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6"/>
  </p:sldMasterIdLst>
  <p:notesMasterIdLst>
    <p:notesMasterId r:id="rId22"/>
  </p:notesMasterIdLst>
  <p:sldIdLst>
    <p:sldId id="542" r:id="rId7"/>
    <p:sldId id="256" r:id="rId8"/>
    <p:sldId id="524" r:id="rId9"/>
    <p:sldId id="291" r:id="rId10"/>
    <p:sldId id="257" r:id="rId11"/>
    <p:sldId id="527" r:id="rId12"/>
    <p:sldId id="536" r:id="rId13"/>
    <p:sldId id="537" r:id="rId14"/>
    <p:sldId id="538" r:id="rId15"/>
    <p:sldId id="268" r:id="rId16"/>
    <p:sldId id="539" r:id="rId17"/>
    <p:sldId id="532" r:id="rId18"/>
    <p:sldId id="534" r:id="rId19"/>
    <p:sldId id="54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6E9131-7394-4390-A88D-BB67FE58919F}" v="3" dt="2022-01-03T17:34:10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719" autoAdjust="0"/>
  </p:normalViewPr>
  <p:slideViewPr>
    <p:cSldViewPr snapToGrid="0">
      <p:cViewPr varScale="1">
        <p:scale>
          <a:sx n="67" d="100"/>
          <a:sy n="67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son, Bonnie" userId="4f1e56d7-ddde-4499-8748-2fdfb02399ed" providerId="ADAL" clId="{9F6E9131-7394-4390-A88D-BB67FE58919F}"/>
    <pc:docChg chg="custSel addSld delSld modSld">
      <pc:chgData name="Richardson, Bonnie" userId="4f1e56d7-ddde-4499-8748-2fdfb02399ed" providerId="ADAL" clId="{9F6E9131-7394-4390-A88D-BB67FE58919F}" dt="2022-01-03T17:34:31.500" v="13" actId="2696"/>
      <pc:docMkLst>
        <pc:docMk/>
      </pc:docMkLst>
      <pc:sldChg chg="addSp modSp del mod">
        <pc:chgData name="Richardson, Bonnie" userId="4f1e56d7-ddde-4499-8748-2fdfb02399ed" providerId="ADAL" clId="{9F6E9131-7394-4390-A88D-BB67FE58919F}" dt="2022-01-03T17:34:31.500" v="13" actId="2696"/>
        <pc:sldMkLst>
          <pc:docMk/>
          <pc:sldMk cId="884903289" sldId="541"/>
        </pc:sldMkLst>
        <pc:spChg chg="add mod">
          <ac:chgData name="Richardson, Bonnie" userId="4f1e56d7-ddde-4499-8748-2fdfb02399ed" providerId="ADAL" clId="{9F6E9131-7394-4390-A88D-BB67FE58919F}" dt="2022-01-03T17:28:55.144" v="4" actId="1076"/>
          <ac:spMkLst>
            <pc:docMk/>
            <pc:sldMk cId="884903289" sldId="541"/>
            <ac:spMk id="3" creationId="{EEE63F13-3289-4EE9-A3C2-364401482731}"/>
          </ac:spMkLst>
        </pc:spChg>
        <pc:picChg chg="mod">
          <ac:chgData name="Richardson, Bonnie" userId="4f1e56d7-ddde-4499-8748-2fdfb02399ed" providerId="ADAL" clId="{9F6E9131-7394-4390-A88D-BB67FE58919F}" dt="2022-01-03T17:26:45.857" v="0" actId="1076"/>
          <ac:picMkLst>
            <pc:docMk/>
            <pc:sldMk cId="884903289" sldId="541"/>
            <ac:picMk id="2" creationId="{276251E9-8B5E-468F-A567-973555BD66EC}"/>
          </ac:picMkLst>
        </pc:picChg>
      </pc:sldChg>
      <pc:sldChg chg="addSp delSp modSp new mod">
        <pc:chgData name="Richardson, Bonnie" userId="4f1e56d7-ddde-4499-8748-2fdfb02399ed" providerId="ADAL" clId="{9F6E9131-7394-4390-A88D-BB67FE58919F}" dt="2022-01-03T17:34:19.593" v="12" actId="14100"/>
        <pc:sldMkLst>
          <pc:docMk/>
          <pc:sldMk cId="736396485" sldId="542"/>
        </pc:sldMkLst>
        <pc:picChg chg="add del mod">
          <ac:chgData name="Richardson, Bonnie" userId="4f1e56d7-ddde-4499-8748-2fdfb02399ed" providerId="ADAL" clId="{9F6E9131-7394-4390-A88D-BB67FE58919F}" dt="2022-01-03T17:32:45.700" v="9" actId="21"/>
          <ac:picMkLst>
            <pc:docMk/>
            <pc:sldMk cId="736396485" sldId="542"/>
            <ac:picMk id="2" creationId="{CFAF31F5-58FE-4F43-A0AC-8EA42C28AEA3}"/>
          </ac:picMkLst>
        </pc:picChg>
        <pc:picChg chg="add mod">
          <ac:chgData name="Richardson, Bonnie" userId="4f1e56d7-ddde-4499-8748-2fdfb02399ed" providerId="ADAL" clId="{9F6E9131-7394-4390-A88D-BB67FE58919F}" dt="2022-01-03T17:34:19.593" v="12" actId="14100"/>
          <ac:picMkLst>
            <pc:docMk/>
            <pc:sldMk cId="736396485" sldId="542"/>
            <ac:picMk id="3" creationId="{8E52597A-3BF4-4046-9CF2-950295EEB93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B8334-B10B-4656-B7DE-7971FC61178A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142904-91E3-4A99-979C-E11D53D249CA}">
      <dgm:prSet phldrT="[Text]" custT="1"/>
      <dgm:spPr/>
      <dgm:t>
        <a:bodyPr/>
        <a:lstStyle/>
        <a:p>
          <a:r>
            <a:rPr lang="en-US" sz="1600" b="1" dirty="0"/>
            <a:t>Discover </a:t>
          </a:r>
        </a:p>
        <a:p>
          <a:r>
            <a:rPr lang="en-US" sz="1400" dirty="0"/>
            <a:t>Explore existing City process and projects</a:t>
          </a:r>
        </a:p>
      </dgm:t>
    </dgm:pt>
    <dgm:pt modelId="{F094CCD0-41EA-47DC-B9F5-F52EE6D961AE}" type="parTrans" cxnId="{1A5F7D55-D80F-42C6-87DA-0AB623584D77}">
      <dgm:prSet/>
      <dgm:spPr/>
      <dgm:t>
        <a:bodyPr/>
        <a:lstStyle/>
        <a:p>
          <a:endParaRPr lang="en-US"/>
        </a:p>
      </dgm:t>
    </dgm:pt>
    <dgm:pt modelId="{FDE81556-CDD6-4AFE-9049-5E084E1FC854}" type="sibTrans" cxnId="{1A5F7D55-D80F-42C6-87DA-0AB623584D77}">
      <dgm:prSet/>
      <dgm:spPr/>
      <dgm:t>
        <a:bodyPr/>
        <a:lstStyle/>
        <a:p>
          <a:endParaRPr lang="en-US"/>
        </a:p>
      </dgm:t>
    </dgm:pt>
    <dgm:pt modelId="{3454887F-973D-4756-8BF5-6A30724A34B1}">
      <dgm:prSet phldrT="[Text]" custT="1"/>
      <dgm:spPr/>
      <dgm:t>
        <a:bodyPr/>
        <a:lstStyle/>
        <a:p>
          <a:r>
            <a:rPr lang="en-US" sz="1600" b="1" dirty="0"/>
            <a:t>Define</a:t>
          </a:r>
        </a:p>
        <a:p>
          <a:r>
            <a:rPr lang="en-US" sz="1400" dirty="0"/>
            <a:t>Develop Adaptive Street strategy toolbox</a:t>
          </a:r>
        </a:p>
      </dgm:t>
    </dgm:pt>
    <dgm:pt modelId="{A2B59614-9719-4F68-8EFC-AA622ED868E5}" type="parTrans" cxnId="{AE3CF080-B13D-4773-803C-AB82F399B5A3}">
      <dgm:prSet/>
      <dgm:spPr/>
      <dgm:t>
        <a:bodyPr/>
        <a:lstStyle/>
        <a:p>
          <a:endParaRPr lang="en-US"/>
        </a:p>
      </dgm:t>
    </dgm:pt>
    <dgm:pt modelId="{F0697BAC-3CE9-44EE-ACF6-0CD0D0FADAAD}" type="sibTrans" cxnId="{AE3CF080-B13D-4773-803C-AB82F399B5A3}">
      <dgm:prSet/>
      <dgm:spPr/>
      <dgm:t>
        <a:bodyPr/>
        <a:lstStyle/>
        <a:p>
          <a:endParaRPr lang="en-US"/>
        </a:p>
      </dgm:t>
    </dgm:pt>
    <dgm:pt modelId="{8C154277-A7AE-4DE7-935E-3AD349ADC7ED}">
      <dgm:prSet phldrT="[Text]" custT="1"/>
      <dgm:spPr/>
      <dgm:t>
        <a:bodyPr/>
        <a:lstStyle/>
        <a:p>
          <a:r>
            <a:rPr lang="en-US" sz="1600" b="1" dirty="0"/>
            <a:t>Evaluate </a:t>
          </a:r>
        </a:p>
        <a:p>
          <a:r>
            <a:rPr lang="en-US" sz="1400" dirty="0"/>
            <a:t>Explore Adaptive Street opportunities</a:t>
          </a:r>
        </a:p>
      </dgm:t>
    </dgm:pt>
    <dgm:pt modelId="{1ABDC303-0624-4C4C-B07E-421562BC00BA}" type="parTrans" cxnId="{C8FE8D57-F66A-4EE9-A9EF-A40F2E9001EF}">
      <dgm:prSet/>
      <dgm:spPr/>
      <dgm:t>
        <a:bodyPr/>
        <a:lstStyle/>
        <a:p>
          <a:endParaRPr lang="en-US"/>
        </a:p>
      </dgm:t>
    </dgm:pt>
    <dgm:pt modelId="{E7D28FA5-B3CC-44BF-B2E8-52BDA0ABF27B}" type="sibTrans" cxnId="{C8FE8D57-F66A-4EE9-A9EF-A40F2E9001EF}">
      <dgm:prSet/>
      <dgm:spPr/>
      <dgm:t>
        <a:bodyPr/>
        <a:lstStyle/>
        <a:p>
          <a:endParaRPr lang="en-US"/>
        </a:p>
      </dgm:t>
    </dgm:pt>
    <dgm:pt modelId="{7E3AFC58-5C0C-462D-843B-734E352B8F0C}">
      <dgm:prSet phldrT="[Text]" custT="1"/>
      <dgm:spPr/>
      <dgm:t>
        <a:bodyPr/>
        <a:lstStyle/>
        <a:p>
          <a:r>
            <a:rPr lang="en-US" sz="1600" b="1"/>
            <a:t>Integrate</a:t>
          </a:r>
          <a:r>
            <a:rPr lang="en-US" sz="1400"/>
            <a:t> Assemble the  </a:t>
          </a:r>
          <a:r>
            <a:rPr lang="en-US" sz="1400" i="1"/>
            <a:t>Adaptive Street Implementation Design Guide</a:t>
          </a:r>
          <a:endParaRPr lang="en-US" sz="1400" i="1" dirty="0"/>
        </a:p>
      </dgm:t>
    </dgm:pt>
    <dgm:pt modelId="{5E04EBC1-AFD7-41D0-86B5-FE37BBF123DB}" type="parTrans" cxnId="{E4CF9F2A-C531-4913-B988-0BAF3431CF0C}">
      <dgm:prSet/>
      <dgm:spPr/>
      <dgm:t>
        <a:bodyPr/>
        <a:lstStyle/>
        <a:p>
          <a:endParaRPr lang="en-US"/>
        </a:p>
      </dgm:t>
    </dgm:pt>
    <dgm:pt modelId="{A113C00B-18FA-4195-A2E7-0FFAB0D3C076}" type="sibTrans" cxnId="{E4CF9F2A-C531-4913-B988-0BAF3431CF0C}">
      <dgm:prSet/>
      <dgm:spPr/>
      <dgm:t>
        <a:bodyPr/>
        <a:lstStyle/>
        <a:p>
          <a:endParaRPr lang="en-US"/>
        </a:p>
      </dgm:t>
    </dgm:pt>
    <dgm:pt modelId="{CFE884F1-CBE8-41A7-8749-1CD9A58C7409}" type="pres">
      <dgm:prSet presAssocID="{909B8334-B10B-4656-B7DE-7971FC61178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696F8C5-67C7-4C48-8F7C-376EE1D0CD43}" type="pres">
      <dgm:prSet presAssocID="{7E3AFC58-5C0C-462D-843B-734E352B8F0C}" presName="Accent4" presStyleCnt="0"/>
      <dgm:spPr/>
    </dgm:pt>
    <dgm:pt modelId="{309D76A4-29BD-4CAB-820D-FF6B47608A7F}" type="pres">
      <dgm:prSet presAssocID="{7E3AFC58-5C0C-462D-843B-734E352B8F0C}" presName="Accent" presStyleLbl="node1" presStyleIdx="0" presStyleCnt="4" custLinFactNeighborX="636"/>
      <dgm:spPr/>
    </dgm:pt>
    <dgm:pt modelId="{A7F6DAFE-8673-4456-9BE3-C0FF03666596}" type="pres">
      <dgm:prSet presAssocID="{7E3AFC58-5C0C-462D-843B-734E352B8F0C}" presName="ParentBackground4" presStyleCnt="0"/>
      <dgm:spPr/>
    </dgm:pt>
    <dgm:pt modelId="{E32FF4B4-4A95-45E5-AB02-B04CFF5D33EF}" type="pres">
      <dgm:prSet presAssocID="{7E3AFC58-5C0C-462D-843B-734E352B8F0C}" presName="ParentBackground" presStyleLbl="fgAcc1" presStyleIdx="0" presStyleCnt="4"/>
      <dgm:spPr/>
    </dgm:pt>
    <dgm:pt modelId="{71B348D5-15B3-41E9-AA7B-86EC5F4ACEEC}" type="pres">
      <dgm:prSet presAssocID="{7E3AFC58-5C0C-462D-843B-734E352B8F0C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2315D9B-5A8F-4443-8DB9-1BF5FA86A4A1}" type="pres">
      <dgm:prSet presAssocID="{8C154277-A7AE-4DE7-935E-3AD349ADC7ED}" presName="Accent3" presStyleCnt="0"/>
      <dgm:spPr/>
    </dgm:pt>
    <dgm:pt modelId="{1E9DA57A-5939-4689-9AF5-8A7AE38B123A}" type="pres">
      <dgm:prSet presAssocID="{8C154277-A7AE-4DE7-935E-3AD349ADC7ED}" presName="Accent" presStyleLbl="node1" presStyleIdx="1" presStyleCnt="4"/>
      <dgm:spPr/>
    </dgm:pt>
    <dgm:pt modelId="{CCA4AAB1-6349-4710-B871-A55AB21E23A6}" type="pres">
      <dgm:prSet presAssocID="{8C154277-A7AE-4DE7-935E-3AD349ADC7ED}" presName="ParentBackground3" presStyleCnt="0"/>
      <dgm:spPr/>
    </dgm:pt>
    <dgm:pt modelId="{EB9312AF-73DF-4D92-8618-B02EB46B66A4}" type="pres">
      <dgm:prSet presAssocID="{8C154277-A7AE-4DE7-935E-3AD349ADC7ED}" presName="ParentBackground" presStyleLbl="fgAcc1" presStyleIdx="1" presStyleCnt="4" custLinFactNeighborY="-226"/>
      <dgm:spPr/>
    </dgm:pt>
    <dgm:pt modelId="{3A731411-457A-46E0-9F16-8F2F727D83CE}" type="pres">
      <dgm:prSet presAssocID="{8C154277-A7AE-4DE7-935E-3AD349ADC7E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B3B4125-8737-4B42-9BB6-D855006E4F76}" type="pres">
      <dgm:prSet presAssocID="{3454887F-973D-4756-8BF5-6A30724A34B1}" presName="Accent2" presStyleCnt="0"/>
      <dgm:spPr/>
    </dgm:pt>
    <dgm:pt modelId="{9A857D1E-6504-4C56-A9DA-708E444D1D79}" type="pres">
      <dgm:prSet presAssocID="{3454887F-973D-4756-8BF5-6A30724A34B1}" presName="Accent" presStyleLbl="node1" presStyleIdx="2" presStyleCnt="4"/>
      <dgm:spPr/>
    </dgm:pt>
    <dgm:pt modelId="{32696A6D-BDCE-41F3-B0B7-39A34223C17F}" type="pres">
      <dgm:prSet presAssocID="{3454887F-973D-4756-8BF5-6A30724A34B1}" presName="ParentBackground2" presStyleCnt="0"/>
      <dgm:spPr/>
    </dgm:pt>
    <dgm:pt modelId="{EDD23ECE-E204-4985-99A4-A29725A2E6C2}" type="pres">
      <dgm:prSet presAssocID="{3454887F-973D-4756-8BF5-6A30724A34B1}" presName="ParentBackground" presStyleLbl="fgAcc1" presStyleIdx="2" presStyleCnt="4" custLinFactNeighborY="-226"/>
      <dgm:spPr/>
    </dgm:pt>
    <dgm:pt modelId="{92299534-FA3D-4273-9EBE-3536D691496B}" type="pres">
      <dgm:prSet presAssocID="{3454887F-973D-4756-8BF5-6A30724A34B1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1A79BDC-25B7-4624-9C3A-FCA8FAC0EF24}" type="pres">
      <dgm:prSet presAssocID="{6A142904-91E3-4A99-979C-E11D53D249CA}" presName="Accent1" presStyleCnt="0"/>
      <dgm:spPr/>
    </dgm:pt>
    <dgm:pt modelId="{B3FEDEF5-97DC-4747-873B-24EBB65E3190}" type="pres">
      <dgm:prSet presAssocID="{6A142904-91E3-4A99-979C-E11D53D249CA}" presName="Accent" presStyleLbl="node1" presStyleIdx="3" presStyleCnt="4" custLinFactNeighborY="-149"/>
      <dgm:spPr/>
    </dgm:pt>
    <dgm:pt modelId="{36296195-7794-4ECB-BF99-B495A7661B06}" type="pres">
      <dgm:prSet presAssocID="{6A142904-91E3-4A99-979C-E11D53D249CA}" presName="ParentBackground1" presStyleCnt="0"/>
      <dgm:spPr/>
    </dgm:pt>
    <dgm:pt modelId="{4AFA1E1F-CC1A-47B6-B39F-6793368170DA}" type="pres">
      <dgm:prSet presAssocID="{6A142904-91E3-4A99-979C-E11D53D249CA}" presName="ParentBackground" presStyleLbl="fgAcc1" presStyleIdx="3" presStyleCnt="4"/>
      <dgm:spPr/>
    </dgm:pt>
    <dgm:pt modelId="{330681C1-1CB3-43AC-B464-503430B51D8D}" type="pres">
      <dgm:prSet presAssocID="{6A142904-91E3-4A99-979C-E11D53D249C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E4CF9F2A-C531-4913-B988-0BAF3431CF0C}" srcId="{909B8334-B10B-4656-B7DE-7971FC61178A}" destId="{7E3AFC58-5C0C-462D-843B-734E352B8F0C}" srcOrd="3" destOrd="0" parTransId="{5E04EBC1-AFD7-41D0-86B5-FE37BBF123DB}" sibTransId="{A113C00B-18FA-4195-A2E7-0FFAB0D3C076}"/>
    <dgm:cxn modelId="{A078563F-7589-4B63-860A-F688BCEBE120}" type="presOf" srcId="{909B8334-B10B-4656-B7DE-7971FC61178A}" destId="{CFE884F1-CBE8-41A7-8749-1CD9A58C7409}" srcOrd="0" destOrd="0" presId="urn:microsoft.com/office/officeart/2011/layout/CircleProcess"/>
    <dgm:cxn modelId="{A45D2668-BB72-4264-856F-6C90B59FF286}" type="presOf" srcId="{3454887F-973D-4756-8BF5-6A30724A34B1}" destId="{92299534-FA3D-4273-9EBE-3536D691496B}" srcOrd="1" destOrd="0" presId="urn:microsoft.com/office/officeart/2011/layout/CircleProcess"/>
    <dgm:cxn modelId="{2D9F036F-22A9-4B01-9F6A-EBEC618F013D}" type="presOf" srcId="{7E3AFC58-5C0C-462D-843B-734E352B8F0C}" destId="{71B348D5-15B3-41E9-AA7B-86EC5F4ACEEC}" srcOrd="1" destOrd="0" presId="urn:microsoft.com/office/officeart/2011/layout/CircleProcess"/>
    <dgm:cxn modelId="{1A5F7D55-D80F-42C6-87DA-0AB623584D77}" srcId="{909B8334-B10B-4656-B7DE-7971FC61178A}" destId="{6A142904-91E3-4A99-979C-E11D53D249CA}" srcOrd="0" destOrd="0" parTransId="{F094CCD0-41EA-47DC-B9F5-F52EE6D961AE}" sibTransId="{FDE81556-CDD6-4AFE-9049-5E084E1FC854}"/>
    <dgm:cxn modelId="{C8FE8D57-F66A-4EE9-A9EF-A40F2E9001EF}" srcId="{909B8334-B10B-4656-B7DE-7971FC61178A}" destId="{8C154277-A7AE-4DE7-935E-3AD349ADC7ED}" srcOrd="2" destOrd="0" parTransId="{1ABDC303-0624-4C4C-B07E-421562BC00BA}" sibTransId="{E7D28FA5-B3CC-44BF-B2E8-52BDA0ABF27B}"/>
    <dgm:cxn modelId="{48A7EF77-CF95-4D21-96EA-45E9ADB39843}" type="presOf" srcId="{8C154277-A7AE-4DE7-935E-3AD349ADC7ED}" destId="{EB9312AF-73DF-4D92-8618-B02EB46B66A4}" srcOrd="0" destOrd="0" presId="urn:microsoft.com/office/officeart/2011/layout/CircleProcess"/>
    <dgm:cxn modelId="{1F05EE7B-F7E3-452C-B40D-C27842885EFE}" type="presOf" srcId="{3454887F-973D-4756-8BF5-6A30724A34B1}" destId="{EDD23ECE-E204-4985-99A4-A29725A2E6C2}" srcOrd="0" destOrd="0" presId="urn:microsoft.com/office/officeart/2011/layout/CircleProcess"/>
    <dgm:cxn modelId="{AE3CF080-B13D-4773-803C-AB82F399B5A3}" srcId="{909B8334-B10B-4656-B7DE-7971FC61178A}" destId="{3454887F-973D-4756-8BF5-6A30724A34B1}" srcOrd="1" destOrd="0" parTransId="{A2B59614-9719-4F68-8EFC-AA622ED868E5}" sibTransId="{F0697BAC-3CE9-44EE-ACF6-0CD0D0FADAAD}"/>
    <dgm:cxn modelId="{B5EF7A8A-ABD1-487E-A9E5-0557B14B0C04}" type="presOf" srcId="{6A142904-91E3-4A99-979C-E11D53D249CA}" destId="{4AFA1E1F-CC1A-47B6-B39F-6793368170DA}" srcOrd="0" destOrd="0" presId="urn:microsoft.com/office/officeart/2011/layout/CircleProcess"/>
    <dgm:cxn modelId="{64C317B8-700C-4433-AD6C-8D4BF4006C78}" type="presOf" srcId="{8C154277-A7AE-4DE7-935E-3AD349ADC7ED}" destId="{3A731411-457A-46E0-9F16-8F2F727D83CE}" srcOrd="1" destOrd="0" presId="urn:microsoft.com/office/officeart/2011/layout/CircleProcess"/>
    <dgm:cxn modelId="{C6A0E5B8-41EB-48F0-B8C4-2504B01353D8}" type="presOf" srcId="{6A142904-91E3-4A99-979C-E11D53D249CA}" destId="{330681C1-1CB3-43AC-B464-503430B51D8D}" srcOrd="1" destOrd="0" presId="urn:microsoft.com/office/officeart/2011/layout/CircleProcess"/>
    <dgm:cxn modelId="{41A406E9-F142-45FB-AB58-8AD1F292D164}" type="presOf" srcId="{7E3AFC58-5C0C-462D-843B-734E352B8F0C}" destId="{E32FF4B4-4A95-45E5-AB02-B04CFF5D33EF}" srcOrd="0" destOrd="0" presId="urn:microsoft.com/office/officeart/2011/layout/CircleProcess"/>
    <dgm:cxn modelId="{F0CEB3AA-F91D-4236-B872-4D23912FF416}" type="presParOf" srcId="{CFE884F1-CBE8-41A7-8749-1CD9A58C7409}" destId="{2696F8C5-67C7-4C48-8F7C-376EE1D0CD43}" srcOrd="0" destOrd="0" presId="urn:microsoft.com/office/officeart/2011/layout/CircleProcess"/>
    <dgm:cxn modelId="{14FD8345-C285-42E8-B37E-F2708215BBFC}" type="presParOf" srcId="{2696F8C5-67C7-4C48-8F7C-376EE1D0CD43}" destId="{309D76A4-29BD-4CAB-820D-FF6B47608A7F}" srcOrd="0" destOrd="0" presId="urn:microsoft.com/office/officeart/2011/layout/CircleProcess"/>
    <dgm:cxn modelId="{2614AC1F-BC7B-4816-A80E-BBE49A6745F8}" type="presParOf" srcId="{CFE884F1-CBE8-41A7-8749-1CD9A58C7409}" destId="{A7F6DAFE-8673-4456-9BE3-C0FF03666596}" srcOrd="1" destOrd="0" presId="urn:microsoft.com/office/officeart/2011/layout/CircleProcess"/>
    <dgm:cxn modelId="{5757931C-58EE-4B2E-8813-7B5847A89205}" type="presParOf" srcId="{A7F6DAFE-8673-4456-9BE3-C0FF03666596}" destId="{E32FF4B4-4A95-45E5-AB02-B04CFF5D33EF}" srcOrd="0" destOrd="0" presId="urn:microsoft.com/office/officeart/2011/layout/CircleProcess"/>
    <dgm:cxn modelId="{24CEDC76-6F6E-4DFF-B104-BAD86DA6A840}" type="presParOf" srcId="{CFE884F1-CBE8-41A7-8749-1CD9A58C7409}" destId="{71B348D5-15B3-41E9-AA7B-86EC5F4ACEEC}" srcOrd="2" destOrd="0" presId="urn:microsoft.com/office/officeart/2011/layout/CircleProcess"/>
    <dgm:cxn modelId="{4778B74B-CD6F-4226-82FA-2A39DE64BF24}" type="presParOf" srcId="{CFE884F1-CBE8-41A7-8749-1CD9A58C7409}" destId="{32315D9B-5A8F-4443-8DB9-1BF5FA86A4A1}" srcOrd="3" destOrd="0" presId="urn:microsoft.com/office/officeart/2011/layout/CircleProcess"/>
    <dgm:cxn modelId="{091233FE-0AE0-42D5-A1E8-8175BF28F582}" type="presParOf" srcId="{32315D9B-5A8F-4443-8DB9-1BF5FA86A4A1}" destId="{1E9DA57A-5939-4689-9AF5-8A7AE38B123A}" srcOrd="0" destOrd="0" presId="urn:microsoft.com/office/officeart/2011/layout/CircleProcess"/>
    <dgm:cxn modelId="{6958A038-1217-4F27-9074-450039B146EA}" type="presParOf" srcId="{CFE884F1-CBE8-41A7-8749-1CD9A58C7409}" destId="{CCA4AAB1-6349-4710-B871-A55AB21E23A6}" srcOrd="4" destOrd="0" presId="urn:microsoft.com/office/officeart/2011/layout/CircleProcess"/>
    <dgm:cxn modelId="{F84F3E92-8719-4151-AF6F-6F5425A6B80E}" type="presParOf" srcId="{CCA4AAB1-6349-4710-B871-A55AB21E23A6}" destId="{EB9312AF-73DF-4D92-8618-B02EB46B66A4}" srcOrd="0" destOrd="0" presId="urn:microsoft.com/office/officeart/2011/layout/CircleProcess"/>
    <dgm:cxn modelId="{F717BB3D-A525-4217-8966-E0D5345519E9}" type="presParOf" srcId="{CFE884F1-CBE8-41A7-8749-1CD9A58C7409}" destId="{3A731411-457A-46E0-9F16-8F2F727D83CE}" srcOrd="5" destOrd="0" presId="urn:microsoft.com/office/officeart/2011/layout/CircleProcess"/>
    <dgm:cxn modelId="{56AFC717-6113-4DA9-9E66-1A4F7AC65280}" type="presParOf" srcId="{CFE884F1-CBE8-41A7-8749-1CD9A58C7409}" destId="{7B3B4125-8737-4B42-9BB6-D855006E4F76}" srcOrd="6" destOrd="0" presId="urn:microsoft.com/office/officeart/2011/layout/CircleProcess"/>
    <dgm:cxn modelId="{575BE22F-8AEA-4A05-AF53-FA8E82B06AAD}" type="presParOf" srcId="{7B3B4125-8737-4B42-9BB6-D855006E4F76}" destId="{9A857D1E-6504-4C56-A9DA-708E444D1D79}" srcOrd="0" destOrd="0" presId="urn:microsoft.com/office/officeart/2011/layout/CircleProcess"/>
    <dgm:cxn modelId="{C8ED166B-8685-4C1C-851B-41ABA8D942D3}" type="presParOf" srcId="{CFE884F1-CBE8-41A7-8749-1CD9A58C7409}" destId="{32696A6D-BDCE-41F3-B0B7-39A34223C17F}" srcOrd="7" destOrd="0" presId="urn:microsoft.com/office/officeart/2011/layout/CircleProcess"/>
    <dgm:cxn modelId="{83035190-9881-47A8-BFB1-8E7D92B180A3}" type="presParOf" srcId="{32696A6D-BDCE-41F3-B0B7-39A34223C17F}" destId="{EDD23ECE-E204-4985-99A4-A29725A2E6C2}" srcOrd="0" destOrd="0" presId="urn:microsoft.com/office/officeart/2011/layout/CircleProcess"/>
    <dgm:cxn modelId="{9714A29D-63BC-4547-AE02-BAC77875DF95}" type="presParOf" srcId="{CFE884F1-CBE8-41A7-8749-1CD9A58C7409}" destId="{92299534-FA3D-4273-9EBE-3536D691496B}" srcOrd="8" destOrd="0" presId="urn:microsoft.com/office/officeart/2011/layout/CircleProcess"/>
    <dgm:cxn modelId="{1698A475-9BF9-486E-8A7E-03F9A029C2DE}" type="presParOf" srcId="{CFE884F1-CBE8-41A7-8749-1CD9A58C7409}" destId="{61A79BDC-25B7-4624-9C3A-FCA8FAC0EF24}" srcOrd="9" destOrd="0" presId="urn:microsoft.com/office/officeart/2011/layout/CircleProcess"/>
    <dgm:cxn modelId="{4B9EFF4B-D7F7-4E5F-9C95-38E568521830}" type="presParOf" srcId="{61A79BDC-25B7-4624-9C3A-FCA8FAC0EF24}" destId="{B3FEDEF5-97DC-4747-873B-24EBB65E3190}" srcOrd="0" destOrd="0" presId="urn:microsoft.com/office/officeart/2011/layout/CircleProcess"/>
    <dgm:cxn modelId="{C5FBEADF-D425-473A-80C5-8C5BEE375BDA}" type="presParOf" srcId="{CFE884F1-CBE8-41A7-8749-1CD9A58C7409}" destId="{36296195-7794-4ECB-BF99-B495A7661B06}" srcOrd="10" destOrd="0" presId="urn:microsoft.com/office/officeart/2011/layout/CircleProcess"/>
    <dgm:cxn modelId="{7C156572-D29E-492B-9F44-84AC49A800B6}" type="presParOf" srcId="{36296195-7794-4ECB-BF99-B495A7661B06}" destId="{4AFA1E1F-CC1A-47B6-B39F-6793368170DA}" srcOrd="0" destOrd="0" presId="urn:microsoft.com/office/officeart/2011/layout/CircleProcess"/>
    <dgm:cxn modelId="{2065178A-3001-490B-AAE1-23097164BE09}" type="presParOf" srcId="{CFE884F1-CBE8-41A7-8749-1CD9A58C7409}" destId="{330681C1-1CB3-43AC-B464-503430B51D8D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D76A4-29BD-4CAB-820D-FF6B47608A7F}">
      <dsp:nvSpPr>
        <dsp:cNvPr id="0" name=""/>
        <dsp:cNvSpPr/>
      </dsp:nvSpPr>
      <dsp:spPr>
        <a:xfrm>
          <a:off x="6964716" y="1425204"/>
          <a:ext cx="2080425" cy="20805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FF4B4-4A95-45E5-AB02-B04CFF5D33EF}">
      <dsp:nvSpPr>
        <dsp:cNvPr id="0" name=""/>
        <dsp:cNvSpPr/>
      </dsp:nvSpPr>
      <dsp:spPr>
        <a:xfrm>
          <a:off x="7021070" y="1494568"/>
          <a:ext cx="1942147" cy="19418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Integrate</a:t>
          </a:r>
          <a:r>
            <a:rPr lang="en-US" sz="1400" kern="1200"/>
            <a:t> Assemble the  </a:t>
          </a:r>
          <a:r>
            <a:rPr lang="en-US" sz="1400" i="1" kern="1200"/>
            <a:t>Adaptive Street Implementation Design Guide</a:t>
          </a:r>
          <a:endParaRPr lang="en-US" sz="1400" i="1" kern="1200" dirty="0"/>
        </a:p>
      </dsp:txBody>
      <dsp:txXfrm>
        <a:off x="7298519" y="1772021"/>
        <a:ext cx="1387247" cy="1386899"/>
      </dsp:txXfrm>
    </dsp:sp>
    <dsp:sp modelId="{1E9DA57A-5939-4689-9AF5-8A7AE38B123A}">
      <dsp:nvSpPr>
        <dsp:cNvPr id="0" name=""/>
        <dsp:cNvSpPr/>
      </dsp:nvSpPr>
      <dsp:spPr>
        <a:xfrm rot="2700000">
          <a:off x="4792535" y="1425058"/>
          <a:ext cx="2080459" cy="2080459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312AF-73DF-4D92-8618-B02EB46B66A4}">
      <dsp:nvSpPr>
        <dsp:cNvPr id="0" name=""/>
        <dsp:cNvSpPr/>
      </dsp:nvSpPr>
      <dsp:spPr>
        <a:xfrm>
          <a:off x="4871058" y="1490179"/>
          <a:ext cx="1942147" cy="19418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Evaluate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Explore Adaptive Street opportunities</a:t>
          </a:r>
        </a:p>
      </dsp:txBody>
      <dsp:txXfrm>
        <a:off x="5148508" y="1767632"/>
        <a:ext cx="1387247" cy="1386899"/>
      </dsp:txXfrm>
    </dsp:sp>
    <dsp:sp modelId="{9A857D1E-6504-4C56-A9DA-708E444D1D79}">
      <dsp:nvSpPr>
        <dsp:cNvPr id="0" name=""/>
        <dsp:cNvSpPr/>
      </dsp:nvSpPr>
      <dsp:spPr>
        <a:xfrm rot="2700000">
          <a:off x="2651445" y="1425058"/>
          <a:ext cx="2080459" cy="2080459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23ECE-E204-4985-99A4-A29725A2E6C2}">
      <dsp:nvSpPr>
        <dsp:cNvPr id="0" name=""/>
        <dsp:cNvSpPr/>
      </dsp:nvSpPr>
      <dsp:spPr>
        <a:xfrm>
          <a:off x="2721047" y="1490179"/>
          <a:ext cx="1942147" cy="19418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Define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Adaptive Street strategy toolbox</a:t>
          </a:r>
        </a:p>
      </dsp:txBody>
      <dsp:txXfrm>
        <a:off x="2998497" y="1767632"/>
        <a:ext cx="1387247" cy="1386899"/>
      </dsp:txXfrm>
    </dsp:sp>
    <dsp:sp modelId="{B3FEDEF5-97DC-4747-873B-24EBB65E3190}">
      <dsp:nvSpPr>
        <dsp:cNvPr id="0" name=""/>
        <dsp:cNvSpPr/>
      </dsp:nvSpPr>
      <dsp:spPr>
        <a:xfrm rot="2700000">
          <a:off x="501433" y="1420674"/>
          <a:ext cx="2080459" cy="2080459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A1E1F-CC1A-47B6-B39F-6793368170DA}">
      <dsp:nvSpPr>
        <dsp:cNvPr id="0" name=""/>
        <dsp:cNvSpPr/>
      </dsp:nvSpPr>
      <dsp:spPr>
        <a:xfrm>
          <a:off x="571036" y="1494568"/>
          <a:ext cx="1942147" cy="19418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Discover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Explore existing City process and projects</a:t>
          </a:r>
        </a:p>
      </dsp:txBody>
      <dsp:txXfrm>
        <a:off x="848485" y="1772021"/>
        <a:ext cx="1387247" cy="138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CEE7A-27E8-4F82-A117-ABBFDA2802A1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7ECD1-0FE5-411C-AFB3-DB7B68FD1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https://dirt.asla.org/2021/06/02/after-the-worst-of-the-pandemic-what-will-happen-to-all-the-open-streets/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Eileen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7ECD1-0FE5-411C-AFB3-DB7B68FD15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9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7ECD1-0FE5-411C-AFB3-DB7B68FD15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7ECD1-0FE5-411C-AFB3-DB7B68FD15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5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7ECD1-0FE5-411C-AFB3-DB7B68FD15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4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1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07385" y="6171823"/>
            <a:ext cx="1952735" cy="611474"/>
          </a:xfrm>
        </p:spPr>
        <p:txBody>
          <a:bodyPr/>
          <a:lstStyle>
            <a:lvl1pPr>
              <a:defRPr sz="1800">
                <a:latin typeface="Arial Black" panose="020B0A04020102020204" pitchFamily="34" charset="0"/>
              </a:defRPr>
            </a:lvl1pPr>
          </a:lstStyle>
          <a:p>
            <a:fld id="{8F4EE80F-2D63-43F6-918F-C752FB1C55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2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40752" y="6258729"/>
            <a:ext cx="864162" cy="536035"/>
          </a:xfrm>
        </p:spPr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2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8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2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/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E0211E4-6075-4145-9EB3-FE44AB763E3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F4EE80F-2D63-43F6-918F-C752FB1C5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09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2296" y="211232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7838" y="6202984"/>
            <a:ext cx="864162" cy="5360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8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F4EE80F-2D63-43F6-918F-C752FB1C55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DFD546-5F9E-47C4-92F8-EE5C9827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2164" r="8908" b="88042"/>
          <a:stretch/>
        </p:blipFill>
        <p:spPr>
          <a:xfrm>
            <a:off x="70758" y="5859510"/>
            <a:ext cx="6340928" cy="98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1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bonnie_richardson@tempe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y.garinger@kimley-horn.com" TargetMode="External"/><Relationship Id="rId4" Type="http://schemas.openxmlformats.org/officeDocument/2006/relationships/hyperlink" Target="mailto:eyazzie@y2keng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2597A-3BF4-4046-9CF2-950295EEB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9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2FD7-779F-4B0E-8B2C-1B5201BE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3" y="175790"/>
            <a:ext cx="10515600" cy="1210446"/>
          </a:xfrm>
        </p:spPr>
        <p:txBody>
          <a:bodyPr>
            <a:normAutofit/>
          </a:bodyPr>
          <a:lstStyle/>
          <a:p>
            <a:r>
              <a:rPr lang="en-US" dirty="0"/>
              <a:t>Project Process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DCEFEE-9E35-4220-9DE6-24BD4095BF42}"/>
              </a:ext>
            </a:extLst>
          </p:cNvPr>
          <p:cNvGrpSpPr/>
          <p:nvPr/>
        </p:nvGrpSpPr>
        <p:grpSpPr>
          <a:xfrm>
            <a:off x="1467252" y="1182988"/>
            <a:ext cx="9257495" cy="4942019"/>
            <a:chOff x="784864" y="1304011"/>
            <a:chExt cx="9257495" cy="4942019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2D01507B-FFBD-4208-83EC-CFF0E3150B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5717606"/>
                </p:ext>
              </p:extLst>
            </p:nvPr>
          </p:nvGraphicFramePr>
          <p:xfrm>
            <a:off x="939891" y="1315453"/>
            <a:ext cx="9102467" cy="493057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E43DE3-34AD-4BA1-8113-9C72855EFA02}"/>
                </a:ext>
              </a:extLst>
            </p:cNvPr>
            <p:cNvSpPr txBox="1"/>
            <p:nvPr/>
          </p:nvSpPr>
          <p:spPr>
            <a:xfrm>
              <a:off x="8586961" y="1685275"/>
              <a:ext cx="1455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= Public Input</a:t>
              </a:r>
            </a:p>
          </p:txBody>
        </p:sp>
        <p:pic>
          <p:nvPicPr>
            <p:cNvPr id="20" name="Graphic 25" descr="Group brainstorm with solid fill">
              <a:extLst>
                <a:ext uri="{FF2B5EF4-FFF2-40B4-BE49-F238E27FC236}">
                  <a16:creationId xmlns:a16="http://schemas.microsoft.com/office/drawing/2014/main" id="{F44545AD-B9D1-4A5F-9532-2FE085B91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33002" y="1304011"/>
              <a:ext cx="826440" cy="826440"/>
            </a:xfrm>
            <a:prstGeom prst="rect">
              <a:avLst/>
            </a:prstGeom>
          </p:spPr>
        </p:pic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DEB94A17-F178-4A23-BA06-EEAB15B36E34}"/>
                </a:ext>
              </a:extLst>
            </p:cNvPr>
            <p:cNvSpPr/>
            <p:nvPr/>
          </p:nvSpPr>
          <p:spPr>
            <a:xfrm rot="8139215">
              <a:off x="6095597" y="1426248"/>
              <a:ext cx="1337441" cy="1349489"/>
            </a:xfrm>
            <a:prstGeom prst="teardrop">
              <a:avLst>
                <a:gd name="adj" fmla="val 100000"/>
              </a:avLst>
            </a:prstGeom>
            <a:solidFill>
              <a:srgbClr val="FFF8E1"/>
            </a:solidFill>
            <a:ln>
              <a:solidFill>
                <a:srgbClr val="F6BE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0" name="Graphic 25" descr="Group brainstorm with solid fill">
              <a:extLst>
                <a:ext uri="{FF2B5EF4-FFF2-40B4-BE49-F238E27FC236}">
                  <a16:creationId xmlns:a16="http://schemas.microsoft.com/office/drawing/2014/main" id="{519E19CC-A157-468A-A5D7-8912CCD5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36592" y="1545066"/>
              <a:ext cx="1053958" cy="10539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C6F43E-A205-4775-8F55-190B2BDF70ED}"/>
                </a:ext>
              </a:extLst>
            </p:cNvPr>
            <p:cNvSpPr txBox="1"/>
            <p:nvPr/>
          </p:nvSpPr>
          <p:spPr>
            <a:xfrm>
              <a:off x="784864" y="2659383"/>
              <a:ext cx="8594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Fall 2021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02DD61-EFC6-462B-8247-E5655D9805C4}"/>
                </a:ext>
              </a:extLst>
            </p:cNvPr>
            <p:cNvSpPr txBox="1"/>
            <p:nvPr/>
          </p:nvSpPr>
          <p:spPr>
            <a:xfrm>
              <a:off x="8628209" y="4784548"/>
              <a:ext cx="1193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Summer  2022</a:t>
              </a: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3235FFD7-5C38-49D9-A8C2-B1B4E84DC317}"/>
                </a:ext>
              </a:extLst>
            </p:cNvPr>
            <p:cNvSpPr/>
            <p:nvPr/>
          </p:nvSpPr>
          <p:spPr>
            <a:xfrm rot="8139215">
              <a:off x="3963829" y="1456753"/>
              <a:ext cx="1337441" cy="1349489"/>
            </a:xfrm>
            <a:prstGeom prst="teardrop">
              <a:avLst>
                <a:gd name="adj" fmla="val 100000"/>
              </a:avLst>
            </a:prstGeom>
            <a:solidFill>
              <a:srgbClr val="FFF8E1"/>
            </a:solidFill>
            <a:ln>
              <a:solidFill>
                <a:srgbClr val="F6BE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" name="Graphic 25" descr="Group brainstorm with solid fill">
              <a:extLst>
                <a:ext uri="{FF2B5EF4-FFF2-40B4-BE49-F238E27FC236}">
                  <a16:creationId xmlns:a16="http://schemas.microsoft.com/office/drawing/2014/main" id="{AD61CE5F-BA11-4986-B4DF-8640FF684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88046" y="1575571"/>
              <a:ext cx="1053958" cy="1053958"/>
            </a:xfrm>
            <a:prstGeom prst="rect">
              <a:avLst/>
            </a:prstGeom>
          </p:spPr>
        </p:pic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A798D835-4182-45B5-9DAD-60AA4FF61714}"/>
              </a:ext>
            </a:extLst>
          </p:cNvPr>
          <p:cNvSpPr/>
          <p:nvPr/>
        </p:nvSpPr>
        <p:spPr>
          <a:xfrm rot="16200000">
            <a:off x="4365129" y="4897919"/>
            <a:ext cx="534840" cy="52782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E4235-482F-458E-ABCF-585C268B1FEF}"/>
              </a:ext>
            </a:extLst>
          </p:cNvPr>
          <p:cNvSpPr txBox="1"/>
          <p:nvPr/>
        </p:nvSpPr>
        <p:spPr>
          <a:xfrm>
            <a:off x="3924300" y="5553989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274609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2268-095A-4748-AD38-EBBEF871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3DCC-503E-427E-84E9-DAC684644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350546"/>
            <a:ext cx="10753725" cy="3421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Discover: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Completed a review of City Plans, Initiatives, and Processes to identify connections or opportunities for Adaptive Streets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Completed two Focus Groups – 1. Internal City Staff; 2. Business and Resident Representatives</a:t>
            </a:r>
          </a:p>
          <a:p>
            <a:pPr marL="0" indent="0">
              <a:buNone/>
            </a:pPr>
            <a:r>
              <a:rPr lang="en-US" b="1" u="sng" dirty="0"/>
              <a:t>Define: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City project team is refining definition and use cases for adaptive streets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Beginning discussions around developing internal process for doing adaptive streets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03AA2-C893-4182-A28D-EED7E2FFF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930" y="52380"/>
            <a:ext cx="6160357" cy="326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A309-9128-4278-BC68-CAA41D00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Engagement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5A2BF-CC0E-43DC-ACA4-E7F508D4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579904"/>
            <a:ext cx="11103048" cy="1613828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Online Public Meeting – Wednesday, January 19, 2022; </a:t>
            </a:r>
            <a:r>
              <a:rPr lang="en-US" sz="2600" dirty="0" err="1"/>
              <a:t>12pm</a:t>
            </a:r>
            <a:r>
              <a:rPr lang="en-US" sz="26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In-Person Public Open House – Saturday, January 29, 2022; </a:t>
            </a:r>
            <a:r>
              <a:rPr lang="en-US" sz="2600" dirty="0" err="1"/>
              <a:t>9am</a:t>
            </a:r>
            <a:endParaRPr lang="en-US" sz="2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/>
              <a:t>Online Digital Engagement Activity –active January 19 – February 13, 2022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7CFF6F-48EB-43B2-91B7-85CEAAF9797A}"/>
              </a:ext>
            </a:extLst>
          </p:cNvPr>
          <p:cNvSpPr txBox="1">
            <a:spLocks/>
          </p:cNvSpPr>
          <p:nvPr/>
        </p:nvSpPr>
        <p:spPr>
          <a:xfrm>
            <a:off x="676657" y="3193732"/>
            <a:ext cx="3869944" cy="23488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/>
                </a:solidFill>
              </a:rPr>
              <a:t>Inform</a:t>
            </a:r>
            <a:r>
              <a:rPr lang="en-US" dirty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Project Purpose and Background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Project Timeline and Activities 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Concept/Definition of Adaptive Streets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7C885-EADF-4850-9784-7B8DD4180E06}"/>
              </a:ext>
            </a:extLst>
          </p:cNvPr>
          <p:cNvSpPr txBox="1">
            <a:spLocks/>
          </p:cNvSpPr>
          <p:nvPr/>
        </p:nvSpPr>
        <p:spPr>
          <a:xfrm>
            <a:off x="4546601" y="3193732"/>
            <a:ext cx="7467599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5"/>
                </a:solidFill>
              </a:rPr>
              <a:t>Engage</a:t>
            </a:r>
            <a:r>
              <a:rPr lang="en-US" dirty="0">
                <a:solidFill>
                  <a:schemeClr val="accent5"/>
                </a:solidFill>
              </a:rPr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Is the </a:t>
            </a:r>
            <a:r>
              <a:rPr lang="en-US" b="1" dirty="0"/>
              <a:t>definition</a:t>
            </a:r>
            <a:r>
              <a:rPr lang="en-US" dirty="0"/>
              <a:t> of Adaptive Streets understandable and clear?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What are the </a:t>
            </a:r>
            <a:r>
              <a:rPr lang="en-US" b="1" dirty="0"/>
              <a:t>top priority </a:t>
            </a:r>
            <a:r>
              <a:rPr lang="en-US" dirty="0"/>
              <a:t>needs for modifying the operations of the street right of way?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Which strategies are </a:t>
            </a:r>
            <a:r>
              <a:rPr lang="en-US" b="1" dirty="0"/>
              <a:t>suitable in Tempe</a:t>
            </a:r>
            <a:r>
              <a:rPr lang="en-US" dirty="0"/>
              <a:t>?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/>
              <a:t>Where</a:t>
            </a:r>
            <a:r>
              <a:rPr lang="en-US" dirty="0"/>
              <a:t> could you see this application happening?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7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27F1-0ED9-4291-B282-EBE43249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4F653-C6C2-4973-ACD9-07BAEA78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45" y="1545907"/>
            <a:ext cx="11239119" cy="3766185"/>
          </a:xfrm>
        </p:spPr>
        <p:txBody>
          <a:bodyPr>
            <a:normAutofit/>
          </a:bodyPr>
          <a:lstStyle/>
          <a:p>
            <a:pPr lvl="1" defTabSz="957263">
              <a:buFont typeface="Arial" panose="020B0604020202020204" pitchFamily="34" charset="0"/>
              <a:buChar char="•"/>
            </a:pPr>
            <a:r>
              <a:rPr lang="en-US" sz="2800" dirty="0"/>
              <a:t>January 2022 		Public Outreach and Engagement #1</a:t>
            </a:r>
          </a:p>
          <a:p>
            <a:pPr lvl="1" defTabSz="957263">
              <a:buFont typeface="Arial" panose="020B0604020202020204" pitchFamily="34" charset="0"/>
              <a:buChar char="•"/>
            </a:pPr>
            <a:r>
              <a:rPr lang="en-US" sz="2800" dirty="0"/>
              <a:t>February/March 2022 	Assemble Tempe’s Adaptive Street Toolbox</a:t>
            </a:r>
          </a:p>
          <a:p>
            <a:pPr lvl="1" defTabSz="957263">
              <a:buFont typeface="Arial" panose="020B0604020202020204" pitchFamily="34" charset="0"/>
              <a:buChar char="•"/>
              <a:tabLst>
                <a:tab pos="3657600" algn="l"/>
              </a:tabLst>
            </a:pPr>
            <a:r>
              <a:rPr lang="en-US" sz="2800" dirty="0"/>
              <a:t>March/April 2022 – 		Define Adaptive Street Processes </a:t>
            </a:r>
          </a:p>
          <a:p>
            <a:pPr lvl="1" defTabSz="957263">
              <a:buFont typeface="Arial" panose="020B0604020202020204" pitchFamily="34" charset="0"/>
              <a:buChar char="•"/>
            </a:pPr>
            <a:r>
              <a:rPr lang="en-US" sz="2800" dirty="0"/>
              <a:t>April/May 2022 – 	Public Outreach Engagement #2</a:t>
            </a:r>
          </a:p>
          <a:p>
            <a:pPr marL="1171400" lvl="6" indent="0" defTabSz="957263">
              <a:buNone/>
            </a:pPr>
            <a:r>
              <a:rPr lang="en-US" sz="2200" dirty="0"/>
              <a:t>			</a:t>
            </a:r>
            <a:r>
              <a:rPr lang="en-US" sz="2800" dirty="0"/>
              <a:t>Transportation Commission Meeting</a:t>
            </a:r>
          </a:p>
          <a:p>
            <a:pPr marL="1171400" lvl="6" indent="0" defTabSz="957263">
              <a:buNone/>
            </a:pPr>
            <a:r>
              <a:rPr lang="en-US" sz="2800" dirty="0"/>
              <a:t>			Council Issue Review Session</a:t>
            </a:r>
          </a:p>
          <a:p>
            <a:pPr lvl="1" defTabSz="957263">
              <a:buFont typeface="Arial" panose="020B0604020202020204" pitchFamily="34" charset="0"/>
              <a:buChar char="•"/>
            </a:pPr>
            <a:r>
              <a:rPr lang="en-US" sz="2800" dirty="0"/>
              <a:t>May 2022 			Assemble Draft Adaptive Streets Implementation 				Design Guide </a:t>
            </a:r>
          </a:p>
        </p:txBody>
      </p:sp>
    </p:spTree>
    <p:extLst>
      <p:ext uri="{BB962C8B-B14F-4D97-AF65-F5344CB8AC3E}">
        <p14:creationId xmlns:p14="http://schemas.microsoft.com/office/powerpoint/2010/main" val="1858323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BB64-7BBF-4206-9D1D-04C3B5519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234" y="3584611"/>
            <a:ext cx="3496796" cy="165819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7AC02-DD80-4955-B262-02AACBEC6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09" y="211778"/>
            <a:ext cx="4800600" cy="3602736"/>
          </a:xfrm>
          <a:prstGeom prst="rect">
            <a:avLst/>
          </a:prstGeom>
        </p:spPr>
      </p:pic>
      <p:pic>
        <p:nvPicPr>
          <p:cNvPr id="7" name="Picture 6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3B0291AC-B8C8-4650-9578-937EF36AC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4" y="211778"/>
            <a:ext cx="4792729" cy="2927776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1744A8-C951-490C-BD3C-A2B3D9531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40222" b="1"/>
          <a:stretch/>
        </p:blipFill>
        <p:spPr>
          <a:xfrm>
            <a:off x="6884894" y="3321423"/>
            <a:ext cx="5280772" cy="34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B8D7-5E91-4312-A806-725AF564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EB87-D1CF-4790-A103-4F903CC97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712324"/>
            <a:ext cx="10753725" cy="1112520"/>
          </a:xfrm>
        </p:spPr>
        <p:txBody>
          <a:bodyPr>
            <a:normAutofit lnSpcReduction="10000"/>
          </a:bodyPr>
          <a:lstStyle/>
          <a:p>
            <a:pPr marL="4572" lvl="1" indent="0" algn="ctr">
              <a:buNone/>
            </a:pPr>
            <a:r>
              <a:rPr lang="en-US" dirty="0"/>
              <a:t>Bonnie Richardson</a:t>
            </a:r>
          </a:p>
          <a:p>
            <a:pPr marL="4572" lvl="1" indent="0" algn="ctr">
              <a:buNone/>
            </a:pPr>
            <a:r>
              <a:rPr lang="en-US" dirty="0"/>
              <a:t>City of Tempe Project Manager</a:t>
            </a:r>
          </a:p>
          <a:p>
            <a:pPr marL="4572" lvl="1" indent="0" algn="ctr">
              <a:buNone/>
            </a:pPr>
            <a:r>
              <a:rPr lang="en-US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bonnie_richardson@tempe.gov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marL="4572" lvl="1" indent="0" algn="ctr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2673B-5961-4695-A6E8-34B4C4211250}"/>
              </a:ext>
            </a:extLst>
          </p:cNvPr>
          <p:cNvSpPr txBox="1"/>
          <p:nvPr/>
        </p:nvSpPr>
        <p:spPr>
          <a:xfrm>
            <a:off x="5798683" y="3473404"/>
            <a:ext cx="5581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" lvl="1" indent="0" algn="ctr">
              <a:buNone/>
            </a:pPr>
            <a:r>
              <a:rPr lang="en-US" sz="2400" dirty="0"/>
              <a:t>Eileen Yazzie</a:t>
            </a:r>
          </a:p>
          <a:p>
            <a:pPr marL="4572" lvl="1" indent="0" algn="ctr">
              <a:buNone/>
            </a:pPr>
            <a:r>
              <a:rPr lang="en-US" sz="2400" dirty="0"/>
              <a:t>Y2K Engineering</a:t>
            </a:r>
          </a:p>
          <a:p>
            <a:pPr marL="4572" lvl="1" indent="0" algn="ctr">
              <a:buNone/>
            </a:pPr>
            <a:r>
              <a:rPr lang="en-US" sz="24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eyazzie@y2keng.com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5C160C-5F3D-45A2-93DA-14AE0947E659}"/>
              </a:ext>
            </a:extLst>
          </p:cNvPr>
          <p:cNvSpPr txBox="1"/>
          <p:nvPr/>
        </p:nvSpPr>
        <p:spPr>
          <a:xfrm>
            <a:off x="1000125" y="3473405"/>
            <a:ext cx="54887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" lvl="1" indent="0" algn="ctr">
              <a:buNone/>
            </a:pPr>
            <a:r>
              <a:rPr lang="en-US" sz="2400" dirty="0"/>
              <a:t>Amy Garinger</a:t>
            </a:r>
          </a:p>
          <a:p>
            <a:pPr marL="4572" lvl="1" indent="0" algn="ctr">
              <a:buNone/>
            </a:pPr>
            <a:r>
              <a:rPr lang="en-US" sz="2400" dirty="0"/>
              <a:t>Kimley-Horn</a:t>
            </a:r>
          </a:p>
          <a:p>
            <a:pPr marL="4572" lvl="1" indent="0" algn="ctr">
              <a:buNone/>
            </a:pPr>
            <a:r>
              <a:rPr lang="en-US" sz="2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amy.garinger@kimley-horn.com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022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8210-59DA-4794-9D56-D9C7BD96F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588" y="358661"/>
            <a:ext cx="10461172" cy="1695132"/>
          </a:xfrm>
        </p:spPr>
        <p:txBody>
          <a:bodyPr>
            <a:normAutofit/>
          </a:bodyPr>
          <a:lstStyle/>
          <a:p>
            <a:r>
              <a:rPr lang="en-US" sz="3600" dirty="0"/>
              <a:t>Tempe Adaptive Streets Implementation Design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A3F80-D70B-423D-A6DE-F8DD2C43D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082" y="2806151"/>
            <a:ext cx="7624483" cy="4777990"/>
          </a:xfrm>
        </p:spPr>
        <p:txBody>
          <a:bodyPr>
            <a:normAutofit/>
          </a:bodyPr>
          <a:lstStyle/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Purpose</a:t>
            </a:r>
          </a:p>
          <a:p>
            <a:pPr marL="731520" marR="0" lvl="2" indent="-54864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640080" algn="l"/>
              </a:tabLst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Background and why this project is being pursued</a:t>
            </a:r>
          </a:p>
          <a:p>
            <a:pPr marL="182880" marR="0" lvl="2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40080" algn="l"/>
              </a:tabLst>
              <a:defRPr/>
            </a:pPr>
            <a:endParaRPr kumimoji="0" lang="en-US" sz="3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are Adaptive Streets?</a:t>
            </a:r>
          </a:p>
          <a:p>
            <a:pPr marL="731520" marR="0" lvl="2" indent="-54864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640080" algn="l"/>
              </a:tabLst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Definition and Use Cases</a:t>
            </a:r>
          </a:p>
          <a:p>
            <a:pPr marL="182880" marR="0" lvl="2" indent="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40080" algn="l"/>
              </a:tabLst>
              <a:defRPr/>
            </a:pPr>
            <a:endParaRPr kumimoji="0" lang="en-US" sz="3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 Process and Activities</a:t>
            </a:r>
          </a:p>
          <a:p>
            <a:pPr marL="731520" marR="0" lvl="2" indent="-54864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640080" algn="l"/>
              </a:tabLst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Activities completed and in process</a:t>
            </a:r>
          </a:p>
          <a:p>
            <a:pPr marL="731520" marR="0" lvl="2" indent="-54864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640080" algn="l"/>
              </a:tabLst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Public Engagement #1 – January 2022</a:t>
            </a:r>
          </a:p>
          <a:p>
            <a:pPr marL="731520" marR="0" lvl="2" indent="-54864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0080" algn="l"/>
              </a:tabLst>
              <a:defRPr/>
            </a:pPr>
            <a:endParaRPr kumimoji="0" lang="en-US" sz="3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347472" marR="0" lvl="1" indent="-342900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Questions and Next Steps</a:t>
            </a:r>
          </a:p>
          <a:p>
            <a:endParaRPr lang="en-US" b="1" dirty="0">
              <a:solidFill>
                <a:srgbClr val="F6BE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30995-ABB7-4A0A-82CC-0ACDE533F3F5}"/>
              </a:ext>
            </a:extLst>
          </p:cNvPr>
          <p:cNvSpPr/>
          <p:nvPr/>
        </p:nvSpPr>
        <p:spPr>
          <a:xfrm>
            <a:off x="0" y="-4235"/>
            <a:ext cx="12192000" cy="13081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888004-D331-4F11-B28B-445B54BFF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95"/>
          <a:stretch/>
        </p:blipFill>
        <p:spPr>
          <a:xfrm>
            <a:off x="0" y="0"/>
            <a:ext cx="8299450" cy="1308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D2B185-0655-4AD2-9CE5-80DC7C4011CF}"/>
              </a:ext>
            </a:extLst>
          </p:cNvPr>
          <p:cNvSpPr/>
          <p:nvPr/>
        </p:nvSpPr>
        <p:spPr>
          <a:xfrm>
            <a:off x="8175171" y="6268508"/>
            <a:ext cx="4185558" cy="589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Kimley-Horn (@KimleyHorn) | Twitter">
            <a:extLst>
              <a:ext uri="{FF2B5EF4-FFF2-40B4-BE49-F238E27FC236}">
                <a16:creationId xmlns:a16="http://schemas.microsoft.com/office/drawing/2014/main" id="{E7452339-8705-454F-BF0A-6E85A814F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41000" r="9143" b="42714"/>
          <a:stretch/>
        </p:blipFill>
        <p:spPr bwMode="auto">
          <a:xfrm>
            <a:off x="8175171" y="6281955"/>
            <a:ext cx="2819401" cy="55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graffiti&#10;&#10;Description automatically generated">
            <a:extLst>
              <a:ext uri="{FF2B5EF4-FFF2-40B4-BE49-F238E27FC236}">
                <a16:creationId xmlns:a16="http://schemas.microsoft.com/office/drawing/2014/main" id="{35AA3A83-8B2E-4B48-B26C-DD6C2297D77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86" y="6291703"/>
            <a:ext cx="1132114" cy="5271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0282E7-2466-40A8-B846-B8E9CD789860}"/>
              </a:ext>
            </a:extLst>
          </p:cNvPr>
          <p:cNvCxnSpPr/>
          <p:nvPr/>
        </p:nvCxnSpPr>
        <p:spPr>
          <a:xfrm>
            <a:off x="10994572" y="6319157"/>
            <a:ext cx="0" cy="4997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A6D0BC-548C-4B63-AC70-7586C91023D4}"/>
              </a:ext>
            </a:extLst>
          </p:cNvPr>
          <p:cNvSpPr txBox="1"/>
          <p:nvPr/>
        </p:nvSpPr>
        <p:spPr>
          <a:xfrm flipH="1">
            <a:off x="681197" y="2083796"/>
            <a:ext cx="375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Presentation Outline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230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6279-E6C5-4484-B0DF-D236306A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‘Open Streets’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24CA-AC42-44A2-8BEC-54B95F5B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96" y="1545907"/>
            <a:ext cx="7581519" cy="3766185"/>
          </a:xfrm>
        </p:spPr>
        <p:txBody>
          <a:bodyPr/>
          <a:lstStyle/>
          <a:p>
            <a:r>
              <a:rPr lang="en-US" sz="2800" dirty="0"/>
              <a:t>June 2020 Commission Meeting – Open Streets as approaches for social distancing in response to COVID-19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7592D-F489-4620-8059-742F656D4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567" y="654494"/>
            <a:ext cx="3617226" cy="1968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21D4D-108A-4AE3-B8A7-8FCC11E8F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5" y="3021375"/>
            <a:ext cx="2494242" cy="2736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64E51-E0D0-4AA3-AD29-E0741EA66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297" y="3021374"/>
            <a:ext cx="2189192" cy="2736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65F74-D06E-4389-A238-304CB6FBE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410" y="3021374"/>
            <a:ext cx="2488721" cy="2736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A73910-B5CF-40E4-9FA2-1A7FBE7A3A21}"/>
              </a:ext>
            </a:extLst>
          </p:cNvPr>
          <p:cNvSpPr txBox="1"/>
          <p:nvPr/>
        </p:nvSpPr>
        <p:spPr>
          <a:xfrm>
            <a:off x="8175567" y="3274468"/>
            <a:ext cx="371094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Created a shift in what the community wanted/needed</a:t>
            </a:r>
          </a:p>
          <a:p>
            <a:r>
              <a:rPr lang="en-US" sz="1100" b="1" i="1" dirty="0"/>
              <a:t>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Provided Local Governments a Chance to Respond . . . in a short period of time</a:t>
            </a:r>
          </a:p>
        </p:txBody>
      </p:sp>
      <p:sp>
        <p:nvSpPr>
          <p:cNvPr id="11" name="Callout: Quad Arrow 10">
            <a:extLst>
              <a:ext uri="{FF2B5EF4-FFF2-40B4-BE49-F238E27FC236}">
                <a16:creationId xmlns:a16="http://schemas.microsoft.com/office/drawing/2014/main" id="{5F311AC6-4942-4BB8-93FE-CB4D72591DA3}"/>
              </a:ext>
            </a:extLst>
          </p:cNvPr>
          <p:cNvSpPr/>
          <p:nvPr/>
        </p:nvSpPr>
        <p:spPr>
          <a:xfrm>
            <a:off x="7937309" y="3456094"/>
            <a:ext cx="181101" cy="180556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llout: Quad Arrow 11">
            <a:extLst>
              <a:ext uri="{FF2B5EF4-FFF2-40B4-BE49-F238E27FC236}">
                <a16:creationId xmlns:a16="http://schemas.microsoft.com/office/drawing/2014/main" id="{11E61C17-89D4-4A9E-B247-FEC3A6D4B3FF}"/>
              </a:ext>
            </a:extLst>
          </p:cNvPr>
          <p:cNvSpPr/>
          <p:nvPr/>
        </p:nvSpPr>
        <p:spPr>
          <a:xfrm>
            <a:off x="7937533" y="4328603"/>
            <a:ext cx="181101" cy="186870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DAA0F0-D9E2-45E2-9D73-DB910BD62DAE}"/>
              </a:ext>
            </a:extLst>
          </p:cNvPr>
          <p:cNvSpPr/>
          <p:nvPr/>
        </p:nvSpPr>
        <p:spPr>
          <a:xfrm>
            <a:off x="7535723" y="-98178"/>
            <a:ext cx="4673497" cy="691912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57BA0-6C07-4078-9B9E-0570859B4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939" y="499533"/>
            <a:ext cx="3635067" cy="17114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The Community Needs. . 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301B65-550C-4EF4-A0C0-E433CC0A9BB5}"/>
              </a:ext>
            </a:extLst>
          </p:cNvPr>
          <p:cNvSpPr txBox="1">
            <a:spLocks/>
          </p:cNvSpPr>
          <p:nvPr/>
        </p:nvSpPr>
        <p:spPr>
          <a:xfrm>
            <a:off x="8054939" y="3774956"/>
            <a:ext cx="3635067" cy="2101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buFont typeface="Arial" pitchFamily="34" charset="0"/>
              <a:buChar char=" "/>
            </a:pPr>
            <a:r>
              <a:rPr lang="en-US" sz="44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. . More Room to Walk and Bike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F0D90A-C3B6-453E-91F1-C670D47E8331}"/>
              </a:ext>
            </a:extLst>
          </p:cNvPr>
          <p:cNvSpPr/>
          <p:nvPr/>
        </p:nvSpPr>
        <p:spPr>
          <a:xfrm>
            <a:off x="7535723" y="-61123"/>
            <a:ext cx="4673497" cy="691912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73796DA-F0B3-486A-BF41-D374C514A21F}"/>
              </a:ext>
            </a:extLst>
          </p:cNvPr>
          <p:cNvSpPr txBox="1">
            <a:spLocks/>
          </p:cNvSpPr>
          <p:nvPr/>
        </p:nvSpPr>
        <p:spPr>
          <a:xfrm>
            <a:off x="8056462" y="536587"/>
            <a:ext cx="3916463" cy="4254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FF"/>
                </a:solidFill>
              </a:rPr>
              <a:t>The Community needed . . . </a:t>
            </a:r>
          </a:p>
          <a:p>
            <a:endParaRPr lang="en-US" sz="4000" b="1" dirty="0">
              <a:solidFill>
                <a:srgbClr val="FFFFFF"/>
              </a:solidFill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More room to walk and bike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Safer streets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More room to dine and gather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FF"/>
                </a:solidFill>
              </a:rPr>
              <a:t>Placemaking </a:t>
            </a:r>
          </a:p>
        </p:txBody>
      </p:sp>
      <p:pic>
        <p:nvPicPr>
          <p:cNvPr id="14" name="Picture 13" descr="A person riding a bicycle down a city street&#10;&#10;Description automatically generated with medium confidence">
            <a:extLst>
              <a:ext uri="{FF2B5EF4-FFF2-40B4-BE49-F238E27FC236}">
                <a16:creationId xmlns:a16="http://schemas.microsoft.com/office/drawing/2014/main" id="{6EBB3397-4FDF-483F-AEC7-8DF1DC4D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994" b="31873"/>
          <a:stretch/>
        </p:blipFill>
        <p:spPr>
          <a:xfrm>
            <a:off x="3520504" y="4665686"/>
            <a:ext cx="3640546" cy="19834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531DD1-8525-46E5-821A-A53C2CE56226}"/>
              </a:ext>
            </a:extLst>
          </p:cNvPr>
          <p:cNvSpPr txBox="1"/>
          <p:nvPr/>
        </p:nvSpPr>
        <p:spPr>
          <a:xfrm>
            <a:off x="7952014" y="6330043"/>
            <a:ext cx="340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Photos from NACTO</a:t>
            </a:r>
          </a:p>
        </p:txBody>
      </p:sp>
      <p:pic>
        <p:nvPicPr>
          <p:cNvPr id="19" name="Picture 1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DEF2556-CBDF-4B46-BDFE-8A55CF11E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b="10142"/>
          <a:stretch/>
        </p:blipFill>
        <p:spPr>
          <a:xfrm>
            <a:off x="284564" y="158170"/>
            <a:ext cx="3885109" cy="2002047"/>
          </a:xfrm>
          <a:prstGeom prst="rect">
            <a:avLst/>
          </a:prstGeom>
        </p:spPr>
      </p:pic>
      <p:pic>
        <p:nvPicPr>
          <p:cNvPr id="21" name="Picture 20" descr="A picture containing road, outdoor, sky, bicycle&#10;&#10;Description automatically generated">
            <a:extLst>
              <a:ext uri="{FF2B5EF4-FFF2-40B4-BE49-F238E27FC236}">
                <a16:creationId xmlns:a16="http://schemas.microsoft.com/office/drawing/2014/main" id="{5960F558-C3BF-414A-9612-68D9317C0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" b="15599"/>
          <a:stretch/>
        </p:blipFill>
        <p:spPr>
          <a:xfrm>
            <a:off x="4413167" y="158170"/>
            <a:ext cx="2687599" cy="1745232"/>
          </a:xfrm>
          <a:prstGeom prst="rect">
            <a:avLst/>
          </a:prstGeom>
        </p:spPr>
      </p:pic>
      <p:pic>
        <p:nvPicPr>
          <p:cNvPr id="22" name="Picture 21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CF0CB964-1AC8-4FC6-A51F-F0DE377A9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7" r="6" b="6351"/>
          <a:stretch/>
        </p:blipFill>
        <p:spPr>
          <a:xfrm>
            <a:off x="237941" y="4665686"/>
            <a:ext cx="3143399" cy="19834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81AA64-75DB-4B94-9A82-9D0F2D6C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58" b="4042"/>
          <a:stretch/>
        </p:blipFill>
        <p:spPr>
          <a:xfrm>
            <a:off x="237941" y="2331946"/>
            <a:ext cx="3946952" cy="2162010"/>
          </a:xfrm>
          <a:prstGeom prst="rect">
            <a:avLst/>
          </a:prstGeom>
        </p:spPr>
      </p:pic>
      <p:pic>
        <p:nvPicPr>
          <p:cNvPr id="24" name="Picture 23" descr="A picture containing outdoor, road, tree, street&#10;&#10;Description automatically generated">
            <a:extLst>
              <a:ext uri="{FF2B5EF4-FFF2-40B4-BE49-F238E27FC236}">
                <a16:creationId xmlns:a16="http://schemas.microsoft.com/office/drawing/2014/main" id="{1BD3FE7F-28F5-4F09-B7D6-76B64CDA8C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2"/>
          <a:stretch/>
        </p:blipFill>
        <p:spPr>
          <a:xfrm>
            <a:off x="4405968" y="2031149"/>
            <a:ext cx="2687599" cy="24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8ACB-8FD1-4C3D-A474-8ABA46BD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96" y="211232"/>
            <a:ext cx="8474529" cy="1658198"/>
          </a:xfrm>
        </p:spPr>
        <p:txBody>
          <a:bodyPr/>
          <a:lstStyle/>
          <a:p>
            <a:r>
              <a:rPr lang="en-US" dirty="0"/>
              <a:t>Project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3C71-B3E0-4C29-8DCD-BC1B7DED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8" y="1775332"/>
            <a:ext cx="63852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Create a guidebook of low-cost strategies that change the use/allocation of the public right-of-way (ROW) to accommodate new/different demands</a:t>
            </a:r>
          </a:p>
          <a:p>
            <a:pPr marL="0" indent="0">
              <a:buNone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Design guide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Internal (City) and external (public) processes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picture containing text, outdoor, tree, road&#10;&#10;Description automatically generated">
            <a:extLst>
              <a:ext uri="{FF2B5EF4-FFF2-40B4-BE49-F238E27FC236}">
                <a16:creationId xmlns:a16="http://schemas.microsoft.com/office/drawing/2014/main" id="{2AECD399-3E6C-481A-9182-CE5E03B85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2"/>
          <a:stretch/>
        </p:blipFill>
        <p:spPr>
          <a:xfrm>
            <a:off x="7505819" y="211232"/>
            <a:ext cx="4522455" cy="2828735"/>
          </a:xfrm>
          <a:prstGeom prst="rect">
            <a:avLst/>
          </a:prstGeom>
        </p:spPr>
      </p:pic>
      <p:pic>
        <p:nvPicPr>
          <p:cNvPr id="7" name="Picture 6" descr="A picture containing text, building, road, outdoor&#10;&#10;Description automatically generated">
            <a:extLst>
              <a:ext uri="{FF2B5EF4-FFF2-40B4-BE49-F238E27FC236}">
                <a16:creationId xmlns:a16="http://schemas.microsoft.com/office/drawing/2014/main" id="{17502D68-4030-48C6-93E6-05FE53EF7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343" y="2746932"/>
            <a:ext cx="2831775" cy="37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5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8906-008B-42FF-8DF7-D3B02BED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7" y="677309"/>
            <a:ext cx="10772775" cy="712046"/>
          </a:xfrm>
        </p:spPr>
        <p:txBody>
          <a:bodyPr>
            <a:normAutofit fontScale="90000"/>
          </a:bodyPr>
          <a:lstStyle/>
          <a:p>
            <a:r>
              <a:rPr lang="en-US" dirty="0"/>
              <a:t>Adaptive Streets Definition for Tempe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9A98-D0C7-4E7A-A05D-88E0047FA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47" y="1868750"/>
            <a:ext cx="11331566" cy="3049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 adaptive street application is a change to the public right of way (sidewalk, curb space, roadway, median) that: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Is implemented temporarily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Includes a new feature in the ROW that changes how some/all of the ROW is used</a:t>
            </a:r>
            <a:r>
              <a:rPr lang="en-US" sz="2000" i="1" dirty="0"/>
              <a:t>	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 Is implemented at a specific location in response to a community need</a:t>
            </a:r>
          </a:p>
        </p:txBody>
      </p:sp>
    </p:spTree>
    <p:extLst>
      <p:ext uri="{BB962C8B-B14F-4D97-AF65-F5344CB8AC3E}">
        <p14:creationId xmlns:p14="http://schemas.microsoft.com/office/powerpoint/2010/main" val="106475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8906-008B-42FF-8DF7-D3B02BED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7" y="677309"/>
            <a:ext cx="10772775" cy="712046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Opportunity for Adaptive Streets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9A98-D0C7-4E7A-A05D-88E0047FA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47" y="1868750"/>
            <a:ext cx="10970078" cy="30493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Bring attention to a feature or configuration at an intersection to improve safety </a:t>
            </a:r>
          </a:p>
        </p:txBody>
      </p:sp>
      <p:pic>
        <p:nvPicPr>
          <p:cNvPr id="5" name="Picture 4" descr="A picture containing text, building, road&#10;&#10;Description automatically generated">
            <a:extLst>
              <a:ext uri="{FF2B5EF4-FFF2-40B4-BE49-F238E27FC236}">
                <a16:creationId xmlns:a16="http://schemas.microsoft.com/office/drawing/2014/main" id="{F07C29F9-5E34-4432-A052-098B5EFCE0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>
          <a:xfrm>
            <a:off x="4086407" y="2550757"/>
            <a:ext cx="3617618" cy="2846694"/>
          </a:xfrm>
          <a:prstGeom prst="rect">
            <a:avLst/>
          </a:prstGeom>
        </p:spPr>
      </p:pic>
      <p:pic>
        <p:nvPicPr>
          <p:cNvPr id="6" name="Picture 4" descr="38 Traffic Calming ideas | traffic, streetscape design, street design">
            <a:extLst>
              <a:ext uri="{FF2B5EF4-FFF2-40B4-BE49-F238E27FC236}">
                <a16:creationId xmlns:a16="http://schemas.microsoft.com/office/drawing/2014/main" id="{F48D79BA-BC81-4F91-9E64-CAFCE798D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4463" r="4278" b="5430"/>
          <a:stretch/>
        </p:blipFill>
        <p:spPr bwMode="auto">
          <a:xfrm>
            <a:off x="7854965" y="2550757"/>
            <a:ext cx="4146535" cy="21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road, outdoor, sky, bicycle&#10;&#10;Description automatically generated">
            <a:extLst>
              <a:ext uri="{FF2B5EF4-FFF2-40B4-BE49-F238E27FC236}">
                <a16:creationId xmlns:a16="http://schemas.microsoft.com/office/drawing/2014/main" id="{27C9051B-6E91-4014-9A77-17FC5D1140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0" b="8521"/>
          <a:stretch/>
        </p:blipFill>
        <p:spPr>
          <a:xfrm>
            <a:off x="202142" y="2550757"/>
            <a:ext cx="3733325" cy="26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2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8906-008B-42FF-8DF7-D3B02BED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7" y="677309"/>
            <a:ext cx="10772775" cy="712046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Opportunity for Adaptive Streets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9A98-D0C7-4E7A-A05D-88E0047FA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47" y="1868750"/>
            <a:ext cx="10970078" cy="30493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Support implementation of changes to circulation/mobility or community character resulting from an adopted plan or CIP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048DF8-0986-4D69-A121-6A4B50BB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699" y="2854581"/>
            <a:ext cx="3185399" cy="2717543"/>
          </a:xfrm>
          <a:prstGeom prst="rect">
            <a:avLst/>
          </a:prstGeom>
        </p:spPr>
      </p:pic>
      <p:pic>
        <p:nvPicPr>
          <p:cNvPr id="1026" name="Picture 2" descr="Lakewood installs road-narrowing barriers to slow Woodward Avenue traffic -  cleveland.com">
            <a:extLst>
              <a:ext uri="{FF2B5EF4-FFF2-40B4-BE49-F238E27FC236}">
                <a16:creationId xmlns:a16="http://schemas.microsoft.com/office/drawing/2014/main" id="{8D3E1872-84DF-424B-9397-E7CD306B1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2450"/>
          <a:stretch/>
        </p:blipFill>
        <p:spPr bwMode="auto">
          <a:xfrm>
            <a:off x="809271" y="2854581"/>
            <a:ext cx="3707535" cy="27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1E0BE4-F2D0-4382-96B6-E60C5812A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23" y="2858430"/>
            <a:ext cx="3159459" cy="271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8906-008B-42FF-8DF7-D3B02BED8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47" y="677309"/>
            <a:ext cx="10772775" cy="712046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Opportunity for Adaptive Streets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9A98-D0C7-4E7A-A05D-88E0047FA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47" y="1868750"/>
            <a:ext cx="10970078" cy="30493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Support temporary/seasonal needs for travelers and community members</a:t>
            </a:r>
          </a:p>
        </p:txBody>
      </p:sp>
      <p:pic>
        <p:nvPicPr>
          <p:cNvPr id="7" name="Picture 2" descr="Sidewalk Shade">
            <a:extLst>
              <a:ext uri="{FF2B5EF4-FFF2-40B4-BE49-F238E27FC236}">
                <a16:creationId xmlns:a16="http://schemas.microsoft.com/office/drawing/2014/main" id="{FFE13CA3-CAAE-4DA2-9780-6B4106E74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9" t="11564" r="15295" b="15872"/>
          <a:stretch/>
        </p:blipFill>
        <p:spPr bwMode="auto">
          <a:xfrm>
            <a:off x="1452285" y="2573620"/>
            <a:ext cx="3493570" cy="29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reets made safer with School Streets | Green Action Centre">
            <a:extLst>
              <a:ext uri="{FF2B5EF4-FFF2-40B4-BE49-F238E27FC236}">
                <a16:creationId xmlns:a16="http://schemas.microsoft.com/office/drawing/2014/main" id="{3E3AD788-4DC4-49F5-BF54-FF6D41F5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71" y="2573620"/>
            <a:ext cx="4732805" cy="29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42124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City of Temp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C71"/>
      </a:accent1>
      <a:accent2>
        <a:srgbClr val="7BA7BC"/>
      </a:accent2>
      <a:accent3>
        <a:srgbClr val="A7D500"/>
      </a:accent3>
      <a:accent4>
        <a:srgbClr val="722257"/>
      </a:accent4>
      <a:accent5>
        <a:srgbClr val="FC4C02"/>
      </a:accent5>
      <a:accent6>
        <a:srgbClr val="FF8200"/>
      </a:accent6>
      <a:hlink>
        <a:srgbClr val="F6BE00"/>
      </a:hlink>
      <a:folHlink>
        <a:srgbClr val="954F72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SharedContentType xmlns="Microsoft.SharePoint.Taxonomy.ContentTypeSync" SourceId="781a52b0-d0f4-44f0-98bb-0d102f5fd161" ContentTypeId="0x0101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0EB1D648B92A4DA163D2F393EBF9C3" ma:contentTypeVersion="9" ma:contentTypeDescription="Create a new document." ma:contentTypeScope="" ma:versionID="5994f8d4e05f116693c12660304aa9f9">
  <xsd:schema xmlns:xsd="http://www.w3.org/2001/XMLSchema" xmlns:xs="http://www.w3.org/2001/XMLSchema" xmlns:p="http://schemas.microsoft.com/office/2006/metadata/properties" xmlns:ns2="c18e8617-fc0f-4dda-a87a-c0ec120ddf92" xmlns:ns3="7754abc3-73b5-4705-b0f0-90a575be835e" targetNamespace="http://schemas.microsoft.com/office/2006/metadata/properties" ma:root="true" ma:fieldsID="e14d1c7c3c69bd9136507c5d0d1d8f95" ns2:_="" ns3:_="">
    <xsd:import namespace="c18e8617-fc0f-4dda-a87a-c0ec120ddf92"/>
    <xsd:import namespace="7754abc3-73b5-4705-b0f0-90a575be835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KeyPoint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4abc3-73b5-4705-b0f0-90a575be835e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9F6AE3-6CDC-4C4F-B727-188E95A8D9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1ACA79-EAE0-4A26-9B1C-8BECA3D0A80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31A3787-67B4-4A65-8637-4EF0A50FE98A}">
  <ds:schemaRefs>
    <ds:schemaRef ds:uri="http://schemas.openxmlformats.org/package/2006/metadata/core-properties"/>
    <ds:schemaRef ds:uri="http://schemas.microsoft.com/office/2006/metadata/properties"/>
    <ds:schemaRef ds:uri="c18e8617-fc0f-4dda-a87a-c0ec120ddf92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7754abc3-73b5-4705-b0f0-90a575be835e"/>
  </ds:schemaRefs>
</ds:datastoreItem>
</file>

<file path=customXml/itemProps4.xml><?xml version="1.0" encoding="utf-8"?>
<ds:datastoreItem xmlns:ds="http://schemas.openxmlformats.org/officeDocument/2006/customXml" ds:itemID="{C3EFA648-CD69-4FBB-A883-97FF19716D48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F99A9D0-F3FC-4D83-B78F-4A11566E2F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e8617-fc0f-4dda-a87a-c0ec120ddf92"/>
    <ds:schemaRef ds:uri="7754abc3-73b5-4705-b0f0-90a575be83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102</TotalTime>
  <Words>640</Words>
  <Application>Microsoft Office PowerPoint</Application>
  <PresentationFormat>Widescreen</PresentationFormat>
  <Paragraphs>104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Courier New</vt:lpstr>
      <vt:lpstr>Metropolitan</vt:lpstr>
      <vt:lpstr>PowerPoint Presentation</vt:lpstr>
      <vt:lpstr>Tempe Adaptive Streets Implementation Design Guide</vt:lpstr>
      <vt:lpstr>Background – ‘Open Streets’</vt:lpstr>
      <vt:lpstr>The Community Needs. . . </vt:lpstr>
      <vt:lpstr>Project Purpose</vt:lpstr>
      <vt:lpstr>Adaptive Streets Definition for Tempe</vt:lpstr>
      <vt:lpstr>Potential Opportunity for Adaptive Streets</vt:lpstr>
      <vt:lpstr>Potential Opportunity for Adaptive Streets</vt:lpstr>
      <vt:lpstr>Potential Opportunity for Adaptive Streets</vt:lpstr>
      <vt:lpstr>Project Process</vt:lpstr>
      <vt:lpstr>Project Activities</vt:lpstr>
      <vt:lpstr>Public Engagement #1</vt:lpstr>
      <vt:lpstr>Next Steps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 Adaptive Streets Implementation Design Guide</dc:title>
  <dc:creator>Garinger, Amy</dc:creator>
  <cp:lastModifiedBy>Richardson, Bonnie</cp:lastModifiedBy>
  <cp:revision>24</cp:revision>
  <dcterms:created xsi:type="dcterms:W3CDTF">2021-07-20T20:47:36Z</dcterms:created>
  <dcterms:modified xsi:type="dcterms:W3CDTF">2022-01-03T17:34:38Z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0x010100800EB1D648B92A4DA163D2F393EBF9C3</vt:lpwstr>
  </property>
</Properties>
</file>