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8"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03/26/2015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139099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03/26/2015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13326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03/26/2015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25050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03/26/2015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0884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D6236-17AD-4D18-B8BA-CE064AFA32F7}" type="datetimeFigureOut">
              <a:rPr lang="en-US" smtClean="0"/>
              <a:t>03/26/2015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35987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D6236-17AD-4D18-B8BA-CE064AFA32F7}" type="datetimeFigureOut">
              <a:rPr lang="en-US" smtClean="0"/>
              <a:t>03/26/2015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9057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D6236-17AD-4D18-B8BA-CE064AFA32F7}" type="datetimeFigureOut">
              <a:rPr lang="en-US" smtClean="0"/>
              <a:t>03/26/2015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49001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D6236-17AD-4D18-B8BA-CE064AFA32F7}" type="datetimeFigureOut">
              <a:rPr lang="en-US" smtClean="0"/>
              <a:t>03/26/2015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52433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D6236-17AD-4D18-B8BA-CE064AFA32F7}" type="datetimeFigureOut">
              <a:rPr lang="en-US" smtClean="0"/>
              <a:t>03/26/2015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114412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D6236-17AD-4D18-B8BA-CE064AFA32F7}" type="datetimeFigureOut">
              <a:rPr lang="en-US" smtClean="0"/>
              <a:t>03/26/2015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20508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D6236-17AD-4D18-B8BA-CE064AFA32F7}" type="datetimeFigureOut">
              <a:rPr lang="en-US" smtClean="0"/>
              <a:t>03/26/2015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43407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D6236-17AD-4D18-B8BA-CE064AFA32F7}" type="datetimeFigureOut">
              <a:rPr lang="en-US" smtClean="0"/>
              <a:t>03/26/2015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6D549-AE30-48FC-827A-B8368A24EF5F}" type="slidenum">
              <a:rPr lang="en-US" smtClean="0"/>
              <a:t>‹#›</a:t>
            </a:fld>
            <a:endParaRPr lang="en-US"/>
          </a:p>
        </p:txBody>
      </p:sp>
    </p:spTree>
    <p:extLst>
      <p:ext uri="{BB962C8B-B14F-4D97-AF65-F5344CB8AC3E}">
        <p14:creationId xmlns:p14="http://schemas.microsoft.com/office/powerpoint/2010/main" val="101187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7044" y="3429000"/>
            <a:ext cx="1009463" cy="838200"/>
          </a:xfrm>
          <a:prstGeom prst="rect">
            <a:avLst/>
          </a:prstGeom>
        </p:spPr>
      </p:pic>
      <p:sp>
        <p:nvSpPr>
          <p:cNvPr id="7" name="TextBox 6"/>
          <p:cNvSpPr txBox="1"/>
          <p:nvPr/>
        </p:nvSpPr>
        <p:spPr>
          <a:xfrm>
            <a:off x="4945873" y="2743848"/>
            <a:ext cx="3652241"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Exhibition Preview</a:t>
            </a:r>
            <a:endParaRPr lang="en-US" sz="3200" dirty="0">
              <a:solidFill>
                <a:schemeClr val="bg1"/>
              </a:solidFill>
              <a:latin typeface="Arial" panose="020B0604020202020204" pitchFamily="34" charset="0"/>
              <a:cs typeface="Arial" panose="020B0604020202020204" pitchFamily="34" charset="0"/>
            </a:endParaRPr>
          </a:p>
        </p:txBody>
      </p:sp>
      <p:pic>
        <p:nvPicPr>
          <p:cNvPr id="1026" name="Picture 2" descr="U:\CommunityServices\TMAC\Gallery Coordinator\Gallery at TCA\2015 Exhibitions\Page to Screen\Postcard design\PageToScreenPostcard final for printer_Page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 y="304800"/>
            <a:ext cx="3970581" cy="604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92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06713" y="289367"/>
            <a:ext cx="5384487" cy="3596833"/>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019800" y="275863"/>
            <a:ext cx="2645941" cy="3610337"/>
          </a:xfrm>
          <a:prstGeom prst="rect">
            <a:avLst/>
          </a:prstGeom>
        </p:spPr>
      </p:pic>
      <p:sp>
        <p:nvSpPr>
          <p:cNvPr id="4" name="Rectangle 3"/>
          <p:cNvSpPr/>
          <p:nvPr/>
        </p:nvSpPr>
        <p:spPr>
          <a:xfrm>
            <a:off x="434648" y="4191000"/>
            <a:ext cx="8480752" cy="2308324"/>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The book: </a:t>
            </a:r>
            <a:r>
              <a:rPr lang="en-US" i="1" dirty="0">
                <a:solidFill>
                  <a:schemeClr val="bg1"/>
                </a:solidFill>
                <a:latin typeface="Arial" panose="020B0604020202020204" pitchFamily="34" charset="0"/>
                <a:cs typeface="Arial" panose="020B0604020202020204" pitchFamily="34" charset="0"/>
              </a:rPr>
              <a:t>MASH: A Novel About Three Army Doctors</a:t>
            </a:r>
            <a:r>
              <a:rPr lang="en-US" dirty="0">
                <a:solidFill>
                  <a:schemeClr val="bg1"/>
                </a:solidFill>
                <a:latin typeface="Arial" panose="020B0604020202020204" pitchFamily="34" charset="0"/>
                <a:cs typeface="Arial" panose="020B0604020202020204" pitchFamily="34" charset="0"/>
              </a:rPr>
              <a:t>, 1968</a:t>
            </a:r>
          </a:p>
          <a:p>
            <a:r>
              <a:rPr lang="en-US" dirty="0" smtClean="0">
                <a:solidFill>
                  <a:schemeClr val="bg1"/>
                </a:solidFill>
                <a:latin typeface="Arial" panose="020B0604020202020204" pitchFamily="34" charset="0"/>
                <a:cs typeface="Arial" panose="020B0604020202020204" pitchFamily="34" charset="0"/>
              </a:rPr>
              <a:t>By H</a:t>
            </a:r>
            <a:r>
              <a:rPr lang="en-US" dirty="0">
                <a:solidFill>
                  <a:schemeClr val="bg1"/>
                </a:solidFill>
                <a:latin typeface="Arial" panose="020B0604020202020204" pitchFamily="34" charset="0"/>
                <a:cs typeface="Arial" panose="020B0604020202020204" pitchFamily="34" charset="0"/>
              </a:rPr>
              <a:t>. Richard </a:t>
            </a:r>
            <a:r>
              <a:rPr lang="en-US" dirty="0" err="1">
                <a:solidFill>
                  <a:schemeClr val="bg1"/>
                </a:solidFill>
                <a:latin typeface="Arial" panose="020B0604020202020204" pitchFamily="34" charset="0"/>
                <a:cs typeface="Arial" panose="020B0604020202020204" pitchFamily="34" charset="0"/>
              </a:rPr>
              <a:t>Hornberger</a:t>
            </a:r>
            <a:r>
              <a:rPr lang="en-US" dirty="0">
                <a:solidFill>
                  <a:schemeClr val="bg1"/>
                </a:solidFill>
                <a:latin typeface="Arial" panose="020B0604020202020204" pitchFamily="34" charset="0"/>
                <a:cs typeface="Arial" panose="020B0604020202020204" pitchFamily="34" charset="0"/>
              </a:rPr>
              <a:t> (pen name: Richard Hooker</a:t>
            </a:r>
            <a:r>
              <a:rPr lang="en-US" dirty="0" smtClean="0">
                <a:solidFill>
                  <a:schemeClr val="bg1"/>
                </a:solidFill>
                <a:latin typeface="Arial" panose="020B0604020202020204" pitchFamily="34" charset="0"/>
                <a:cs typeface="Arial" panose="020B0604020202020204" pitchFamily="34" charset="0"/>
              </a:rPr>
              <a:t>).</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 comedy/drama about the </a:t>
            </a:r>
            <a:r>
              <a:rPr lang="en-US" dirty="0">
                <a:solidFill>
                  <a:schemeClr val="bg1"/>
                </a:solidFill>
                <a:latin typeface="Arial" panose="020B0604020202020204" pitchFamily="34" charset="0"/>
                <a:cs typeface="Arial" panose="020B0604020202020204" pitchFamily="34" charset="0"/>
              </a:rPr>
              <a:t>staff of an army hospital during </a:t>
            </a: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Korean </a:t>
            </a:r>
            <a:r>
              <a:rPr lang="en-US" dirty="0" smtClean="0">
                <a:solidFill>
                  <a:schemeClr val="bg1"/>
                </a:solidFill>
                <a:latin typeface="Arial" panose="020B0604020202020204" pitchFamily="34" charset="0"/>
                <a:cs typeface="Arial" panose="020B0604020202020204" pitchFamily="34" charset="0"/>
              </a:rPr>
              <a:t>War.</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Feature </a:t>
            </a:r>
            <a:r>
              <a:rPr lang="en-US" dirty="0" smtClean="0">
                <a:solidFill>
                  <a:schemeClr val="bg1"/>
                </a:solidFill>
                <a:latin typeface="Arial" panose="020B0604020202020204" pitchFamily="34" charset="0"/>
                <a:cs typeface="Arial" panose="020B0604020202020204" pitchFamily="34" charset="0"/>
              </a:rPr>
              <a:t>film, 1970, Director</a:t>
            </a:r>
            <a:r>
              <a:rPr lang="en-US" dirty="0">
                <a:solidFill>
                  <a:schemeClr val="bg1"/>
                </a:solidFill>
                <a:latin typeface="Arial" panose="020B0604020202020204" pitchFamily="34" charset="0"/>
                <a:cs typeface="Arial" panose="020B0604020202020204" pitchFamily="34" charset="0"/>
              </a:rPr>
              <a:t>: Robert Altman</a:t>
            </a:r>
          </a:p>
          <a:p>
            <a:r>
              <a:rPr lang="en-US" dirty="0" smtClean="0">
                <a:solidFill>
                  <a:schemeClr val="bg1"/>
                </a:solidFill>
                <a:latin typeface="Arial" panose="020B0604020202020204" pitchFamily="34" charset="0"/>
                <a:cs typeface="Arial" panose="020B0604020202020204" pitchFamily="34" charset="0"/>
              </a:rPr>
              <a:t>Aspen Productions, </a:t>
            </a:r>
            <a:r>
              <a:rPr lang="en-US" dirty="0">
                <a:solidFill>
                  <a:schemeClr val="bg1"/>
                </a:solidFill>
                <a:latin typeface="Arial" panose="020B0604020202020204" pitchFamily="34" charset="0"/>
                <a:cs typeface="Arial" panose="020B0604020202020204" pitchFamily="34" charset="0"/>
              </a:rPr>
              <a:t>Ingo Preminger Productions, Twentieth Century </a:t>
            </a:r>
            <a:r>
              <a:rPr lang="en-US" dirty="0" smtClean="0">
                <a:solidFill>
                  <a:schemeClr val="bg1"/>
                </a:solidFill>
                <a:latin typeface="Arial" panose="020B0604020202020204" pitchFamily="34" charset="0"/>
                <a:cs typeface="Arial" panose="020B0604020202020204" pitchFamily="34" charset="0"/>
              </a:rPr>
              <a:t>Fox</a:t>
            </a:r>
            <a:br>
              <a:rPr lang="en-US" dirty="0" smtClean="0">
                <a:solidFill>
                  <a:schemeClr val="bg1"/>
                </a:solidFill>
                <a:latin typeface="Arial" panose="020B0604020202020204" pitchFamily="34" charset="0"/>
                <a:cs typeface="Arial" panose="020B0604020202020204" pitchFamily="34" charset="0"/>
              </a:rPr>
            </a:b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Television series, 1972-1983, 20th </a:t>
            </a:r>
            <a:r>
              <a:rPr lang="en-US" dirty="0">
                <a:solidFill>
                  <a:schemeClr val="bg1"/>
                </a:solidFill>
                <a:latin typeface="Arial" panose="020B0604020202020204" pitchFamily="34" charset="0"/>
                <a:cs typeface="Arial" panose="020B0604020202020204" pitchFamily="34" charset="0"/>
              </a:rPr>
              <a:t>Century Fox </a:t>
            </a:r>
            <a:r>
              <a:rPr lang="en-US" dirty="0" smtClean="0">
                <a:solidFill>
                  <a:schemeClr val="bg1"/>
                </a:solidFill>
                <a:latin typeface="Arial" panose="020B0604020202020204" pitchFamily="34" charset="0"/>
                <a:cs typeface="Arial" panose="020B0604020202020204" pitchFamily="34" charset="0"/>
              </a:rPr>
              <a:t>Television</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9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609600"/>
            <a:ext cx="2716399" cy="3553428"/>
          </a:xfrm>
          <a:prstGeom prst="rect">
            <a:avLst/>
          </a:prstGeom>
        </p:spPr>
      </p:pic>
      <p:pic>
        <p:nvPicPr>
          <p:cNvPr id="4" name="Picture 3"/>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colorTemperature colorTemp="4700"/>
                    </a14:imgEffect>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p:blipFill>
        <p:spPr>
          <a:xfrm>
            <a:off x="3505200" y="609600"/>
            <a:ext cx="5136790" cy="3553428"/>
          </a:xfrm>
          <a:prstGeom prst="rect">
            <a:avLst/>
          </a:prstGeom>
        </p:spPr>
      </p:pic>
      <p:sp>
        <p:nvSpPr>
          <p:cNvPr id="5" name="Rectangle 4"/>
          <p:cNvSpPr/>
          <p:nvPr/>
        </p:nvSpPr>
        <p:spPr>
          <a:xfrm>
            <a:off x="1981200" y="4572000"/>
            <a:ext cx="5627005" cy="1754326"/>
          </a:xfrm>
          <a:prstGeom prst="rect">
            <a:avLst/>
          </a:prstGeom>
        </p:spPr>
        <p:txBody>
          <a:bodyPr wrap="square">
            <a:spAutoFit/>
          </a:bodyPr>
          <a:lstStyle/>
          <a:p>
            <a:pPr algn="ctr"/>
            <a:r>
              <a:rPr lang="en-US" i="1" dirty="0">
                <a:solidFill>
                  <a:schemeClr val="bg1"/>
                </a:solidFill>
                <a:latin typeface="Arial" panose="020B0604020202020204" pitchFamily="34" charset="0"/>
                <a:cs typeface="Arial" panose="020B0604020202020204" pitchFamily="34" charset="0"/>
              </a:rPr>
              <a:t>Dinotrux </a:t>
            </a:r>
            <a:br>
              <a:rPr lang="en-US" i="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Book by Chris Gall</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Little, Brown Books 2009</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DreamWorks </a:t>
            </a:r>
            <a:r>
              <a:rPr lang="en-US" dirty="0">
                <a:solidFill>
                  <a:schemeClr val="bg1"/>
                </a:solidFill>
                <a:latin typeface="Arial" panose="020B0604020202020204" pitchFamily="34" charset="0"/>
                <a:cs typeface="Arial" panose="020B0604020202020204" pitchFamily="34" charset="0"/>
              </a:rPr>
              <a:t>Animation </a:t>
            </a:r>
            <a:r>
              <a:rPr lang="en-US" dirty="0" smtClean="0">
                <a:solidFill>
                  <a:schemeClr val="bg1"/>
                </a:solidFill>
                <a:latin typeface="Arial" panose="020B0604020202020204" pitchFamily="34" charset="0"/>
                <a:cs typeface="Arial" panose="020B0604020202020204" pitchFamily="34" charset="0"/>
              </a:rPr>
              <a:t>releasing a </a:t>
            </a:r>
            <a:r>
              <a:rPr lang="en-US" dirty="0">
                <a:solidFill>
                  <a:schemeClr val="bg1"/>
                </a:solidFill>
                <a:latin typeface="Arial" panose="020B0604020202020204" pitchFamily="34" charset="0"/>
                <a:cs typeface="Arial" panose="020B0604020202020204" pitchFamily="34" charset="0"/>
              </a:rPr>
              <a:t>TV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series </a:t>
            </a:r>
            <a:r>
              <a:rPr lang="en-US" dirty="0">
                <a:solidFill>
                  <a:schemeClr val="bg1"/>
                </a:solidFill>
                <a:latin typeface="Arial" panose="020B0604020202020204" pitchFamily="34" charset="0"/>
                <a:cs typeface="Arial" panose="020B0604020202020204" pitchFamily="34" charset="0"/>
              </a:rPr>
              <a:t>through </a:t>
            </a:r>
            <a:r>
              <a:rPr lang="en-US" dirty="0" smtClean="0">
                <a:solidFill>
                  <a:schemeClr val="bg1"/>
                </a:solidFill>
                <a:latin typeface="Arial" panose="020B0604020202020204" pitchFamily="34" charset="0"/>
                <a:cs typeface="Arial" panose="020B0604020202020204" pitchFamily="34" charset="0"/>
              </a:rPr>
              <a:t>Netflix in 2015.</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898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tretch>
            <a:fillRect/>
          </a:stretch>
        </p:blipFill>
        <p:spPr>
          <a:xfrm>
            <a:off x="381000" y="457200"/>
            <a:ext cx="4105395" cy="5473860"/>
          </a:xfrm>
          <a:prstGeom prst="rect">
            <a:avLst/>
          </a:prstGeom>
        </p:spPr>
      </p:pic>
      <p:sp>
        <p:nvSpPr>
          <p:cNvPr id="3" name="Rectangle 2"/>
          <p:cNvSpPr/>
          <p:nvPr/>
        </p:nvSpPr>
        <p:spPr>
          <a:xfrm>
            <a:off x="4724400" y="2667000"/>
            <a:ext cx="4267200" cy="3693319"/>
          </a:xfrm>
          <a:prstGeom prst="rect">
            <a:avLst/>
          </a:prstGeom>
        </p:spPr>
        <p:txBody>
          <a:bodyPr wrap="square">
            <a:spAutoFit/>
          </a:bodyPr>
          <a:lstStyle/>
          <a:p>
            <a:r>
              <a:rPr lang="en-US" b="1" i="1" dirty="0">
                <a:solidFill>
                  <a:schemeClr val="bg1"/>
                </a:solidFill>
                <a:latin typeface="Arial" panose="020B0604020202020204" pitchFamily="34" charset="0"/>
                <a:cs typeface="Arial" panose="020B0604020202020204" pitchFamily="34" charset="0"/>
              </a:rPr>
              <a:t>How the Grinch Stole Christmas!</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Book: Random </a:t>
            </a:r>
            <a:r>
              <a:rPr lang="en-US" dirty="0">
                <a:solidFill>
                  <a:schemeClr val="bg1"/>
                </a:solidFill>
                <a:latin typeface="Arial" panose="020B0604020202020204" pitchFamily="34" charset="0"/>
                <a:cs typeface="Arial" panose="020B0604020202020204" pitchFamily="34" charset="0"/>
              </a:rPr>
              <a:t>House Books, 1957</a:t>
            </a:r>
          </a:p>
          <a:p>
            <a:r>
              <a:rPr lang="en-US" dirty="0" smtClean="0">
                <a:solidFill>
                  <a:schemeClr val="bg1"/>
                </a:solidFill>
                <a:latin typeface="Arial" panose="020B0604020202020204" pitchFamily="34" charset="0"/>
                <a:cs typeface="Arial" panose="020B0604020202020204" pitchFamily="34" charset="0"/>
              </a:rPr>
              <a:t>By Dr</a:t>
            </a:r>
            <a:r>
              <a:rPr lang="en-US" dirty="0">
                <a:solidFill>
                  <a:schemeClr val="bg1"/>
                </a:solidFill>
                <a:latin typeface="Arial" panose="020B0604020202020204" pitchFamily="34" charset="0"/>
                <a:cs typeface="Arial" panose="020B0604020202020204" pitchFamily="34" charset="0"/>
              </a:rPr>
              <a:t>. Seuss</a:t>
            </a:r>
          </a:p>
          <a:p>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Animated film,1966</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Directors: Chuck </a:t>
            </a:r>
            <a:r>
              <a:rPr lang="en-US" dirty="0" smtClean="0">
                <a:solidFill>
                  <a:schemeClr val="bg1"/>
                </a:solidFill>
                <a:latin typeface="Arial" panose="020B0604020202020204" pitchFamily="34" charset="0"/>
                <a:cs typeface="Arial" panose="020B0604020202020204" pitchFamily="34" charset="0"/>
              </a:rPr>
              <a:t>Jones &amp; Ben </a:t>
            </a:r>
            <a:r>
              <a:rPr lang="en-US" dirty="0" err="1">
                <a:solidFill>
                  <a:schemeClr val="bg1"/>
                </a:solidFill>
                <a:latin typeface="Arial" panose="020B0604020202020204" pitchFamily="34" charset="0"/>
                <a:cs typeface="Arial" panose="020B0604020202020204" pitchFamily="34" charset="0"/>
              </a:rPr>
              <a:t>Washam</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Cat in the Hat </a:t>
            </a:r>
            <a:r>
              <a:rPr lang="en-US" dirty="0" smtClean="0">
                <a:solidFill>
                  <a:schemeClr val="bg1"/>
                </a:solidFill>
                <a:latin typeface="Arial" panose="020B0604020202020204" pitchFamily="34" charset="0"/>
                <a:cs typeface="Arial" panose="020B0604020202020204" pitchFamily="34" charset="0"/>
              </a:rPr>
              <a:t>Productions &amp; MGM </a:t>
            </a:r>
            <a:r>
              <a:rPr lang="en-US" dirty="0">
                <a:solidFill>
                  <a:schemeClr val="bg1"/>
                </a:solidFill>
                <a:latin typeface="Arial" panose="020B0604020202020204" pitchFamily="34" charset="0"/>
                <a:cs typeface="Arial" panose="020B0604020202020204" pitchFamily="34" charset="0"/>
              </a:rPr>
              <a:t>Television</a:t>
            </a:r>
          </a:p>
          <a:p>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Cast</a:t>
            </a:r>
            <a:r>
              <a:rPr lang="en-US" dirty="0">
                <a:solidFill>
                  <a:schemeClr val="bg1"/>
                </a:solidFill>
                <a:latin typeface="Arial" panose="020B0604020202020204" pitchFamily="34" charset="0"/>
                <a:cs typeface="Arial" panose="020B0604020202020204" pitchFamily="34" charset="0"/>
              </a:rPr>
              <a:t>: Boris Karloff as </a:t>
            </a:r>
            <a:r>
              <a:rPr lang="en-US" dirty="0" smtClean="0">
                <a:solidFill>
                  <a:schemeClr val="bg1"/>
                </a:solidFill>
                <a:latin typeface="Arial" panose="020B0604020202020204" pitchFamily="34" charset="0"/>
                <a:cs typeface="Arial" panose="020B0604020202020204" pitchFamily="34" charset="0"/>
              </a:rPr>
              <a:t>the voice of the Grinch &amp; Narrator</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Awards: Won a Grammy for Best Recording for Children.</a:t>
            </a:r>
          </a:p>
        </p:txBody>
      </p:sp>
      <p:pic>
        <p:nvPicPr>
          <p:cNvPr id="1028" name="Picture 4" descr="Jones and Geise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464310"/>
            <a:ext cx="2296770" cy="1968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1955265"/>
            <a:ext cx="1295400" cy="461665"/>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Chuck Jones and Dr. Seuss</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9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1447800"/>
            <a:ext cx="4572000" cy="4247317"/>
          </a:xfrm>
          <a:prstGeom prst="rect">
            <a:avLst/>
          </a:prstGeom>
        </p:spPr>
        <p:txBody>
          <a:bodyPr>
            <a:spAutoFit/>
          </a:bodyPr>
          <a:lstStyle/>
          <a:p>
            <a:r>
              <a:rPr lang="en-US" b="1" i="1" dirty="0">
                <a:solidFill>
                  <a:schemeClr val="bg1"/>
                </a:solidFill>
                <a:latin typeface="Arial" panose="020B0604020202020204" pitchFamily="34" charset="0"/>
                <a:cs typeface="Arial" panose="020B0604020202020204" pitchFamily="34" charset="0"/>
              </a:rPr>
              <a:t>The Dot and the Line: A Romance in Lower Mathematics</a:t>
            </a:r>
            <a:endParaRPr lang="en-US" dirty="0">
              <a:solidFill>
                <a:schemeClr val="bg1"/>
              </a:solidFill>
              <a:latin typeface="Arial" panose="020B0604020202020204" pitchFamily="34" charset="0"/>
              <a:cs typeface="Arial" panose="020B0604020202020204" pitchFamily="34" charset="0"/>
            </a:endParaRPr>
          </a:p>
          <a:p>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Book</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Chronicle </a:t>
            </a:r>
            <a:r>
              <a:rPr lang="en-US" dirty="0">
                <a:solidFill>
                  <a:schemeClr val="bg1"/>
                </a:solidFill>
                <a:latin typeface="Arial" panose="020B0604020202020204" pitchFamily="34" charset="0"/>
                <a:cs typeface="Arial" panose="020B0604020202020204" pitchFamily="34" charset="0"/>
              </a:rPr>
              <a:t>Books, 1963</a:t>
            </a:r>
          </a:p>
          <a:p>
            <a:r>
              <a:rPr lang="en-US" dirty="0" smtClean="0">
                <a:solidFill>
                  <a:schemeClr val="bg1"/>
                </a:solidFill>
                <a:latin typeface="Arial" panose="020B0604020202020204" pitchFamily="34" charset="0"/>
                <a:cs typeface="Arial" panose="020B0604020202020204" pitchFamily="34" charset="0"/>
              </a:rPr>
              <a:t>By Norton </a:t>
            </a:r>
            <a:r>
              <a:rPr lang="en-US" dirty="0">
                <a:solidFill>
                  <a:schemeClr val="bg1"/>
                </a:solidFill>
                <a:latin typeface="Arial" panose="020B0604020202020204" pitchFamily="34" charset="0"/>
                <a:cs typeface="Arial" panose="020B0604020202020204" pitchFamily="34" charset="0"/>
              </a:rPr>
              <a:t>Juster</a:t>
            </a:r>
          </a:p>
          <a:p>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Animated film, 1965</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Directors: Chuck </a:t>
            </a:r>
            <a:r>
              <a:rPr lang="en-US" dirty="0" smtClean="0">
                <a:solidFill>
                  <a:schemeClr val="bg1"/>
                </a:solidFill>
                <a:latin typeface="Arial" panose="020B0604020202020204" pitchFamily="34" charset="0"/>
                <a:cs typeface="Arial" panose="020B0604020202020204" pitchFamily="34" charset="0"/>
              </a:rPr>
              <a:t>Jones &amp; </a:t>
            </a:r>
            <a:r>
              <a:rPr lang="en-US" dirty="0">
                <a:solidFill>
                  <a:schemeClr val="bg1"/>
                </a:solidFill>
                <a:latin typeface="Arial" panose="020B0604020202020204" pitchFamily="34" charset="0"/>
                <a:cs typeface="Arial" panose="020B0604020202020204" pitchFamily="34" charset="0"/>
              </a:rPr>
              <a:t>Maurice Noble</a:t>
            </a:r>
          </a:p>
          <a:p>
            <a:r>
              <a:rPr lang="en-US" dirty="0" smtClean="0">
                <a:solidFill>
                  <a:schemeClr val="bg1"/>
                </a:solidFill>
                <a:latin typeface="Arial" panose="020B0604020202020204" pitchFamily="34" charset="0"/>
                <a:cs typeface="Arial" panose="020B0604020202020204" pitchFamily="34" charset="0"/>
              </a:rPr>
              <a:t>MGM</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Robert Morley, narrator</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Won </a:t>
            </a:r>
            <a:r>
              <a:rPr lang="en-US" dirty="0">
                <a:solidFill>
                  <a:schemeClr val="bg1"/>
                </a:solidFill>
                <a:latin typeface="Arial" panose="020B0604020202020204" pitchFamily="34" charset="0"/>
                <a:cs typeface="Arial" panose="020B0604020202020204" pitchFamily="34" charset="0"/>
              </a:rPr>
              <a:t>an Oscar for Best Short Subject, Cartoons</a:t>
            </a:r>
            <a:r>
              <a:rPr lang="en-US" dirty="0" smtClean="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Photo: production </a:t>
            </a:r>
            <a:r>
              <a:rPr lang="en-US" dirty="0" err="1" smtClean="0">
                <a:solidFill>
                  <a:schemeClr val="bg1"/>
                </a:solidFill>
                <a:latin typeface="Arial" panose="020B0604020202020204" pitchFamily="34" charset="0"/>
                <a:cs typeface="Arial" panose="020B0604020202020204" pitchFamily="34" charset="0"/>
              </a:rPr>
              <a:t>cel</a:t>
            </a:r>
            <a:r>
              <a:rPr lang="en-US" dirty="0" smtClean="0">
                <a:solidFill>
                  <a:schemeClr val="bg1"/>
                </a:solidFill>
                <a:latin typeface="Arial" panose="020B0604020202020204" pitchFamily="34" charset="0"/>
                <a:cs typeface="Arial" panose="020B0604020202020204" pitchFamily="34" charset="0"/>
              </a:rPr>
              <a:t> from the film.</a:t>
            </a:r>
            <a:endParaRPr lang="en-US"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646253" y="1676400"/>
            <a:ext cx="3376612" cy="2532459"/>
          </a:xfrm>
          <a:prstGeom prst="rect">
            <a:avLst/>
          </a:prstGeom>
        </p:spPr>
      </p:pic>
    </p:spTree>
    <p:extLst>
      <p:ext uri="{BB962C8B-B14F-4D97-AF65-F5344CB8AC3E}">
        <p14:creationId xmlns:p14="http://schemas.microsoft.com/office/powerpoint/2010/main" val="2069898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09699" y="324090"/>
            <a:ext cx="3995751" cy="3638310"/>
          </a:xfrm>
          <a:prstGeom prst="rect">
            <a:avLst/>
          </a:prstGeom>
        </p:spPr>
      </p:pic>
      <p:sp>
        <p:nvSpPr>
          <p:cNvPr id="3" name="Rectangle 2"/>
          <p:cNvSpPr/>
          <p:nvPr/>
        </p:nvSpPr>
        <p:spPr>
          <a:xfrm>
            <a:off x="405740" y="4038600"/>
            <a:ext cx="8585860" cy="1200329"/>
          </a:xfrm>
          <a:prstGeom prst="rect">
            <a:avLst/>
          </a:prstGeom>
        </p:spPr>
        <p:txBody>
          <a:bodyPr wrap="square">
            <a:spAutoFit/>
          </a:bodyPr>
          <a:lstStyle/>
          <a:p>
            <a:pPr algn="ctr"/>
            <a:r>
              <a:rPr lang="en-US" b="1" i="1" dirty="0">
                <a:solidFill>
                  <a:schemeClr val="bg1"/>
                </a:solidFill>
                <a:latin typeface="Arial" panose="020B0604020202020204" pitchFamily="34" charset="0"/>
                <a:cs typeface="Arial" panose="020B0604020202020204" pitchFamily="34" charset="0"/>
              </a:rPr>
              <a:t>The Hardy Boys</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First publication: </a:t>
            </a:r>
            <a:r>
              <a:rPr lang="en-US" i="1" dirty="0">
                <a:solidFill>
                  <a:schemeClr val="bg1"/>
                </a:solidFill>
                <a:latin typeface="Arial" panose="020B0604020202020204" pitchFamily="34" charset="0"/>
                <a:cs typeface="Arial" panose="020B0604020202020204" pitchFamily="34" charset="0"/>
              </a:rPr>
              <a:t>The Tower Treasure</a:t>
            </a:r>
            <a:r>
              <a:rPr lang="en-US" dirty="0">
                <a:solidFill>
                  <a:schemeClr val="bg1"/>
                </a:solidFill>
                <a:latin typeface="Arial" panose="020B0604020202020204" pitchFamily="34" charset="0"/>
                <a:cs typeface="Arial" panose="020B0604020202020204" pitchFamily="34" charset="0"/>
              </a:rPr>
              <a:t>, Grosset &amp; Dunlap, 1927</a:t>
            </a:r>
          </a:p>
          <a:p>
            <a:pPr algn="ctr"/>
            <a:r>
              <a:rPr lang="en-US" dirty="0" smtClean="0">
                <a:solidFill>
                  <a:schemeClr val="bg1"/>
                </a:solidFill>
                <a:latin typeface="Arial" panose="020B0604020202020204" pitchFamily="34" charset="0"/>
                <a:cs typeface="Arial" panose="020B0604020202020204" pitchFamily="34" charset="0"/>
              </a:rPr>
              <a:t>66 </a:t>
            </a:r>
            <a:r>
              <a:rPr lang="en-US" dirty="0">
                <a:solidFill>
                  <a:schemeClr val="bg1"/>
                </a:solidFill>
                <a:latin typeface="Arial" panose="020B0604020202020204" pitchFamily="34" charset="0"/>
                <a:cs typeface="Arial" panose="020B0604020202020204" pitchFamily="34" charset="0"/>
              </a:rPr>
              <a:t>books </a:t>
            </a:r>
            <a:r>
              <a:rPr lang="en-US" dirty="0" smtClean="0">
                <a:solidFill>
                  <a:schemeClr val="bg1"/>
                </a:solidFill>
                <a:latin typeface="Arial" panose="020B0604020202020204" pitchFamily="34" charset="0"/>
                <a:cs typeface="Arial" panose="020B0604020202020204" pitchFamily="34" charset="0"/>
              </a:rPr>
              <a:t>in series, written </a:t>
            </a:r>
            <a:r>
              <a:rPr lang="en-US" dirty="0">
                <a:solidFill>
                  <a:schemeClr val="bg1"/>
                </a:solidFill>
                <a:latin typeface="Arial" panose="020B0604020202020204" pitchFamily="34" charset="0"/>
                <a:cs typeface="Arial" panose="020B0604020202020204" pitchFamily="34" charset="0"/>
              </a:rPr>
              <a:t>by a number of ghost writers under the pen name Franklin W. Dixon. </a:t>
            </a:r>
            <a:r>
              <a:rPr lang="en-US" dirty="0" smtClean="0">
                <a:solidFill>
                  <a:schemeClr val="bg1"/>
                </a:solidFill>
                <a:latin typeface="Arial" panose="020B0604020202020204" pitchFamily="34" charset="0"/>
                <a:cs typeface="Arial" panose="020B0604020202020204" pitchFamily="34" charset="0"/>
              </a:rPr>
              <a:t>Teen </a:t>
            </a:r>
            <a:r>
              <a:rPr lang="en-US" dirty="0">
                <a:solidFill>
                  <a:schemeClr val="bg1"/>
                </a:solidFill>
                <a:latin typeface="Arial" panose="020B0604020202020204" pitchFamily="34" charset="0"/>
                <a:cs typeface="Arial" panose="020B0604020202020204" pitchFamily="34" charset="0"/>
              </a:rPr>
              <a:t>sleuths Frank and Joe Hardy solve </a:t>
            </a:r>
            <a:r>
              <a:rPr lang="en-US" dirty="0" smtClean="0">
                <a:solidFill>
                  <a:schemeClr val="bg1"/>
                </a:solidFill>
                <a:latin typeface="Arial" panose="020B0604020202020204" pitchFamily="34" charset="0"/>
                <a:cs typeface="Arial" panose="020B0604020202020204" pitchFamily="34" charset="0"/>
              </a:rPr>
              <a:t>mysteries.</a:t>
            </a:r>
            <a:endParaRPr lang="en-US"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05740" y="5410200"/>
            <a:ext cx="8523147" cy="1200329"/>
          </a:xfrm>
          <a:prstGeom prst="rect">
            <a:avLst/>
          </a:prstGeom>
        </p:spPr>
        <p:txBody>
          <a:bodyPr wrap="square">
            <a:spAutoFit/>
          </a:bodyPr>
          <a:lstStyle/>
          <a:p>
            <a:pPr algn="ctr"/>
            <a:r>
              <a:rPr lang="en-US" b="1" i="1" dirty="0">
                <a:solidFill>
                  <a:schemeClr val="bg1"/>
                </a:solidFill>
                <a:latin typeface="Arial" panose="020B0604020202020204" pitchFamily="34" charset="0"/>
                <a:cs typeface="Arial" panose="020B0604020202020204" pitchFamily="34" charset="0"/>
              </a:rPr>
              <a:t>Nancy Drew</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First publication: </a:t>
            </a:r>
            <a:r>
              <a:rPr lang="en-US" i="1" dirty="0">
                <a:solidFill>
                  <a:schemeClr val="bg1"/>
                </a:solidFill>
                <a:latin typeface="Arial" panose="020B0604020202020204" pitchFamily="34" charset="0"/>
                <a:cs typeface="Arial" panose="020B0604020202020204" pitchFamily="34" charset="0"/>
              </a:rPr>
              <a:t>The Secret of the Old Clock</a:t>
            </a:r>
            <a:r>
              <a:rPr lang="en-US" dirty="0">
                <a:solidFill>
                  <a:schemeClr val="bg1"/>
                </a:solidFill>
                <a:latin typeface="Arial" panose="020B0604020202020204" pitchFamily="34" charset="0"/>
                <a:cs typeface="Arial" panose="020B0604020202020204" pitchFamily="34" charset="0"/>
              </a:rPr>
              <a:t>, Grosset &amp; Dunlap, </a:t>
            </a:r>
            <a:r>
              <a:rPr lang="en-US" dirty="0" smtClean="0">
                <a:solidFill>
                  <a:schemeClr val="bg1"/>
                </a:solidFill>
                <a:latin typeface="Arial" panose="020B0604020202020204" pitchFamily="34" charset="0"/>
                <a:cs typeface="Arial" panose="020B0604020202020204" pitchFamily="34" charset="0"/>
              </a:rPr>
              <a:t>1930.</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56 </a:t>
            </a:r>
            <a:r>
              <a:rPr lang="en-US" dirty="0">
                <a:solidFill>
                  <a:schemeClr val="bg1"/>
                </a:solidFill>
                <a:latin typeface="Arial" panose="020B0604020202020204" pitchFamily="34" charset="0"/>
                <a:cs typeface="Arial" panose="020B0604020202020204" pitchFamily="34" charset="0"/>
              </a:rPr>
              <a:t>stories were written by various people under the pseudonym of Carolyn </a:t>
            </a:r>
            <a:r>
              <a:rPr lang="en-US" dirty="0" smtClean="0">
                <a:solidFill>
                  <a:schemeClr val="bg1"/>
                </a:solidFill>
                <a:latin typeface="Arial" panose="020B0604020202020204" pitchFamily="34" charset="0"/>
                <a:cs typeface="Arial" panose="020B0604020202020204" pitchFamily="34" charset="0"/>
              </a:rPr>
              <a:t>Keene. Teen </a:t>
            </a:r>
            <a:r>
              <a:rPr lang="en-US" dirty="0">
                <a:solidFill>
                  <a:schemeClr val="bg1"/>
                </a:solidFill>
                <a:latin typeface="Arial" panose="020B0604020202020204" pitchFamily="34" charset="0"/>
                <a:cs typeface="Arial" panose="020B0604020202020204" pitchFamily="34" charset="0"/>
              </a:rPr>
              <a:t>sleuth Nancy </a:t>
            </a:r>
            <a:r>
              <a:rPr lang="en-US" dirty="0" smtClean="0">
                <a:solidFill>
                  <a:schemeClr val="bg1"/>
                </a:solidFill>
                <a:latin typeface="Arial" panose="020B0604020202020204" pitchFamily="34" charset="0"/>
                <a:cs typeface="Arial" panose="020B0604020202020204" pitchFamily="34" charset="0"/>
              </a:rPr>
              <a:t>Drew solves </a:t>
            </a:r>
            <a:r>
              <a:rPr lang="en-US" dirty="0">
                <a:solidFill>
                  <a:schemeClr val="bg1"/>
                </a:solidFill>
                <a:latin typeface="Arial" panose="020B0604020202020204" pitchFamily="34" charset="0"/>
                <a:cs typeface="Arial" panose="020B0604020202020204" pitchFamily="34" charset="0"/>
              </a:rPr>
              <a:t>mysteries </a:t>
            </a:r>
            <a:r>
              <a:rPr lang="en-US" dirty="0" smtClean="0">
                <a:solidFill>
                  <a:schemeClr val="bg1"/>
                </a:solidFill>
                <a:latin typeface="Arial" panose="020B0604020202020204" pitchFamily="34" charset="0"/>
                <a:cs typeface="Arial" panose="020B0604020202020204" pitchFamily="34" charset="0"/>
              </a:rPr>
              <a:t>with </a:t>
            </a:r>
            <a:r>
              <a:rPr lang="en-US" dirty="0">
                <a:solidFill>
                  <a:schemeClr val="bg1"/>
                </a:solidFill>
                <a:latin typeface="Arial" panose="020B0604020202020204" pitchFamily="34" charset="0"/>
                <a:cs typeface="Arial" panose="020B0604020202020204" pitchFamily="34" charset="0"/>
              </a:rPr>
              <a:t>various friends.</a:t>
            </a:r>
          </a:p>
        </p:txBody>
      </p:sp>
      <p:sp>
        <p:nvSpPr>
          <p:cNvPr id="5" name="Rectangle 4"/>
          <p:cNvSpPr/>
          <p:nvPr/>
        </p:nvSpPr>
        <p:spPr>
          <a:xfrm>
            <a:off x="6499185" y="989083"/>
            <a:ext cx="2406553" cy="2308324"/>
          </a:xfrm>
          <a:prstGeom prst="rect">
            <a:avLst/>
          </a:prstGeom>
        </p:spPr>
        <p:txBody>
          <a:bodyPr wrap="square">
            <a:spAutoFit/>
          </a:bodyPr>
          <a:lstStyle/>
          <a:p>
            <a:r>
              <a:rPr lang="en-US" sz="1600" dirty="0" smtClean="0">
                <a:solidFill>
                  <a:schemeClr val="bg1"/>
                </a:solidFill>
                <a:latin typeface="Arial" panose="020B0604020202020204" pitchFamily="34" charset="0"/>
                <a:cs typeface="Arial" panose="020B0604020202020204" pitchFamily="34" charset="0"/>
              </a:rPr>
              <a:t>Collectibles from </a:t>
            </a:r>
            <a:br>
              <a:rPr lang="en-US" sz="1600" dirty="0" smtClean="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TV series: </a:t>
            </a:r>
            <a:r>
              <a:rPr lang="en-US" sz="1600" b="1" i="1" dirty="0" smtClean="0">
                <a:solidFill>
                  <a:schemeClr val="bg1"/>
                </a:solidFill>
                <a:latin typeface="Arial" panose="020B0604020202020204" pitchFamily="34" charset="0"/>
                <a:cs typeface="Arial" panose="020B0604020202020204" pitchFamily="34" charset="0"/>
              </a:rPr>
              <a:t>The </a:t>
            </a:r>
            <a:r>
              <a:rPr lang="en-US" sz="1600" b="1" i="1" dirty="0">
                <a:solidFill>
                  <a:schemeClr val="bg1"/>
                </a:solidFill>
                <a:latin typeface="Arial" panose="020B0604020202020204" pitchFamily="34" charset="0"/>
                <a:cs typeface="Arial" panose="020B0604020202020204" pitchFamily="34" charset="0"/>
              </a:rPr>
              <a:t>Hardy Boys/Nancy Drew Mysteries</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1977-1979</a:t>
            </a:r>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Cast</a:t>
            </a:r>
            <a:r>
              <a:rPr lang="en-US" sz="1600" dirty="0">
                <a:solidFill>
                  <a:schemeClr val="bg1"/>
                </a:solidFill>
                <a:latin typeface="Arial" panose="020B0604020202020204" pitchFamily="34" charset="0"/>
                <a:cs typeface="Arial" panose="020B0604020202020204" pitchFamily="34" charset="0"/>
              </a:rPr>
              <a:t>: Shaun Cassidy as Joe Hardy, Parker Stevenson as Frank </a:t>
            </a:r>
            <a:r>
              <a:rPr lang="en-US" sz="1600" dirty="0" smtClean="0">
                <a:solidFill>
                  <a:schemeClr val="bg1"/>
                </a:solidFill>
                <a:latin typeface="Arial" panose="020B0604020202020204" pitchFamily="34" charset="0"/>
                <a:cs typeface="Arial" panose="020B0604020202020204" pitchFamily="34" charset="0"/>
              </a:rPr>
              <a:t>Hardy &amp; </a:t>
            </a:r>
            <a:r>
              <a:rPr lang="en-US" sz="1600" dirty="0">
                <a:solidFill>
                  <a:schemeClr val="bg1"/>
                </a:solidFill>
                <a:latin typeface="Arial" panose="020B0604020202020204" pitchFamily="34" charset="0"/>
                <a:cs typeface="Arial" panose="020B0604020202020204" pitchFamily="34" charset="0"/>
              </a:rPr>
              <a:t>Pamela Sue Martin as Nancy </a:t>
            </a:r>
            <a:r>
              <a:rPr lang="en-US" sz="1600" dirty="0" smtClean="0">
                <a:solidFill>
                  <a:schemeClr val="bg1"/>
                </a:solidFill>
                <a:latin typeface="Arial" panose="020B0604020202020204" pitchFamily="34" charset="0"/>
                <a:cs typeface="Arial" panose="020B0604020202020204" pitchFamily="34" charset="0"/>
              </a:rPr>
              <a:t>Drew.</a:t>
            </a:r>
            <a:endParaRPr lang="en-US" sz="16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324090"/>
            <a:ext cx="1808009" cy="3638310"/>
          </a:xfrm>
          <a:prstGeom prst="rect">
            <a:avLst/>
          </a:prstGeom>
        </p:spPr>
      </p:pic>
    </p:spTree>
    <p:extLst>
      <p:ext uri="{BB962C8B-B14F-4D97-AF65-F5344CB8AC3E}">
        <p14:creationId xmlns:p14="http://schemas.microsoft.com/office/powerpoint/2010/main" val="17548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4600" y="281169"/>
            <a:ext cx="3943108" cy="2957331"/>
          </a:xfrm>
          <a:prstGeom prst="rect">
            <a:avLst/>
          </a:prstGeom>
        </p:spPr>
      </p:pic>
      <p:sp>
        <p:nvSpPr>
          <p:cNvPr id="5" name="Rectangle 4"/>
          <p:cNvSpPr/>
          <p:nvPr/>
        </p:nvSpPr>
        <p:spPr>
          <a:xfrm>
            <a:off x="428263" y="3429000"/>
            <a:ext cx="8248891" cy="3139321"/>
          </a:xfrm>
          <a:prstGeom prst="rect">
            <a:avLst/>
          </a:prstGeom>
        </p:spPr>
        <p:txBody>
          <a:bodyPr wrap="square">
            <a:spAutoFit/>
          </a:bodyPr>
          <a:lstStyle/>
          <a:p>
            <a:pPr algn="ctr"/>
            <a:r>
              <a:rPr lang="en-US" b="1" i="1" dirty="0">
                <a:solidFill>
                  <a:schemeClr val="bg1"/>
                </a:solidFill>
                <a:latin typeface="Arial" panose="020B0604020202020204" pitchFamily="34" charset="0"/>
                <a:cs typeface="Arial" panose="020B0604020202020204" pitchFamily="34" charset="0"/>
              </a:rPr>
              <a:t>Horton Hears a Who!</a:t>
            </a:r>
            <a:endParaRPr lang="en-US"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Book: Random </a:t>
            </a:r>
            <a:r>
              <a:rPr lang="en-US" dirty="0">
                <a:solidFill>
                  <a:schemeClr val="bg1"/>
                </a:solidFill>
                <a:latin typeface="Arial" panose="020B0604020202020204" pitchFamily="34" charset="0"/>
                <a:cs typeface="Arial" panose="020B0604020202020204" pitchFamily="34" charset="0"/>
              </a:rPr>
              <a:t>House Books, 1954</a:t>
            </a:r>
          </a:p>
          <a:p>
            <a:pPr algn="ctr"/>
            <a:r>
              <a:rPr lang="en-US" dirty="0" smtClean="0">
                <a:solidFill>
                  <a:schemeClr val="bg1"/>
                </a:solidFill>
                <a:latin typeface="Arial" panose="020B0604020202020204" pitchFamily="34" charset="0"/>
                <a:cs typeface="Arial" panose="020B0604020202020204" pitchFamily="34" charset="0"/>
              </a:rPr>
              <a:t>By Dr</a:t>
            </a:r>
            <a:r>
              <a:rPr lang="en-US" dirty="0">
                <a:solidFill>
                  <a:schemeClr val="bg1"/>
                </a:solidFill>
                <a:latin typeface="Arial" panose="020B0604020202020204" pitchFamily="34" charset="0"/>
                <a:cs typeface="Arial" panose="020B0604020202020204" pitchFamily="34" charset="0"/>
              </a:rPr>
              <a:t>. Seuss</a:t>
            </a:r>
          </a:p>
          <a:p>
            <a:pPr algn="ct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Animated film,1970</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Directors: Chuck </a:t>
            </a:r>
            <a:r>
              <a:rPr lang="en-US" dirty="0" smtClean="0">
                <a:solidFill>
                  <a:schemeClr val="bg1"/>
                </a:solidFill>
                <a:latin typeface="Arial" panose="020B0604020202020204" pitchFamily="34" charset="0"/>
                <a:cs typeface="Arial" panose="020B0604020202020204" pitchFamily="34" charset="0"/>
              </a:rPr>
              <a:t>Jones and Ben </a:t>
            </a:r>
            <a:r>
              <a:rPr lang="en-US" dirty="0" err="1">
                <a:solidFill>
                  <a:schemeClr val="bg1"/>
                </a:solidFill>
                <a:latin typeface="Arial" panose="020B0604020202020204" pitchFamily="34" charset="0"/>
                <a:cs typeface="Arial" panose="020B0604020202020204" pitchFamily="34" charset="0"/>
              </a:rPr>
              <a:t>Washam</a:t>
            </a:r>
            <a:endParaRPr lang="en-US"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Cat in the Hat </a:t>
            </a:r>
            <a:r>
              <a:rPr lang="en-US" dirty="0" smtClean="0">
                <a:solidFill>
                  <a:schemeClr val="bg1"/>
                </a:solidFill>
                <a:latin typeface="Arial" panose="020B0604020202020204" pitchFamily="34" charset="0"/>
                <a:cs typeface="Arial" panose="020B0604020202020204" pitchFamily="34" charset="0"/>
              </a:rPr>
              <a:t>Productions and  </a:t>
            </a:r>
            <a:r>
              <a:rPr lang="en-US" dirty="0">
                <a:solidFill>
                  <a:schemeClr val="bg1"/>
                </a:solidFill>
                <a:latin typeface="Arial" panose="020B0604020202020204" pitchFamily="34" charset="0"/>
                <a:cs typeface="Arial" panose="020B0604020202020204" pitchFamily="34" charset="0"/>
              </a:rPr>
              <a:t>MGM Television</a:t>
            </a:r>
          </a:p>
          <a:p>
            <a:pPr algn="ct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Animated film, 2008</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Directors: Jimmy </a:t>
            </a:r>
            <a:r>
              <a:rPr lang="en-US" dirty="0" smtClean="0">
                <a:solidFill>
                  <a:schemeClr val="bg1"/>
                </a:solidFill>
                <a:latin typeface="Arial" panose="020B0604020202020204" pitchFamily="34" charset="0"/>
                <a:cs typeface="Arial" panose="020B0604020202020204" pitchFamily="34" charset="0"/>
              </a:rPr>
              <a:t>Hayward and </a:t>
            </a:r>
            <a:r>
              <a:rPr lang="en-US" dirty="0">
                <a:solidFill>
                  <a:schemeClr val="bg1"/>
                </a:solidFill>
                <a:latin typeface="Arial" panose="020B0604020202020204" pitchFamily="34" charset="0"/>
                <a:cs typeface="Arial" panose="020B0604020202020204" pitchFamily="34" charset="0"/>
              </a:rPr>
              <a:t>Steve Martino</a:t>
            </a:r>
          </a:p>
          <a:p>
            <a:pPr algn="ctr"/>
            <a:r>
              <a:rPr lang="en-US" dirty="0" smtClean="0">
                <a:solidFill>
                  <a:schemeClr val="bg1"/>
                </a:solidFill>
                <a:latin typeface="Arial" panose="020B0604020202020204" pitchFamily="34" charset="0"/>
                <a:cs typeface="Arial" panose="020B0604020202020204" pitchFamily="34" charset="0"/>
              </a:rPr>
              <a:t>Blue </a:t>
            </a:r>
            <a:r>
              <a:rPr lang="en-US" dirty="0">
                <a:solidFill>
                  <a:schemeClr val="bg1"/>
                </a:solidFill>
                <a:latin typeface="Arial" panose="020B0604020202020204" pitchFamily="34" charset="0"/>
                <a:cs typeface="Arial" panose="020B0604020202020204" pitchFamily="34" charset="0"/>
              </a:rPr>
              <a:t>Sky Studios, Twentieth Century Fox Animation, Twentieth Century </a:t>
            </a:r>
            <a:r>
              <a:rPr lang="en-US" dirty="0" smtClean="0">
                <a:solidFill>
                  <a:schemeClr val="bg1"/>
                </a:solidFill>
                <a:latin typeface="Arial" panose="020B0604020202020204" pitchFamily="34" charset="0"/>
                <a:cs typeface="Arial" panose="020B0604020202020204" pitchFamily="34" charset="0"/>
              </a:rPr>
              <a:t>Fox</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90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635" y="1600200"/>
            <a:ext cx="7391400" cy="3016210"/>
          </a:xfrm>
          <a:prstGeom prst="rect">
            <a:avLst/>
          </a:prstGeom>
        </p:spPr>
        <p:txBody>
          <a:bodyPr wrap="square">
            <a:spAutoFit/>
          </a:bodyPr>
          <a:lstStyle/>
          <a:p>
            <a:pPr algn="ctr"/>
            <a:r>
              <a:rPr lang="en-US" sz="3200" dirty="0">
                <a:solidFill>
                  <a:schemeClr val="bg1"/>
                </a:solidFill>
                <a:latin typeface="Arial" panose="020B0604020202020204" pitchFamily="34" charset="0"/>
                <a:cs typeface="Arial" panose="020B0604020202020204" pitchFamily="34" charset="0"/>
              </a:rPr>
              <a:t>Thank </a:t>
            </a:r>
            <a:r>
              <a:rPr lang="en-US" sz="3200" dirty="0" smtClean="0">
                <a:solidFill>
                  <a:schemeClr val="bg1"/>
                </a:solidFill>
                <a:latin typeface="Arial" panose="020B0604020202020204" pitchFamily="34" charset="0"/>
                <a:cs typeface="Arial" panose="020B0604020202020204" pitchFamily="34" charset="0"/>
              </a:rPr>
              <a:t>you</a:t>
            </a:r>
            <a:r>
              <a:rPr lang="en-US" sz="3200" dirty="0">
                <a:solidFill>
                  <a:schemeClr val="bg1"/>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Dr</a:t>
            </a:r>
            <a:r>
              <a:rPr lang="en-US" sz="2000" dirty="0">
                <a:solidFill>
                  <a:schemeClr val="bg1"/>
                </a:solidFill>
                <a:latin typeface="Arial" panose="020B0604020202020204" pitchFamily="34" charset="0"/>
                <a:cs typeface="Arial" panose="020B0604020202020204" pitchFamily="34" charset="0"/>
              </a:rPr>
              <a:t>. Lawrence and Holley Thompson,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APS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Tempe </a:t>
            </a:r>
            <a:r>
              <a:rPr lang="en-US" sz="2000" dirty="0">
                <a:solidFill>
                  <a:schemeClr val="bg1"/>
                </a:solidFill>
                <a:latin typeface="Arial" panose="020B0604020202020204" pitchFamily="34" charset="0"/>
                <a:cs typeface="Arial" panose="020B0604020202020204" pitchFamily="34" charset="0"/>
              </a:rPr>
              <a:t>Center for the </a:t>
            </a:r>
            <a:r>
              <a:rPr lang="en-US" sz="2000" dirty="0" smtClean="0">
                <a:solidFill>
                  <a:schemeClr val="bg1"/>
                </a:solidFill>
                <a:latin typeface="Arial" panose="020B0604020202020204" pitchFamily="34" charset="0"/>
                <a:cs typeface="Arial" panose="020B0604020202020204" pitchFamily="34" charset="0"/>
              </a:rPr>
              <a:t>Arts </a:t>
            </a:r>
            <a:r>
              <a:rPr lang="en-US" sz="2000" dirty="0">
                <a:solidFill>
                  <a:schemeClr val="bg1"/>
                </a:solidFill>
                <a:latin typeface="Arial" panose="020B0604020202020204" pitchFamily="34" charset="0"/>
                <a:cs typeface="Arial" panose="020B0604020202020204" pitchFamily="34" charset="0"/>
              </a:rPr>
              <a:t>Foundation,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Tempe </a:t>
            </a:r>
            <a:r>
              <a:rPr lang="en-US" sz="2000" dirty="0">
                <a:solidFill>
                  <a:schemeClr val="bg1"/>
                </a:solidFill>
                <a:latin typeface="Arial" panose="020B0604020202020204" pitchFamily="34" charset="0"/>
                <a:cs typeface="Arial" panose="020B0604020202020204" pitchFamily="34" charset="0"/>
              </a:rPr>
              <a:t>Public Library, Chuck Jones Center for Creativity,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Arizona Museum of Natural History in Mesa,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Arizona </a:t>
            </a:r>
            <a:r>
              <a:rPr lang="en-US" sz="2000" dirty="0">
                <a:solidFill>
                  <a:schemeClr val="bg1"/>
                </a:solidFill>
                <a:latin typeface="Arial" panose="020B0604020202020204" pitchFamily="34" charset="0"/>
                <a:cs typeface="Arial" panose="020B0604020202020204" pitchFamily="34" charset="0"/>
              </a:rPr>
              <a:t>Historical Society/Southern Division in Tucson,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Old </a:t>
            </a:r>
            <a:r>
              <a:rPr lang="en-US" sz="2000" dirty="0">
                <a:solidFill>
                  <a:schemeClr val="bg1"/>
                </a:solidFill>
                <a:latin typeface="Arial" panose="020B0604020202020204" pitchFamily="34" charset="0"/>
                <a:cs typeface="Arial" panose="020B0604020202020204" pitchFamily="34" charset="0"/>
              </a:rPr>
              <a:t>Tucson, The Library of Congress in </a:t>
            </a:r>
            <a:r>
              <a:rPr lang="en-US" sz="2000" dirty="0" smtClean="0">
                <a:solidFill>
                  <a:schemeClr val="bg1"/>
                </a:solidFill>
                <a:latin typeface="Arial" panose="020B0604020202020204" pitchFamily="34" charset="0"/>
                <a:cs typeface="Arial" panose="020B0604020202020204" pitchFamily="34" charset="0"/>
              </a:rPr>
              <a:t>Washington</a:t>
            </a:r>
            <a:r>
              <a:rPr lang="en-US" sz="2000" dirty="0">
                <a:solidFill>
                  <a:schemeClr val="bg1"/>
                </a:solidFill>
                <a:latin typeface="Arial" panose="020B0604020202020204" pitchFamily="34" charset="0"/>
                <a:cs typeface="Arial" panose="020B0604020202020204" pitchFamily="34" charset="0"/>
              </a:rPr>
              <a:t>, DC,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Rolf </a:t>
            </a:r>
            <a:r>
              <a:rPr lang="en-US" sz="2000" dirty="0">
                <a:solidFill>
                  <a:schemeClr val="bg1"/>
                </a:solidFill>
                <a:latin typeface="Arial" panose="020B0604020202020204" pitchFamily="34" charset="0"/>
                <a:cs typeface="Arial" panose="020B0604020202020204" pitchFamily="34" charset="0"/>
              </a:rPr>
              <a:t>Brown, artist Chris Gall and DreamWorks Animation. </a:t>
            </a:r>
          </a:p>
          <a:p>
            <a:r>
              <a:rPr lang="en-US" dirty="0">
                <a:solidFill>
                  <a:schemeClr val="bg1"/>
                </a:solidFill>
              </a:rPr>
              <a:t> </a:t>
            </a:r>
          </a:p>
        </p:txBody>
      </p:sp>
    </p:spTree>
    <p:extLst>
      <p:ext uri="{BB962C8B-B14F-4D97-AF65-F5344CB8AC3E}">
        <p14:creationId xmlns:p14="http://schemas.microsoft.com/office/powerpoint/2010/main" val="2069898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077200" cy="5262979"/>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The vast wealth of images and storylines that books offer have been </a:t>
            </a:r>
            <a:r>
              <a:rPr lang="en-US" sz="2400" dirty="0" smtClean="0">
                <a:solidFill>
                  <a:schemeClr val="bg1"/>
                </a:solidFill>
                <a:latin typeface="Arial" panose="020B0604020202020204" pitchFamily="34" charset="0"/>
                <a:cs typeface="Arial" panose="020B0604020202020204" pitchFamily="34" charset="0"/>
              </a:rPr>
              <a:t>major </a:t>
            </a:r>
            <a:r>
              <a:rPr lang="en-US" sz="2400" dirty="0">
                <a:solidFill>
                  <a:schemeClr val="bg1"/>
                </a:solidFill>
                <a:latin typeface="Arial" panose="020B0604020202020204" pitchFamily="34" charset="0"/>
                <a:cs typeface="Arial" panose="020B0604020202020204" pitchFamily="34" charset="0"/>
              </a:rPr>
              <a:t>sources of inspiration for the film genre. Some adaptations are as well-loved as the original books.  Dr. Lawrence and Holley Thompson have collected hundreds of pieces of art, memorabilia and toys from TV shows and films such as </a:t>
            </a:r>
            <a:r>
              <a:rPr lang="en-US" sz="2400" i="1" dirty="0">
                <a:solidFill>
                  <a:schemeClr val="bg1"/>
                </a:solidFill>
                <a:latin typeface="Arial" panose="020B0604020202020204" pitchFamily="34" charset="0"/>
                <a:cs typeface="Arial" panose="020B0604020202020204" pitchFamily="34" charset="0"/>
              </a:rPr>
              <a:t>Zorro</a:t>
            </a:r>
            <a:r>
              <a:rPr lang="en-US" sz="2400" dirty="0">
                <a:solidFill>
                  <a:schemeClr val="bg1"/>
                </a:solidFill>
                <a:latin typeface="Arial" panose="020B0604020202020204" pitchFamily="34" charset="0"/>
                <a:cs typeface="Arial" panose="020B0604020202020204" pitchFamily="34" charset="0"/>
              </a:rPr>
              <a:t>, </a:t>
            </a:r>
            <a:r>
              <a:rPr lang="en-US" sz="2400" i="1" dirty="0">
                <a:solidFill>
                  <a:schemeClr val="bg1"/>
                </a:solidFill>
                <a:latin typeface="Arial" panose="020B0604020202020204" pitchFamily="34" charset="0"/>
                <a:cs typeface="Arial" panose="020B0604020202020204" pitchFamily="34" charset="0"/>
              </a:rPr>
              <a:t>M*A*S*H</a:t>
            </a:r>
            <a:r>
              <a:rPr lang="en-US" sz="2400" dirty="0">
                <a:solidFill>
                  <a:schemeClr val="bg1"/>
                </a:solidFill>
                <a:latin typeface="Arial" panose="020B0604020202020204" pitchFamily="34" charset="0"/>
                <a:cs typeface="Arial" panose="020B0604020202020204" pitchFamily="34" charset="0"/>
              </a:rPr>
              <a:t> and </a:t>
            </a:r>
            <a:r>
              <a:rPr lang="en-US" sz="2400" i="1" dirty="0">
                <a:solidFill>
                  <a:schemeClr val="bg1"/>
                </a:solidFill>
                <a:latin typeface="Arial" panose="020B0604020202020204" pitchFamily="34" charset="0"/>
                <a:cs typeface="Arial" panose="020B0604020202020204" pitchFamily="34" charset="0"/>
              </a:rPr>
              <a:t>James Bond</a:t>
            </a:r>
            <a:r>
              <a:rPr lang="en-US" sz="2400" dirty="0">
                <a:solidFill>
                  <a:schemeClr val="bg1"/>
                </a:solidFill>
                <a:latin typeface="Arial" panose="020B0604020202020204" pitchFamily="34" charset="0"/>
                <a:cs typeface="Arial" panose="020B0604020202020204" pitchFamily="34" charset="0"/>
              </a:rPr>
              <a:t> and legends such as Dr. Seuss, Chuck Jones and Walt Disney.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This </a:t>
            </a:r>
            <a:r>
              <a:rPr lang="en-US" sz="2400" dirty="0">
                <a:solidFill>
                  <a:schemeClr val="bg1"/>
                </a:solidFill>
                <a:latin typeface="Arial" panose="020B0604020202020204" pitchFamily="34" charset="0"/>
                <a:cs typeface="Arial" panose="020B0604020202020204" pitchFamily="34" charset="0"/>
              </a:rPr>
              <a:t>exhibition is a </a:t>
            </a:r>
            <a:r>
              <a:rPr lang="en-US" sz="2400" dirty="0" smtClean="0">
                <a:solidFill>
                  <a:schemeClr val="bg1"/>
                </a:solidFill>
                <a:latin typeface="Arial" panose="020B0604020202020204" pitchFamily="34" charset="0"/>
                <a:cs typeface="Arial" panose="020B0604020202020204" pitchFamily="34" charset="0"/>
              </a:rPr>
              <a:t>reflection </a:t>
            </a:r>
            <a:r>
              <a:rPr lang="en-US" sz="2400" dirty="0">
                <a:solidFill>
                  <a:schemeClr val="bg1"/>
                </a:solidFill>
                <a:latin typeface="Arial" panose="020B0604020202020204" pitchFamily="34" charset="0"/>
                <a:cs typeface="Arial" panose="020B0604020202020204" pitchFamily="34" charset="0"/>
              </a:rPr>
              <a:t>of their dedication to preserving and sharing the rich history of some of America’s favorite children’s books, comic books and fictional </a:t>
            </a:r>
            <a:r>
              <a:rPr lang="en-US" sz="2400" dirty="0" smtClean="0">
                <a:solidFill>
                  <a:schemeClr val="bg1"/>
                </a:solidFill>
                <a:latin typeface="Arial" panose="020B0604020202020204" pitchFamily="34" charset="0"/>
                <a:cs typeface="Arial" panose="020B0604020202020204" pitchFamily="34" charset="0"/>
              </a:rPr>
              <a:t>literature </a:t>
            </a:r>
            <a:r>
              <a:rPr lang="en-US" sz="2400" dirty="0">
                <a:solidFill>
                  <a:schemeClr val="bg1"/>
                </a:solidFill>
                <a:latin typeface="Arial" panose="020B0604020202020204" pitchFamily="34" charset="0"/>
                <a:cs typeface="Arial" panose="020B0604020202020204" pitchFamily="34" charset="0"/>
              </a:rPr>
              <a:t>that have been adapted to film and television over the past </a:t>
            </a:r>
            <a:r>
              <a:rPr lang="en-US" sz="2400" dirty="0" smtClean="0">
                <a:solidFill>
                  <a:schemeClr val="bg1"/>
                </a:solidFill>
                <a:latin typeface="Arial" panose="020B0604020202020204" pitchFamily="34" charset="0"/>
                <a:cs typeface="Arial" panose="020B0604020202020204" pitchFamily="34" charset="0"/>
              </a:rPr>
              <a:t>75 </a:t>
            </a:r>
            <a:r>
              <a:rPr lang="en-US" sz="2400" dirty="0">
                <a:solidFill>
                  <a:schemeClr val="bg1"/>
                </a:solidFill>
                <a:latin typeface="Arial" panose="020B0604020202020204" pitchFamily="34" charset="0"/>
                <a:cs typeface="Arial" panose="020B0604020202020204" pitchFamily="34" charset="0"/>
              </a:rPr>
              <a:t>years.</a:t>
            </a:r>
          </a:p>
        </p:txBody>
      </p:sp>
    </p:spTree>
    <p:extLst>
      <p:ext uri="{BB962C8B-B14F-4D97-AF65-F5344CB8AC3E}">
        <p14:creationId xmlns:p14="http://schemas.microsoft.com/office/powerpoint/2010/main" val="192172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CommunityServices\TMAC\Gallery Coordinator\Gallery at TCA\2015 Exhibitions\Page to Screen\Thompson Collection\Photos of objects\x IMG_02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43815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ew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436221"/>
            <a:ext cx="3645846" cy="2442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382930" y="3154501"/>
            <a:ext cx="8303870" cy="3170099"/>
          </a:xfrm>
          <a:prstGeom prst="rect">
            <a:avLst/>
          </a:prstGeom>
        </p:spPr>
        <p:txBody>
          <a:bodyPr wrap="square">
            <a:spAutoFit/>
          </a:bodyPr>
          <a:lstStyle/>
          <a:p>
            <a:r>
              <a:rPr lang="en-US" sz="2000" dirty="0" smtClean="0">
                <a:solidFill>
                  <a:schemeClr val="bg1"/>
                </a:solidFill>
                <a:latin typeface="Arial" panose="020B0604020202020204" pitchFamily="34" charset="0"/>
                <a:cs typeface="Arial" panose="020B0604020202020204" pitchFamily="34" charset="0"/>
              </a:rPr>
              <a:t>Collectors Dr. Lawrence “Larry” and Holley Thompson are now retired but worked in the corporate realm for many years. Larry also taught popular culture at the university level and Holley was a librarian. Each shared a love for books, the movies, theater and music. Some of their favorite items in this exhibition include personal favorites from childhood, especially those based on books including early television shows from the 1950s and 60s such as “Zorro” and “The Untouchables” as well as animated films from Walt Disney such as “Snow White” and “Cinderella.”</a:t>
            </a:r>
            <a:br>
              <a:rPr lang="en-US" sz="2000" dirty="0" smtClean="0">
                <a:solidFill>
                  <a:schemeClr val="bg1"/>
                </a:solidFill>
                <a:latin typeface="Arial" panose="020B0604020202020204" pitchFamily="34" charset="0"/>
                <a:cs typeface="Arial" panose="020B0604020202020204" pitchFamily="34" charset="0"/>
              </a:rPr>
            </a:b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77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CommunityServices\TMAC\Gallery Coordinator\Gallery at TCA\2015 Exhibitions\Page to Screen\Gallery layout pics\IMG_41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6200000">
            <a:off x="41929" y="1177271"/>
            <a:ext cx="5760570" cy="4320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2875819"/>
            <a:ext cx="32766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Red Carpet Entrance</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699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7848600" cy="4955203"/>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Popular Book Genres in the Exhibition:</a:t>
            </a:r>
          </a:p>
          <a:p>
            <a:pPr algn="ct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pPr algn="ctr"/>
            <a:r>
              <a:rPr lang="en-US" sz="2400" dirty="0" smtClean="0">
                <a:solidFill>
                  <a:schemeClr val="bg1"/>
                </a:solidFill>
                <a:latin typeface="Arial" panose="020B0604020202020204" pitchFamily="34" charset="0"/>
                <a:cs typeface="Arial" panose="020B0604020202020204" pitchFamily="34" charset="0"/>
              </a:rPr>
              <a:t>Crime &amp; Mystery</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Westerns</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smtClean="0">
                <a:solidFill>
                  <a:schemeClr val="bg1"/>
                </a:solidFill>
                <a:latin typeface="Arial" panose="020B0604020202020204" pitchFamily="34" charset="0"/>
                <a:cs typeface="Arial" panose="020B0604020202020204" pitchFamily="34" charset="0"/>
              </a:rPr>
              <a:t>Romance</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smtClean="0">
                <a:solidFill>
                  <a:schemeClr val="bg1"/>
                </a:solidFill>
                <a:latin typeface="Arial" panose="020B0604020202020204" pitchFamily="34" charset="0"/>
                <a:cs typeface="Arial" panose="020B0604020202020204" pitchFamily="34" charset="0"/>
              </a:rPr>
              <a:t>Adventures &amp; Biographies</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smtClean="0">
                <a:solidFill>
                  <a:schemeClr val="bg1"/>
                </a:solidFill>
                <a:latin typeface="Arial" panose="020B0604020202020204" pitchFamily="34" charset="0"/>
                <a:cs typeface="Arial" panose="020B0604020202020204" pitchFamily="34" charset="0"/>
              </a:rPr>
              <a:t>Fairy Tales &amp; Children’s Books</a:t>
            </a:r>
            <a:br>
              <a:rPr lang="en-US" sz="2400" dirty="0" smtClean="0">
                <a:solidFill>
                  <a:schemeClr val="bg1"/>
                </a:solidFill>
                <a:latin typeface="Arial" panose="020B0604020202020204" pitchFamily="34" charset="0"/>
                <a:cs typeface="Arial" panose="020B0604020202020204" pitchFamily="34" charset="0"/>
              </a:rPr>
            </a:br>
            <a:endParaRPr lang="en-US"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89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U:\CommunityServices\TMAC\Gallery Coordinator\Gallery at TCA\2015 Exhibitions\Page to Screen\Photos\IMG_0517.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0" y="304800"/>
            <a:ext cx="463176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91200" y="1524000"/>
            <a:ext cx="2667000" cy="2308324"/>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Collectible display</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b="1" i="1" dirty="0" smtClean="0">
                <a:solidFill>
                  <a:schemeClr val="bg1"/>
                </a:solidFill>
                <a:latin typeface="Arial" panose="020B0604020202020204" pitchFamily="34" charset="0"/>
                <a:cs typeface="Arial" panose="020B0604020202020204" pitchFamily="34" charset="0"/>
              </a:rPr>
              <a:t>The </a:t>
            </a:r>
            <a:r>
              <a:rPr lang="en-US" b="1" i="1" dirty="0">
                <a:solidFill>
                  <a:schemeClr val="bg1"/>
                </a:solidFill>
                <a:latin typeface="Arial" panose="020B0604020202020204" pitchFamily="34" charset="0"/>
                <a:cs typeface="Arial" panose="020B0604020202020204" pitchFamily="34" charset="0"/>
              </a:rPr>
              <a:t>Life and Legend of Wyatt Earp</a:t>
            </a:r>
            <a:r>
              <a:rPr lang="en-US" b="1" dirty="0">
                <a:solidFill>
                  <a:schemeClr val="bg1"/>
                </a:solidFill>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
            </a:r>
            <a:br>
              <a:rPr lang="en-US" b="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TV series, 1955-1961</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Actor Hugh </a:t>
            </a:r>
            <a:r>
              <a:rPr lang="en-US" dirty="0">
                <a:solidFill>
                  <a:schemeClr val="bg1"/>
                </a:solidFill>
                <a:latin typeface="Arial" panose="020B0604020202020204" pitchFamily="34" charset="0"/>
                <a:cs typeface="Arial" panose="020B0604020202020204" pitchFamily="34" charset="0"/>
              </a:rPr>
              <a:t>O’Brian </a:t>
            </a:r>
            <a:r>
              <a:rPr lang="en-US" smtClean="0">
                <a:solidFill>
                  <a:schemeClr val="bg1"/>
                </a:solidFill>
                <a:latin typeface="Arial" panose="020B0604020202020204" pitchFamily="34" charset="0"/>
                <a:cs typeface="Arial" panose="020B0604020202020204" pitchFamily="34" charset="0"/>
              </a:rPr>
              <a:t>played Wyatt </a:t>
            </a:r>
            <a:r>
              <a:rPr lang="en-US" dirty="0" smtClean="0">
                <a:solidFill>
                  <a:schemeClr val="bg1"/>
                </a:solidFill>
                <a:latin typeface="Arial" panose="020B0604020202020204" pitchFamily="34" charset="0"/>
                <a:cs typeface="Arial" panose="020B0604020202020204" pitchFamily="34" charset="0"/>
              </a:rPr>
              <a:t>Earp.</a:t>
            </a:r>
            <a:endParaRPr lang="en-US"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81000" y="4875074"/>
            <a:ext cx="8229600" cy="1754326"/>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There have been many books written about Wyatt Earp including:</a:t>
            </a:r>
            <a:br>
              <a:rPr lang="en-US" dirty="0" smtClean="0">
                <a:solidFill>
                  <a:schemeClr val="bg1"/>
                </a:solidFill>
                <a:latin typeface="Arial" panose="020B0604020202020204" pitchFamily="34" charset="0"/>
                <a:cs typeface="Arial" panose="020B0604020202020204" pitchFamily="34" charset="0"/>
              </a:rPr>
            </a:br>
            <a:r>
              <a:rPr lang="en-US" b="1" i="1" dirty="0" smtClean="0">
                <a:solidFill>
                  <a:schemeClr val="bg1"/>
                </a:solidFill>
                <a:latin typeface="Arial" panose="020B0604020202020204" pitchFamily="34" charset="0"/>
                <a:cs typeface="Arial" panose="020B0604020202020204" pitchFamily="34" charset="0"/>
              </a:rPr>
              <a:t>The Life </a:t>
            </a:r>
            <a:r>
              <a:rPr lang="en-US" b="1" i="1" dirty="0">
                <a:solidFill>
                  <a:schemeClr val="bg1"/>
                </a:solidFill>
                <a:latin typeface="Arial" panose="020B0604020202020204" pitchFamily="34" charset="0"/>
                <a:cs typeface="Arial" panose="020B0604020202020204" pitchFamily="34" charset="0"/>
              </a:rPr>
              <a:t>and Legend of Wyatt </a:t>
            </a:r>
            <a:r>
              <a:rPr lang="en-US" b="1" i="1" dirty="0" smtClean="0">
                <a:solidFill>
                  <a:schemeClr val="bg1"/>
                </a:solidFill>
                <a:latin typeface="Arial" panose="020B0604020202020204" pitchFamily="34" charset="0"/>
                <a:cs typeface="Arial" panose="020B0604020202020204" pitchFamily="34" charset="0"/>
              </a:rPr>
              <a:t>Earp by </a:t>
            </a:r>
            <a:r>
              <a:rPr lang="en-US" dirty="0" smtClean="0">
                <a:solidFill>
                  <a:schemeClr val="bg1"/>
                </a:solidFill>
                <a:latin typeface="Arial" panose="020B0604020202020204" pitchFamily="34" charset="0"/>
                <a:cs typeface="Arial" panose="020B0604020202020204" pitchFamily="34" charset="0"/>
              </a:rPr>
              <a:t>Monica </a:t>
            </a:r>
            <a:r>
              <a:rPr lang="en-US" dirty="0">
                <a:solidFill>
                  <a:schemeClr val="bg1"/>
                </a:solidFill>
                <a:latin typeface="Arial" panose="020B0604020202020204" pitchFamily="34" charset="0"/>
                <a:cs typeface="Arial" panose="020B0604020202020204" pitchFamily="34" charset="0"/>
              </a:rPr>
              <a:t>Hill/Mel </a:t>
            </a:r>
            <a:r>
              <a:rPr lang="en-US" dirty="0" smtClean="0">
                <a:solidFill>
                  <a:schemeClr val="bg1"/>
                </a:solidFill>
                <a:latin typeface="Arial" panose="020B0604020202020204" pitchFamily="34" charset="0"/>
                <a:cs typeface="Arial" panose="020B0604020202020204" pitchFamily="34" charset="0"/>
              </a:rPr>
              <a:t>Crawford, 1958</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About: </a:t>
            </a:r>
            <a:r>
              <a:rPr lang="en-US" dirty="0">
                <a:solidFill>
                  <a:schemeClr val="bg1"/>
                </a:solidFill>
                <a:latin typeface="Arial" panose="020B0604020202020204" pitchFamily="34" charset="0"/>
                <a:cs typeface="Arial" panose="020B0604020202020204" pitchFamily="34" charset="0"/>
              </a:rPr>
              <a:t>Wyatt Earp (1848–1929) was a real American Sheriff, </a:t>
            </a:r>
            <a:r>
              <a:rPr lang="en-US" dirty="0" smtClean="0">
                <a:solidFill>
                  <a:schemeClr val="bg1"/>
                </a:solidFill>
                <a:latin typeface="Arial" panose="020B0604020202020204" pitchFamily="34" charset="0"/>
                <a:cs typeface="Arial" panose="020B0604020202020204" pitchFamily="34" charset="0"/>
              </a:rPr>
              <a:t>gambler </a:t>
            </a:r>
            <a:r>
              <a:rPr lang="en-US" dirty="0">
                <a:solidFill>
                  <a:schemeClr val="bg1"/>
                </a:solidFill>
                <a:latin typeface="Arial" panose="020B0604020202020204" pitchFamily="34" charset="0"/>
                <a:cs typeface="Arial" panose="020B0604020202020204" pitchFamily="34" charset="0"/>
              </a:rPr>
              <a:t>and Deputy Town </a:t>
            </a:r>
            <a:r>
              <a:rPr lang="en-US" dirty="0" smtClean="0">
                <a:solidFill>
                  <a:schemeClr val="bg1"/>
                </a:solidFill>
                <a:latin typeface="Arial" panose="020B0604020202020204" pitchFamily="34" charset="0"/>
                <a:cs typeface="Arial" panose="020B0604020202020204" pitchFamily="34" charset="0"/>
              </a:rPr>
              <a:t>Marshall </a:t>
            </a:r>
            <a:r>
              <a:rPr lang="en-US" dirty="0">
                <a:solidFill>
                  <a:schemeClr val="bg1"/>
                </a:solidFill>
                <a:latin typeface="Arial" panose="020B0604020202020204" pitchFamily="34" charset="0"/>
                <a:cs typeface="Arial" panose="020B0604020202020204" pitchFamily="34" charset="0"/>
              </a:rPr>
              <a:t>in Tombstone, </a:t>
            </a:r>
            <a:r>
              <a:rPr lang="en-US" dirty="0" smtClean="0">
                <a:solidFill>
                  <a:schemeClr val="bg1"/>
                </a:solidFill>
                <a:latin typeface="Arial" panose="020B0604020202020204" pitchFamily="34" charset="0"/>
                <a:cs typeface="Arial" panose="020B0604020202020204" pitchFamily="34" charset="0"/>
              </a:rPr>
              <a:t>AZ. </a:t>
            </a:r>
            <a:r>
              <a:rPr lang="en-US" dirty="0">
                <a:solidFill>
                  <a:schemeClr val="bg1"/>
                </a:solidFill>
                <a:latin typeface="Arial" panose="020B0604020202020204" pitchFamily="34" charset="0"/>
                <a:cs typeface="Arial" panose="020B0604020202020204" pitchFamily="34" charset="0"/>
              </a:rPr>
              <a:t>He took part in the </a:t>
            </a:r>
            <a:r>
              <a:rPr lang="en-US" dirty="0" smtClean="0">
                <a:solidFill>
                  <a:schemeClr val="bg1"/>
                </a:solidFill>
                <a:latin typeface="Arial" panose="020B0604020202020204" pitchFamily="34" charset="0"/>
                <a:cs typeface="Arial" panose="020B0604020202020204" pitchFamily="34" charset="0"/>
              </a:rPr>
              <a:t>famous gunfight </a:t>
            </a:r>
            <a:r>
              <a:rPr lang="en-US" dirty="0">
                <a:solidFill>
                  <a:schemeClr val="bg1"/>
                </a:solidFill>
                <a:latin typeface="Arial" panose="020B0604020202020204" pitchFamily="34" charset="0"/>
                <a:cs typeface="Arial" panose="020B0604020202020204" pitchFamily="34" charset="0"/>
              </a:rPr>
              <a:t>at the O.K. </a:t>
            </a:r>
            <a:r>
              <a:rPr lang="en-US" dirty="0" smtClean="0">
                <a:solidFill>
                  <a:schemeClr val="bg1"/>
                </a:solidFill>
                <a:latin typeface="Arial" panose="020B0604020202020204" pitchFamily="34" charset="0"/>
                <a:cs typeface="Arial" panose="020B0604020202020204" pitchFamily="34" charset="0"/>
              </a:rPr>
              <a:t>Corral.</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728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CommunityServices\TMAC\Gallery Coordinator\Gallery at TCA\2015 Exhibitions\Page to Screen\Gallery layout pics\IMG_4159.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142999" y="228600"/>
            <a:ext cx="6267945"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8873" y="5107213"/>
            <a:ext cx="8327022" cy="646331"/>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Memorabilia display: </a:t>
            </a:r>
            <a:r>
              <a:rPr lang="en-US" b="1" i="1" dirty="0" smtClean="0">
                <a:solidFill>
                  <a:schemeClr val="bg1"/>
                </a:solidFill>
                <a:latin typeface="Arial" panose="020B0604020202020204" pitchFamily="34" charset="0"/>
                <a:cs typeface="Arial" panose="020B0604020202020204" pitchFamily="34" charset="0"/>
              </a:rPr>
              <a:t>Snow </a:t>
            </a:r>
            <a:r>
              <a:rPr lang="en-US" b="1" i="1" dirty="0">
                <a:solidFill>
                  <a:schemeClr val="bg1"/>
                </a:solidFill>
                <a:latin typeface="Arial" panose="020B0604020202020204" pitchFamily="34" charset="0"/>
                <a:cs typeface="Arial" panose="020B0604020202020204" pitchFamily="34" charset="0"/>
              </a:rPr>
              <a:t>White and the Seven </a:t>
            </a:r>
            <a:r>
              <a:rPr lang="en-US" b="1" i="1" dirty="0" smtClean="0">
                <a:solidFill>
                  <a:schemeClr val="bg1"/>
                </a:solidFill>
                <a:latin typeface="Arial" panose="020B0604020202020204" pitchFamily="34" charset="0"/>
                <a:cs typeface="Arial" panose="020B0604020202020204" pitchFamily="34" charset="0"/>
              </a:rPr>
              <a:t>Dwarfs</a:t>
            </a:r>
            <a:r>
              <a:rPr lang="en-US" b="1"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Animated Film, 1937</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Walt </a:t>
            </a:r>
            <a:r>
              <a:rPr lang="en-US" dirty="0">
                <a:solidFill>
                  <a:schemeClr val="bg1"/>
                </a:solidFill>
                <a:latin typeface="Arial" panose="020B0604020202020204" pitchFamily="34" charset="0"/>
                <a:cs typeface="Arial" panose="020B0604020202020204" pitchFamily="34" charset="0"/>
              </a:rPr>
              <a:t>Disney </a:t>
            </a:r>
            <a:r>
              <a:rPr lang="en-US" dirty="0" smtClean="0">
                <a:solidFill>
                  <a:schemeClr val="bg1"/>
                </a:solidFill>
                <a:latin typeface="Arial" panose="020B0604020202020204" pitchFamily="34" charset="0"/>
                <a:cs typeface="Arial" panose="020B0604020202020204" pitchFamily="34" charset="0"/>
              </a:rPr>
              <a:t>Productions, Adriana </a:t>
            </a:r>
            <a:r>
              <a:rPr lang="en-US" dirty="0" err="1">
                <a:solidFill>
                  <a:schemeClr val="bg1"/>
                </a:solidFill>
                <a:latin typeface="Arial" panose="020B0604020202020204" pitchFamily="34" charset="0"/>
                <a:cs typeface="Arial" panose="020B0604020202020204" pitchFamily="34" charset="0"/>
              </a:rPr>
              <a:t>Caselotti</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played the voice of Snow White. </a:t>
            </a:r>
            <a:endParaRPr lang="en-US"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38873" y="5906869"/>
            <a:ext cx="8001000" cy="646331"/>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The story of Snow White was an early folk tale. The famous “Brothers Grimm” adapted the story in the book: </a:t>
            </a:r>
            <a:r>
              <a:rPr lang="en-US" b="1" i="1" dirty="0" smtClean="0">
                <a:solidFill>
                  <a:schemeClr val="bg1"/>
                </a:solidFill>
                <a:latin typeface="Arial" panose="020B0604020202020204" pitchFamily="34" charset="0"/>
                <a:cs typeface="Arial" panose="020B0604020202020204" pitchFamily="34" charset="0"/>
              </a:rPr>
              <a:t>Grimm’s </a:t>
            </a:r>
            <a:r>
              <a:rPr lang="en-US" b="1" i="1" dirty="0">
                <a:solidFill>
                  <a:schemeClr val="bg1"/>
                </a:solidFill>
                <a:latin typeface="Arial" panose="020B0604020202020204" pitchFamily="34" charset="0"/>
                <a:cs typeface="Arial" panose="020B0604020202020204" pitchFamily="34" charset="0"/>
              </a:rPr>
              <a:t>Fairy </a:t>
            </a:r>
            <a:r>
              <a:rPr lang="en-US" b="1" i="1" dirty="0" smtClean="0">
                <a:solidFill>
                  <a:schemeClr val="bg1"/>
                </a:solidFill>
                <a:latin typeface="Arial" panose="020B0604020202020204" pitchFamily="34" charset="0"/>
                <a:cs typeface="Arial" panose="020B0604020202020204" pitchFamily="34" charset="0"/>
              </a:rPr>
              <a:t>Tales</a:t>
            </a:r>
            <a:r>
              <a:rPr lang="en-US" b="1"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in 1812.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9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780" y="4419600"/>
            <a:ext cx="3581400" cy="2031325"/>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The first book: </a:t>
            </a:r>
            <a:r>
              <a:rPr lang="en-US" b="1" i="1" dirty="0" smtClean="0">
                <a:solidFill>
                  <a:schemeClr val="bg1"/>
                </a:solidFill>
                <a:latin typeface="Arial" panose="020B0604020202020204" pitchFamily="34" charset="0"/>
                <a:cs typeface="Arial" panose="020B0604020202020204" pitchFamily="34" charset="0"/>
              </a:rPr>
              <a:t>Zorro</a:t>
            </a:r>
            <a:endParaRPr lang="en-US" dirty="0" smtClean="0">
              <a:solidFill>
                <a:schemeClr val="bg1"/>
              </a:solidFill>
              <a:latin typeface="Arial" panose="020B0604020202020204" pitchFamily="34" charset="0"/>
              <a:cs typeface="Arial" panose="020B0604020202020204" pitchFamily="34" charset="0"/>
            </a:endParaRPr>
          </a:p>
          <a:p>
            <a:r>
              <a:rPr lang="en-US" i="1" dirty="0" smtClean="0">
                <a:solidFill>
                  <a:schemeClr val="bg1"/>
                </a:solidFill>
                <a:latin typeface="Arial" panose="020B0604020202020204" pitchFamily="34" charset="0"/>
                <a:cs typeface="Arial" panose="020B0604020202020204" pitchFamily="34" charset="0"/>
              </a:rPr>
              <a:t>The Curse of Capistrano</a:t>
            </a:r>
            <a:r>
              <a:rPr lang="en-US" dirty="0" smtClean="0">
                <a:solidFill>
                  <a:schemeClr val="bg1"/>
                </a:solidFill>
                <a:latin typeface="Arial" panose="020B0604020202020204" pitchFamily="34" charset="0"/>
                <a:cs typeface="Arial" panose="020B0604020202020204" pitchFamily="34" charset="0"/>
              </a:rPr>
              <a:t>, 1919</a:t>
            </a:r>
          </a:p>
          <a:p>
            <a:r>
              <a:rPr lang="en-US" dirty="0" smtClean="0">
                <a:solidFill>
                  <a:schemeClr val="bg1"/>
                </a:solidFill>
                <a:latin typeface="Arial" panose="020B0604020202020204" pitchFamily="34" charset="0"/>
                <a:cs typeface="Arial" panose="020B0604020202020204" pitchFamily="34" charset="0"/>
              </a:rPr>
              <a:t>by Johnston McCulley</a:t>
            </a:r>
          </a:p>
          <a:p>
            <a:r>
              <a:rPr lang="en-US" dirty="0" smtClean="0">
                <a:solidFill>
                  <a:schemeClr val="bg1"/>
                </a:solidFill>
                <a:latin typeface="Arial" panose="020B0604020202020204" pitchFamily="34" charset="0"/>
                <a:cs typeface="Arial" panose="020B0604020202020204" pitchFamily="34" charset="0"/>
              </a:rPr>
              <a:t>Character: Don Diego de la Vega masquerades as the vigilante, Zorro, fighting the corrupt tyrants of Spanish California. </a:t>
            </a:r>
            <a:endParaRPr lang="en-US" dirty="0">
              <a:solidFill>
                <a:schemeClr val="bg1"/>
              </a:solidFill>
              <a:latin typeface="Arial" panose="020B0604020202020204" pitchFamily="34" charset="0"/>
              <a:cs typeface="Arial" panose="020B0604020202020204" pitchFamily="34" charset="0"/>
            </a:endParaRPr>
          </a:p>
        </p:txBody>
      </p:sp>
      <p:pic>
        <p:nvPicPr>
          <p:cNvPr id="2050" name="Picture 2" descr="U:\CommunityServices\TMAC\Gallery Coordinator\Gallery at TCA\2015 Exhibitions\Page to Screen\Photos\IMG_056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0" y="264551"/>
            <a:ext cx="2451376" cy="39278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CommunityServices\TMAC\Gallery Coordinator\Gallery at TCA\2015 Exhibitions\Page to Screen\Gallery layout pics\IMG_4165.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3429000" y="264550"/>
            <a:ext cx="4993699" cy="39278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70634" y="4558099"/>
            <a:ext cx="4572000" cy="1754326"/>
          </a:xfrm>
          <a:prstGeom prst="rect">
            <a:avLst/>
          </a:prstGeom>
        </p:spPr>
        <p:txBody>
          <a:bodyPr>
            <a:spAutoFit/>
          </a:bodyPr>
          <a:lstStyle/>
          <a:p>
            <a:r>
              <a:rPr lang="en-US" b="1" i="1" dirty="0">
                <a:solidFill>
                  <a:schemeClr val="bg1"/>
                </a:solidFill>
                <a:latin typeface="Arial" panose="020B0604020202020204" pitchFamily="34" charset="0"/>
                <a:cs typeface="Arial" panose="020B0604020202020204" pitchFamily="34" charset="0"/>
              </a:rPr>
              <a:t>The Sign of Zorro</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feature film, 1958</a:t>
            </a:r>
          </a:p>
          <a:p>
            <a:r>
              <a:rPr lang="en-US" dirty="0" smtClean="0">
                <a:solidFill>
                  <a:schemeClr val="bg1"/>
                </a:solidFill>
                <a:latin typeface="Arial" panose="020B0604020202020204" pitchFamily="34" charset="0"/>
                <a:cs typeface="Arial" panose="020B0604020202020204" pitchFamily="34" charset="0"/>
              </a:rPr>
              <a:t>Walt </a:t>
            </a:r>
            <a:r>
              <a:rPr lang="en-US" dirty="0">
                <a:solidFill>
                  <a:schemeClr val="bg1"/>
                </a:solidFill>
                <a:latin typeface="Arial" panose="020B0604020202020204" pitchFamily="34" charset="0"/>
                <a:cs typeface="Arial" panose="020B0604020202020204" pitchFamily="34" charset="0"/>
              </a:rPr>
              <a:t>Disney Productions</a:t>
            </a:r>
          </a:p>
          <a:p>
            <a:r>
              <a:rPr lang="en-US" dirty="0" smtClean="0">
                <a:solidFill>
                  <a:schemeClr val="bg1"/>
                </a:solidFill>
                <a:latin typeface="Arial" panose="020B0604020202020204" pitchFamily="34" charset="0"/>
                <a:cs typeface="Arial" panose="020B0604020202020204" pitchFamily="34" charset="0"/>
              </a:rPr>
              <a:t>Actor Guy </a:t>
            </a:r>
            <a:r>
              <a:rPr lang="en-US" dirty="0">
                <a:solidFill>
                  <a:schemeClr val="bg1"/>
                </a:solidFill>
                <a:latin typeface="Arial" panose="020B0604020202020204" pitchFamily="34" charset="0"/>
                <a:cs typeface="Arial" panose="020B0604020202020204" pitchFamily="34" charset="0"/>
              </a:rPr>
              <a:t>Williams </a:t>
            </a:r>
            <a:r>
              <a:rPr lang="en-US" dirty="0" smtClean="0">
                <a:solidFill>
                  <a:schemeClr val="bg1"/>
                </a:solidFill>
                <a:latin typeface="Arial" panose="020B0604020202020204" pitchFamily="34" charset="0"/>
                <a:cs typeface="Arial" panose="020B0604020202020204" pitchFamily="34" charset="0"/>
              </a:rPr>
              <a:t>played Zorro</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There have been many Zorro films. This one was adapted from the </a:t>
            </a:r>
            <a:r>
              <a:rPr lang="en-US" dirty="0" err="1" smtClean="0">
                <a:solidFill>
                  <a:schemeClr val="bg1"/>
                </a:solidFill>
                <a:latin typeface="Arial" panose="020B0604020202020204" pitchFamily="34" charset="0"/>
                <a:cs typeface="Arial" panose="020B0604020202020204" pitchFamily="34" charset="0"/>
              </a:rPr>
              <a:t>the</a:t>
            </a:r>
            <a:r>
              <a:rPr lang="en-US" dirty="0" smtClean="0">
                <a:solidFill>
                  <a:schemeClr val="bg1"/>
                </a:solidFill>
                <a:latin typeface="Arial" panose="020B0604020202020204" pitchFamily="34" charset="0"/>
                <a:cs typeface="Arial" panose="020B0604020202020204" pitchFamily="34" charset="0"/>
              </a:rPr>
              <a:t> 1950s Disney </a:t>
            </a:r>
            <a:r>
              <a:rPr lang="en-US" dirty="0">
                <a:solidFill>
                  <a:schemeClr val="bg1"/>
                </a:solidFill>
                <a:latin typeface="Arial" panose="020B0604020202020204" pitchFamily="34" charset="0"/>
                <a:cs typeface="Arial" panose="020B0604020202020204" pitchFamily="34" charset="0"/>
              </a:rPr>
              <a:t>television series</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89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a:ext>
            </a:extLst>
          </a:blip>
          <a:srcRect/>
          <a:stretch/>
        </p:blipFill>
        <p:spPr>
          <a:xfrm>
            <a:off x="304800" y="3478262"/>
            <a:ext cx="3124200" cy="3161258"/>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304800" y="228600"/>
            <a:ext cx="3124200" cy="3079382"/>
          </a:xfrm>
          <a:prstGeom prst="rect">
            <a:avLst/>
          </a:prstGeom>
        </p:spPr>
      </p:pic>
      <p:sp>
        <p:nvSpPr>
          <p:cNvPr id="4" name="Rectangle 3"/>
          <p:cNvSpPr/>
          <p:nvPr/>
        </p:nvSpPr>
        <p:spPr>
          <a:xfrm>
            <a:off x="3581401" y="308789"/>
            <a:ext cx="5257800" cy="2708434"/>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Daniel </a:t>
            </a:r>
            <a:r>
              <a:rPr lang="en-US" dirty="0">
                <a:solidFill>
                  <a:schemeClr val="bg1"/>
                </a:solidFill>
                <a:latin typeface="Arial" panose="020B0604020202020204" pitchFamily="34" charset="0"/>
                <a:cs typeface="Arial" panose="020B0604020202020204" pitchFamily="34" charset="0"/>
              </a:rPr>
              <a:t>Boone (1734-1820) was a real American pioneer, </a:t>
            </a:r>
            <a:r>
              <a:rPr lang="en-US" dirty="0" smtClean="0">
                <a:solidFill>
                  <a:schemeClr val="bg1"/>
                </a:solidFill>
                <a:latin typeface="Arial" panose="020B0604020202020204" pitchFamily="34" charset="0"/>
                <a:cs typeface="Arial" panose="020B0604020202020204" pitchFamily="34" charset="0"/>
              </a:rPr>
              <a:t>explorer </a:t>
            </a:r>
            <a:r>
              <a:rPr lang="en-US" dirty="0">
                <a:solidFill>
                  <a:schemeClr val="bg1"/>
                </a:solidFill>
                <a:latin typeface="Arial" panose="020B0604020202020204" pitchFamily="34" charset="0"/>
                <a:cs typeface="Arial" panose="020B0604020202020204" pitchFamily="34" charset="0"/>
              </a:rPr>
              <a:t>and frontiersman. He is </a:t>
            </a:r>
            <a:r>
              <a:rPr lang="en-US" dirty="0" smtClean="0">
                <a:solidFill>
                  <a:schemeClr val="bg1"/>
                </a:solidFill>
                <a:latin typeface="Arial" panose="020B0604020202020204" pitchFamily="34" charset="0"/>
                <a:cs typeface="Arial" panose="020B0604020202020204" pitchFamily="34" charset="0"/>
              </a:rPr>
              <a:t>famous </a:t>
            </a:r>
            <a:r>
              <a:rPr lang="en-US" dirty="0">
                <a:solidFill>
                  <a:schemeClr val="bg1"/>
                </a:solidFill>
                <a:latin typeface="Arial" panose="020B0604020202020204" pitchFamily="34" charset="0"/>
                <a:cs typeface="Arial" panose="020B0604020202020204" pitchFamily="34" charset="0"/>
              </a:rPr>
              <a:t>for his exploration </a:t>
            </a:r>
            <a:r>
              <a:rPr lang="en-US" dirty="0" smtClean="0">
                <a:solidFill>
                  <a:schemeClr val="bg1"/>
                </a:solidFill>
                <a:latin typeface="Arial" panose="020B0604020202020204" pitchFamily="34" charset="0"/>
                <a:cs typeface="Arial" panose="020B0604020202020204" pitchFamily="34" charset="0"/>
              </a:rPr>
              <a:t>of </a:t>
            </a:r>
            <a:r>
              <a:rPr lang="en-US" dirty="0">
                <a:solidFill>
                  <a:schemeClr val="bg1"/>
                </a:solidFill>
                <a:latin typeface="Arial" panose="020B0604020202020204" pitchFamily="34" charset="0"/>
                <a:cs typeface="Arial" panose="020B0604020202020204" pitchFamily="34" charset="0"/>
              </a:rPr>
              <a:t>what is now Kentucky</a:t>
            </a:r>
            <a:r>
              <a:rPr lang="en-US" dirty="0" smtClean="0">
                <a:solidFill>
                  <a:schemeClr val="bg1"/>
                </a:solidFill>
                <a:latin typeface="Arial" panose="020B0604020202020204" pitchFamily="34" charset="0"/>
                <a:cs typeface="Arial" panose="020B0604020202020204" pitchFamily="34" charset="0"/>
              </a:rPr>
              <a:t>. Many books have been written about Boone.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TV series</a:t>
            </a:r>
            <a:r>
              <a:rPr lang="en-US" sz="1600" dirty="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1964-1970, </a:t>
            </a:r>
            <a:r>
              <a:rPr lang="en-US" sz="1600" i="1" dirty="0" smtClean="0">
                <a:solidFill>
                  <a:schemeClr val="bg1"/>
                </a:solidFill>
                <a:latin typeface="Arial" panose="020B0604020202020204" pitchFamily="34" charset="0"/>
                <a:cs typeface="Arial" panose="020B0604020202020204" pitchFamily="34" charset="0"/>
              </a:rPr>
              <a:t>Daniel Boone</a:t>
            </a:r>
            <a:endParaRPr lang="en-US" sz="1600" i="1"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Arcola </a:t>
            </a:r>
            <a:r>
              <a:rPr lang="en-US" sz="1600" dirty="0">
                <a:solidFill>
                  <a:schemeClr val="bg1"/>
                </a:solidFill>
                <a:latin typeface="Arial" panose="020B0604020202020204" pitchFamily="34" charset="0"/>
                <a:cs typeface="Arial" panose="020B0604020202020204" pitchFamily="34" charset="0"/>
              </a:rPr>
              <a:t>Pictures, </a:t>
            </a:r>
            <a:r>
              <a:rPr lang="en-US" sz="1600" dirty="0" err="1">
                <a:solidFill>
                  <a:schemeClr val="bg1"/>
                </a:solidFill>
                <a:latin typeface="Arial" panose="020B0604020202020204" pitchFamily="34" charset="0"/>
                <a:cs typeface="Arial" panose="020B0604020202020204" pitchFamily="34" charset="0"/>
              </a:rPr>
              <a:t>Fespar</a:t>
            </a:r>
            <a:r>
              <a:rPr lang="en-US" sz="1600" dirty="0">
                <a:solidFill>
                  <a:schemeClr val="bg1"/>
                </a:solidFill>
                <a:latin typeface="Arial" panose="020B0604020202020204" pitchFamily="34" charset="0"/>
                <a:cs typeface="Arial" panose="020B0604020202020204" pitchFamily="34" charset="0"/>
              </a:rPr>
              <a:t> Enterprises, National Broadcasting Company (NBC), 20th Century </a:t>
            </a:r>
            <a:r>
              <a:rPr lang="en-US" sz="1600" dirty="0" smtClean="0">
                <a:solidFill>
                  <a:schemeClr val="bg1"/>
                </a:solidFill>
                <a:latin typeface="Arial" panose="020B0604020202020204" pitchFamily="34" charset="0"/>
                <a:cs typeface="Arial" panose="020B0604020202020204" pitchFamily="34" charset="0"/>
              </a:rPr>
              <a:t/>
            </a:r>
            <a:br>
              <a:rPr lang="en-US" sz="1600" dirty="0" smtClean="0">
                <a:solidFill>
                  <a:schemeClr val="bg1"/>
                </a:solidFill>
                <a:latin typeface="Arial" panose="020B0604020202020204" pitchFamily="34" charset="0"/>
                <a:cs typeface="Arial" panose="020B0604020202020204" pitchFamily="34" charset="0"/>
              </a:rPr>
            </a:br>
            <a:r>
              <a:rPr lang="en-US" sz="1600" dirty="0" smtClean="0">
                <a:solidFill>
                  <a:schemeClr val="bg1"/>
                </a:solidFill>
                <a:latin typeface="Arial" panose="020B0604020202020204" pitchFamily="34" charset="0"/>
                <a:cs typeface="Arial" panose="020B0604020202020204" pitchFamily="34" charset="0"/>
              </a:rPr>
              <a:t>Fox </a:t>
            </a:r>
            <a:r>
              <a:rPr lang="en-US" sz="1600" dirty="0">
                <a:solidFill>
                  <a:schemeClr val="bg1"/>
                </a:solidFill>
                <a:latin typeface="Arial" panose="020B0604020202020204" pitchFamily="34" charset="0"/>
                <a:cs typeface="Arial" panose="020B0604020202020204" pitchFamily="34" charset="0"/>
              </a:rPr>
              <a:t>Television</a:t>
            </a:r>
          </a:p>
          <a:p>
            <a:r>
              <a:rPr lang="en-US" sz="1600" dirty="0" smtClean="0">
                <a:solidFill>
                  <a:schemeClr val="bg1"/>
                </a:solidFill>
                <a:latin typeface="Arial" panose="020B0604020202020204" pitchFamily="34" charset="0"/>
                <a:cs typeface="Arial" panose="020B0604020202020204" pitchFamily="34" charset="0"/>
              </a:rPr>
              <a:t>Actor Fess </a:t>
            </a:r>
            <a:r>
              <a:rPr lang="en-US" sz="1600" dirty="0">
                <a:solidFill>
                  <a:schemeClr val="bg1"/>
                </a:solidFill>
                <a:latin typeface="Arial" panose="020B0604020202020204" pitchFamily="34" charset="0"/>
                <a:cs typeface="Arial" panose="020B0604020202020204" pitchFamily="34" charset="0"/>
              </a:rPr>
              <a:t>Parker </a:t>
            </a:r>
            <a:r>
              <a:rPr lang="en-US" sz="1600" dirty="0" smtClean="0">
                <a:solidFill>
                  <a:schemeClr val="bg1"/>
                </a:solidFill>
                <a:latin typeface="Arial" panose="020B0604020202020204" pitchFamily="34" charset="0"/>
                <a:cs typeface="Arial" panose="020B0604020202020204" pitchFamily="34" charset="0"/>
              </a:rPr>
              <a:t>played Daniel Boone. </a:t>
            </a:r>
            <a:endParaRPr lang="en-US" sz="16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3657600" y="3707011"/>
            <a:ext cx="5181602" cy="2769989"/>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Davy Crockett (1786-1836) was a real American frontiersman, </a:t>
            </a:r>
            <a:r>
              <a:rPr lang="en-US" dirty="0" smtClean="0">
                <a:solidFill>
                  <a:schemeClr val="bg1"/>
                </a:solidFill>
                <a:latin typeface="Arial" panose="020B0604020202020204" pitchFamily="34" charset="0"/>
                <a:cs typeface="Arial" panose="020B0604020202020204" pitchFamily="34" charset="0"/>
              </a:rPr>
              <a:t>soldier </a:t>
            </a:r>
            <a:r>
              <a:rPr lang="en-US" dirty="0">
                <a:solidFill>
                  <a:schemeClr val="bg1"/>
                </a:solidFill>
                <a:latin typeface="Arial" panose="020B0604020202020204" pitchFamily="34" charset="0"/>
                <a:cs typeface="Arial" panose="020B0604020202020204" pitchFamily="34" charset="0"/>
              </a:rPr>
              <a:t>and politician. He was a member of the U.S. Congress, served in the Texas </a:t>
            </a:r>
            <a:r>
              <a:rPr lang="en-US" dirty="0" smtClean="0">
                <a:solidFill>
                  <a:schemeClr val="bg1"/>
                </a:solidFill>
                <a:latin typeface="Arial" panose="020B0604020202020204" pitchFamily="34" charset="0"/>
                <a:cs typeface="Arial" panose="020B0604020202020204" pitchFamily="34" charset="0"/>
              </a:rPr>
              <a:t>Revolution </a:t>
            </a:r>
            <a:r>
              <a:rPr lang="en-US" dirty="0">
                <a:solidFill>
                  <a:schemeClr val="bg1"/>
                </a:solidFill>
                <a:latin typeface="Arial" panose="020B0604020202020204" pitchFamily="34" charset="0"/>
                <a:cs typeface="Arial" panose="020B0604020202020204" pitchFamily="34" charset="0"/>
              </a:rPr>
              <a:t>and died at the Battle of the Alamo</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Many books have been written </a:t>
            </a:r>
            <a:r>
              <a:rPr lang="en-US" dirty="0" smtClean="0">
                <a:solidFill>
                  <a:schemeClr val="bg1"/>
                </a:solidFill>
                <a:latin typeface="Arial" panose="020B0604020202020204" pitchFamily="34" charset="0"/>
                <a:cs typeface="Arial" panose="020B0604020202020204" pitchFamily="34" charset="0"/>
              </a:rPr>
              <a:t>about Crockett.</a:t>
            </a:r>
          </a:p>
          <a:p>
            <a:endParaRPr lang="en-US"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TV Series, 1954-55. </a:t>
            </a:r>
            <a:r>
              <a:rPr lang="en-US" sz="1600" i="1" dirty="0" smtClean="0">
                <a:solidFill>
                  <a:schemeClr val="bg1"/>
                </a:solidFill>
                <a:latin typeface="Arial" panose="020B0604020202020204" pitchFamily="34" charset="0"/>
                <a:cs typeface="Arial" panose="020B0604020202020204" pitchFamily="34" charset="0"/>
              </a:rPr>
              <a:t>Davy Crockett, King of the Wild Frontier, </a:t>
            </a:r>
            <a:r>
              <a:rPr lang="en-US" sz="1600" dirty="0" smtClean="0">
                <a:solidFill>
                  <a:schemeClr val="bg1"/>
                </a:solidFill>
                <a:latin typeface="Arial" panose="020B0604020202020204" pitchFamily="34" charset="0"/>
                <a:cs typeface="Arial" panose="020B0604020202020204" pitchFamily="34" charset="0"/>
              </a:rPr>
              <a:t>Walt Disney Productions</a:t>
            </a:r>
            <a:br>
              <a:rPr lang="en-US" sz="1600" dirty="0" smtClean="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Actor Fess Parker </a:t>
            </a:r>
            <a:r>
              <a:rPr lang="en-US" sz="1600" dirty="0" smtClean="0">
                <a:solidFill>
                  <a:schemeClr val="bg1"/>
                </a:solidFill>
                <a:latin typeface="Arial" panose="020B0604020202020204" pitchFamily="34" charset="0"/>
                <a:cs typeface="Arial" panose="020B0604020202020204" pitchFamily="34" charset="0"/>
              </a:rPr>
              <a:t>played Davy Crockett.</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898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560</Words>
  <Application>Microsoft Office PowerPoint</Application>
  <PresentationFormat>On-screen Show (4:3)</PresentationFormat>
  <Paragraphs>76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Dock, Michelle</cp:lastModifiedBy>
  <cp:revision>46</cp:revision>
  <dcterms:created xsi:type="dcterms:W3CDTF">2014-09-25T17:05:22Z</dcterms:created>
  <dcterms:modified xsi:type="dcterms:W3CDTF">2015-03-26T21:13:22Z</dcterms:modified>
</cp:coreProperties>
</file>