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256" r:id="rId2"/>
    <p:sldId id="309" r:id="rId3"/>
    <p:sldId id="325" r:id="rId4"/>
    <p:sldId id="284" r:id="rId5"/>
    <p:sldId id="308" r:id="rId6"/>
    <p:sldId id="288" r:id="rId7"/>
    <p:sldId id="301" r:id="rId8"/>
    <p:sldId id="302" r:id="rId9"/>
    <p:sldId id="282" r:id="rId10"/>
    <p:sldId id="294" r:id="rId11"/>
    <p:sldId id="324" r:id="rId12"/>
    <p:sldId id="292" r:id="rId13"/>
    <p:sldId id="296" r:id="rId14"/>
    <p:sldId id="311" r:id="rId15"/>
    <p:sldId id="316" r:id="rId16"/>
    <p:sldId id="289" r:id="rId17"/>
    <p:sldId id="314" r:id="rId18"/>
    <p:sldId id="312" r:id="rId19"/>
    <p:sldId id="307" r:id="rId20"/>
    <p:sldId id="315" r:id="rId21"/>
    <p:sldId id="306" r:id="rId22"/>
    <p:sldId id="323" r:id="rId23"/>
    <p:sldId id="319" r:id="rId24"/>
    <p:sldId id="287" r:id="rId25"/>
    <p:sldId id="283" r:id="rId26"/>
    <p:sldId id="320" r:id="rId27"/>
    <p:sldId id="321" r:id="rId28"/>
    <p:sldId id="322" r:id="rId29"/>
    <p:sldId id="305" r:id="rId30"/>
    <p:sldId id="298" r:id="rId31"/>
    <p:sldId id="291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6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396C7-118E-454F-A0D5-94614EA8075E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07261-133B-F343-B0C7-D10AC27C7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8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1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2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9E0E-09F6-454D-91B4-324D44BCAA23}" type="datetimeFigureOut">
              <a:rPr lang="en-US" smtClean="0"/>
              <a:pPr/>
              <a:t>10/08/2014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AC20F-D71D-DD4D-81C5-BF5B43151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0611" y="3712313"/>
            <a:ext cx="349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Erickson,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 and </a:t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Meissinger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30852" y="1763477"/>
            <a:ext cx="4419600" cy="1107996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0852" y="2871473"/>
            <a:ext cx="4419600" cy="646331"/>
          </a:xfrm>
          <a:prstGeom prst="rect">
            <a:avLst/>
          </a:prstGeom>
          <a:solidFill>
            <a:srgbClr val="CC66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Marvelous Metal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47" y="3712313"/>
            <a:ext cx="10094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5" y="350122"/>
            <a:ext cx="8779331" cy="20805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Mary Bates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Neubauer’s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work bridges the millennia.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She uses a computer to generate forms based on data from the environment.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She casts her pieces in copper, bronze and iron. </a:t>
            </a:r>
          </a:p>
        </p:txBody>
      </p:sp>
      <p:pic>
        <p:nvPicPr>
          <p:cNvPr id="4" name="Picture 3" descr="2. Neubauer_Data_Visualizatio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593" y="2621877"/>
            <a:ext cx="5009057" cy="37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73" y="1185378"/>
            <a:ext cx="4727786" cy="2974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Copper has been important to people for thousands of years, and still is today. It is valuable not only for its practical uses but also for artistic qualities.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Copper is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malleable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Copper is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ductile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Copper is a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good conductor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Copper produces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rich colors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 descr="P101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718" y="502471"/>
            <a:ext cx="3258272" cy="5820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7672" y="59188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Wall-mounted light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fixture</a:t>
            </a:r>
          </a:p>
        </p:txBody>
      </p:sp>
    </p:spTree>
    <p:extLst>
      <p:ext uri="{BB962C8B-B14F-4D97-AF65-F5344CB8AC3E}">
        <p14:creationId xmlns:p14="http://schemas.microsoft.com/office/powerpoint/2010/main" val="42687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" y="1299592"/>
            <a:ext cx="4264800" cy="4065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Most metals are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malleable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which means you can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hammer or press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them to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change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their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shape without breaking or cracking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them.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Because copper is relatively soft, it is easier to shape than harder metals.</a:t>
            </a:r>
          </a:p>
        </p:txBody>
      </p:sp>
      <p:pic>
        <p:nvPicPr>
          <p:cNvPr id="4" name="Picture 3" descr="P10206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413" y="298171"/>
            <a:ext cx="3459480" cy="58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7" y="251874"/>
            <a:ext cx="8067553" cy="1519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Both these objects were shaped from copper.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Which shows hammer marks?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Which was pressed into a mold?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P10005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668" y="1875365"/>
            <a:ext cx="1864428" cy="4570189"/>
          </a:xfrm>
          <a:prstGeom prst="rect">
            <a:avLst/>
          </a:prstGeom>
        </p:spPr>
      </p:pic>
      <p:pic>
        <p:nvPicPr>
          <p:cNvPr id="15" name="Picture 14" descr="P10201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55" y="2283011"/>
            <a:ext cx="3719485" cy="34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42" y="885464"/>
            <a:ext cx="7933973" cy="9549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All sorts of things have been formed from copper such as the examples below: coffee table, diving helmet and dust pans.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12" descr="P10107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052" y="2589299"/>
            <a:ext cx="2121297" cy="3125468"/>
          </a:xfrm>
          <a:prstGeom prst="rect">
            <a:avLst/>
          </a:prstGeom>
        </p:spPr>
      </p:pic>
      <p:pic>
        <p:nvPicPr>
          <p:cNvPr id="14" name="Picture 13" descr="P10201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505" y="2589299"/>
            <a:ext cx="2187089" cy="3125468"/>
          </a:xfrm>
          <a:prstGeom prst="rect">
            <a:avLst/>
          </a:prstGeom>
        </p:spPr>
      </p:pic>
      <p:pic>
        <p:nvPicPr>
          <p:cNvPr id="16" name="Picture 15" descr="P10100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43" y="2601525"/>
            <a:ext cx="3498386" cy="31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462" y="341093"/>
            <a:ext cx="7975076" cy="1545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Marilyn Da Silva hammered petal-like copper  shapes to make this piece, which she then coated and added detail with colored pencils.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07" y="2125199"/>
            <a:ext cx="5694416" cy="42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38" y="1400537"/>
            <a:ext cx="3893068" cy="4817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Perrin Gilbert’s </a:t>
            </a:r>
            <a:r>
              <a:rPr lang="en-US" sz="2200" i="1" dirty="0" smtClean="0">
                <a:solidFill>
                  <a:schemeClr val="bg1"/>
                </a:solidFill>
                <a:latin typeface="Arial"/>
                <a:cs typeface="Arial"/>
              </a:rPr>
              <a:t>Inside and Out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is made of bronze, an alloy (mixture) of copper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and tin. 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Because bronze is harder than copper and not as malleable, his </a:t>
            </a:r>
            <a:r>
              <a:rPr lang="en-US" sz="2200" smtClean="0">
                <a:solidFill>
                  <a:schemeClr val="bg1"/>
                </a:solidFill>
                <a:latin typeface="Arial"/>
                <a:cs typeface="Arial"/>
              </a:rPr>
              <a:t>sculpture </a:t>
            </a:r>
            <a:r>
              <a:rPr lang="en-US" sz="2200" smtClean="0">
                <a:solidFill>
                  <a:schemeClr val="bg1"/>
                </a:solidFill>
                <a:latin typeface="Arial"/>
                <a:cs typeface="Arial"/>
              </a:rPr>
              <a:t>will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hold its shape over time.  </a:t>
            </a:r>
            <a:endParaRPr lang="en-US" sz="22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Inside and O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656" y="1180618"/>
            <a:ext cx="4172328" cy="42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390770"/>
            <a:ext cx="8635998" cy="1495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Copper is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ductile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which means it can be rolled into sheets </a:t>
            </a:r>
            <a:b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or drawn (or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extruded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) into wires of various widths or thicknesses.  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cture 15" descr="photo 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951" y="2147848"/>
            <a:ext cx="4010771" cy="4010771"/>
          </a:xfrm>
          <a:prstGeom prst="rect">
            <a:avLst/>
          </a:prstGeom>
        </p:spPr>
      </p:pic>
      <p:pic>
        <p:nvPicPr>
          <p:cNvPr id="17" name="Picture 16" descr="photo 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25" y="2147848"/>
            <a:ext cx="3966167" cy="39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6" y="380954"/>
            <a:ext cx="8396959" cy="1505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This roof edging and tray began as copper sheets.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Which had holes cut through the sheet?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Which sheet was bent at angles?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8" name="Picture 17" descr="P10201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649" y="2434429"/>
            <a:ext cx="3449829" cy="2973370"/>
          </a:xfrm>
          <a:prstGeom prst="rect">
            <a:avLst/>
          </a:prstGeom>
        </p:spPr>
      </p:pic>
      <p:pic>
        <p:nvPicPr>
          <p:cNvPr id="2" name="Picture 1" descr="P10009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45" y="2434429"/>
            <a:ext cx="3868362" cy="29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541241"/>
            <a:ext cx="8637373" cy="1669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opper wire was used to make all of these objects. 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Which were meant to be practical?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Which were meant to be visually interesting?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photo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50" y="2627140"/>
            <a:ext cx="2245227" cy="2993635"/>
          </a:xfrm>
          <a:prstGeom prst="rect">
            <a:avLst/>
          </a:prstGeom>
        </p:spPr>
      </p:pic>
      <p:pic>
        <p:nvPicPr>
          <p:cNvPr id="9" name="Picture 8" descr="P10004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249" y="2666592"/>
            <a:ext cx="2186762" cy="2993635"/>
          </a:xfrm>
          <a:prstGeom prst="rect">
            <a:avLst/>
          </a:prstGeom>
        </p:spPr>
      </p:pic>
      <p:pic>
        <p:nvPicPr>
          <p:cNvPr id="2" name="Picture 1" descr="P10205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9981" y="2666592"/>
            <a:ext cx="848058" cy="2954183"/>
          </a:xfrm>
          <a:prstGeom prst="rect">
            <a:avLst/>
          </a:prstGeom>
        </p:spPr>
      </p:pic>
      <p:pic>
        <p:nvPicPr>
          <p:cNvPr id="5" name="Picture 4" descr="Spir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67" y="2627140"/>
            <a:ext cx="2322670" cy="30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98" y="4025245"/>
            <a:ext cx="8344213" cy="2724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Commonly know as The Copper State, Arizona is the largest copper producing state in the United States. The copper-colored star in the center of its flag symbolizes the metal’s importance to the state.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	</a:t>
            </a: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 descr="Screen Shot 2014-08-06 at 1.2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763" y="1034092"/>
            <a:ext cx="3800475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8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17" y="946354"/>
            <a:ext cx="3635423" cy="51766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The roof of this church was made of 14 miles of copper wire!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By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Timo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Tuomo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Suomalainen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1969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Temppeliaukio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Church, Helsinki, Finland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P10201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418" y="509285"/>
            <a:ext cx="4325322" cy="57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92"/>
            <a:ext cx="8229600" cy="231080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Besides being malleable and ductile, copper is a great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conductor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 material that is a good heat conductor allows heat to transfer easily through it. That’s why many cooks like copper pots.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P1020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0" y="2879639"/>
            <a:ext cx="8035100" cy="34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65" y="458024"/>
            <a:ext cx="8247229" cy="181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Copper is also a very good conductor of electricity. </a:t>
            </a:r>
            <a:b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Electrical cords are made of twisted copper strands covered with insulation to keep the electricity from flowing into us we touch them. </a:t>
            </a:r>
            <a:r>
              <a:rPr lang="en-US" sz="3000" dirty="0" smtClean="0">
                <a:latin typeface="Arial"/>
                <a:cs typeface="Arial"/>
              </a:rPr>
              <a:t>	</a:t>
            </a:r>
            <a:r>
              <a:rPr lang="en-US" sz="2000" dirty="0" smtClean="0">
                <a:latin typeface="Arial"/>
                <a:cs typeface="Arial"/>
              </a:rPr>
              <a:t>			</a:t>
            </a:r>
          </a:p>
        </p:txBody>
      </p:sp>
      <p:pic>
        <p:nvPicPr>
          <p:cNvPr id="8" name="Picture 7" descr="IMG_03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20" y="3337291"/>
            <a:ext cx="2163622" cy="2048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048" y="5632467"/>
            <a:ext cx="287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gauge household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wire.</a:t>
            </a:r>
          </a:p>
        </p:txBody>
      </p:sp>
      <p:pic>
        <p:nvPicPr>
          <p:cNvPr id="4" name="Picture 3" descr="photo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45" y="2386490"/>
            <a:ext cx="2864804" cy="2864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3545" y="5386246"/>
            <a:ext cx="4091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gauge insulated copper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 </a:t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230,000 volt capacity. A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strand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cable is much larger than all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 in the household wire. </a:t>
            </a:r>
          </a:p>
        </p:txBody>
      </p:sp>
    </p:spTree>
    <p:extLst>
      <p:ext uri="{BB962C8B-B14F-4D97-AF65-F5344CB8AC3E}">
        <p14:creationId xmlns:p14="http://schemas.microsoft.com/office/powerpoint/2010/main" val="30353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09" y="538470"/>
            <a:ext cx="7389964" cy="1229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omputer circuits direct electrical energy, </a:t>
            </a:r>
            <a:b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so they are sometimes made of copper.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ERoachMote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80" y="1569139"/>
            <a:ext cx="5584155" cy="46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546160"/>
            <a:ext cx="4866684" cy="1606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Artist Christine </a:t>
            </a:r>
            <a:r>
              <a:rPr lang="en-US" sz="2200" dirty="0" err="1" smtClean="0">
                <a:solidFill>
                  <a:schemeClr val="bg1"/>
                </a:solidFill>
                <a:latin typeface="Arial"/>
                <a:cs typeface="Arial"/>
              </a:rPr>
              <a:t>Cassano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incorporated a printed copper circuit board in “</a:t>
            </a:r>
            <a:r>
              <a:rPr lang="en-US" sz="2200" i="1" dirty="0" smtClean="0">
                <a:solidFill>
                  <a:schemeClr val="bg1"/>
                </a:solidFill>
                <a:latin typeface="Arial"/>
                <a:cs typeface="Arial"/>
              </a:rPr>
              <a:t>Drone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,” an artwork about complex natural and  industrial systems. </a:t>
            </a:r>
          </a:p>
        </p:txBody>
      </p:sp>
      <p:pic>
        <p:nvPicPr>
          <p:cNvPr id="4" name="Picture 3" descr="Screen Shot 2014-08-06 at 7.28.13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72" y="2404389"/>
            <a:ext cx="4699337" cy="3961687"/>
          </a:xfrm>
          <a:prstGeom prst="rect">
            <a:avLst/>
          </a:prstGeom>
        </p:spPr>
      </p:pic>
      <p:pic>
        <p:nvPicPr>
          <p:cNvPr id="5" name="Picture 4" descr="Image5 - Drone - ChristineCassan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32" y="308453"/>
            <a:ext cx="2873536" cy="62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6" y="439350"/>
            <a:ext cx="8400335" cy="174826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All 91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metal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elements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are gray or silver except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copper,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gold and two others (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caesium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and osmium).       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rtists appreciate copper’s many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colors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 It starts out a beautiful, shiny, orange-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ish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color and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tarnishes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over time.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 descr="P10005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665" y="2463113"/>
            <a:ext cx="3589164" cy="3822130"/>
          </a:xfrm>
          <a:prstGeom prst="rect">
            <a:avLst/>
          </a:prstGeom>
        </p:spPr>
      </p:pic>
      <p:pic>
        <p:nvPicPr>
          <p:cNvPr id="2" name="Picture 1" descr="IMG_01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16" y="2463113"/>
            <a:ext cx="2955329" cy="38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47" y="886915"/>
            <a:ext cx="3990192" cy="472639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 thin, rich brown layer of tarnish forms when copper interacts with oxygen in the air. Tarnish protects the surface and can be removed by polishing. </a:t>
            </a:r>
            <a:b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Can you see how the copper ring around the Tempe Center for the Arts has tarnished from 2007 to 2014?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2" name="Picture 11" descr="photo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025" y="3556097"/>
            <a:ext cx="4379965" cy="2682657"/>
          </a:xfrm>
          <a:prstGeom prst="rect">
            <a:avLst/>
          </a:prstGeom>
        </p:spPr>
      </p:pic>
      <p:pic>
        <p:nvPicPr>
          <p:cNvPr id="13" name="Picture 12" descr="IMG_3613.JPG - Version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025" y="511952"/>
            <a:ext cx="4403869" cy="2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9" y="304630"/>
            <a:ext cx="8311208" cy="13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Over many years, through the slow interaction of copper with carbon dioxide and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water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tarnished copper turns green. This green surface is called a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patina.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 descr="P10004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93" y="1739989"/>
            <a:ext cx="5041338" cy="3109804"/>
          </a:xfrm>
          <a:prstGeom prst="rect">
            <a:avLst/>
          </a:prstGeom>
        </p:spPr>
      </p:pic>
      <p:pic>
        <p:nvPicPr>
          <p:cNvPr id="5" name="Picture 4" descr="IMG_20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97" y="1739988"/>
            <a:ext cx="2800381" cy="3109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1293" y="5050382"/>
            <a:ext cx="3993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Gargoyle from Ponce de Leon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Hotel, 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Saint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Augustine, FL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7564" y="5050382"/>
            <a:ext cx="2945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Detail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from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the Price Tower, by Frank Lloyd Wright, Bartlesville,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9" y="278497"/>
            <a:ext cx="8311208" cy="920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Copper within stone can make that stone greenish or bluish as it does in these. Copper is used to make some green paints.</a:t>
            </a:r>
            <a:r>
              <a:rPr lang="en-US" sz="2200" dirty="0" smtClean="0">
                <a:latin typeface="Arial"/>
                <a:cs typeface="Arial"/>
              </a:rPr>
              <a:t>	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7" name="Picture 6" descr="P10005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38" y="1502537"/>
            <a:ext cx="3590913" cy="2458153"/>
          </a:xfrm>
          <a:prstGeom prst="rect">
            <a:avLst/>
          </a:prstGeom>
        </p:spPr>
      </p:pic>
      <p:pic>
        <p:nvPicPr>
          <p:cNvPr id="8" name="Picture 7" descr="IMG_52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8" y="4551204"/>
            <a:ext cx="5478601" cy="1605915"/>
          </a:xfrm>
          <a:prstGeom prst="rect">
            <a:avLst/>
          </a:prstGeom>
        </p:spPr>
      </p:pic>
      <p:pic>
        <p:nvPicPr>
          <p:cNvPr id="2" name="Picture 1" descr="P10206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40" y="1502537"/>
            <a:ext cx="3554874" cy="2445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240" y="35786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Malachite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2438" y="359135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Chrysocolla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743" y="5770853"/>
            <a:ext cx="120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Turquoise</a:t>
            </a:r>
          </a:p>
        </p:txBody>
      </p:sp>
    </p:spTree>
    <p:extLst>
      <p:ext uri="{BB962C8B-B14F-4D97-AF65-F5344CB8AC3E}">
        <p14:creationId xmlns:p14="http://schemas.microsoft.com/office/powerpoint/2010/main" val="3784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279370"/>
            <a:ext cx="8635998" cy="1051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Artist Thomas Roy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Markusen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says that he is </a:t>
            </a:r>
            <a:b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fascinated by copper’s “diverse palette of colors.”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2013 Folded Wall Relie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16" y="1426864"/>
            <a:ext cx="6366492" cy="47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66" y="345013"/>
            <a:ext cx="8411477" cy="6379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Sometimes copper is found surrounded by rock or in nuggets. Copper is also found combined with other elements in copper ore.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eat and acids are used to separate the copper from the ore.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 smtClean="0">
                <a:latin typeface="Arial"/>
                <a:cs typeface="Arial"/>
              </a:rPr>
              <a:t>           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Copper in rock                                            Copper Ore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 descr="P10005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85" y="2361661"/>
            <a:ext cx="4075963" cy="3709584"/>
          </a:xfrm>
          <a:prstGeom prst="rect">
            <a:avLst/>
          </a:prstGeom>
        </p:spPr>
      </p:pic>
      <p:pic>
        <p:nvPicPr>
          <p:cNvPr id="4" name="Picture 3" descr="copper 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002" y="2361661"/>
            <a:ext cx="3801652" cy="37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2090675"/>
            <a:ext cx="3389816" cy="2312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Michelle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Startzman’s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brooch showcases copper’s rich colors by nestling copper within other metals. </a:t>
            </a:r>
          </a:p>
        </p:txBody>
      </p:sp>
      <p:pic>
        <p:nvPicPr>
          <p:cNvPr id="4" name="Picture 3" descr="obscur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309" y="384074"/>
            <a:ext cx="4449359" cy="2958824"/>
          </a:xfrm>
          <a:prstGeom prst="rect">
            <a:avLst/>
          </a:prstGeom>
        </p:spPr>
      </p:pic>
      <p:pic>
        <p:nvPicPr>
          <p:cNvPr id="2" name="Picture 1" descr="obscurity_b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309" y="3688104"/>
            <a:ext cx="4431809" cy="2947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0737" y="2815997"/>
            <a:ext cx="646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 Narrow"/>
                <a:cs typeface="Arial Narrow"/>
              </a:rPr>
              <a:t>front</a:t>
            </a:r>
            <a:endParaRPr lang="en-US" sz="2200" dirty="0"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3861" y="6171760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 Narrow"/>
                <a:cs typeface="Arial Narrow"/>
              </a:rPr>
              <a:t>back</a:t>
            </a:r>
            <a:endParaRPr lang="en-US" sz="2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60" y="525711"/>
            <a:ext cx="8178451" cy="18586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Jackie Kahn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chose blue and green glass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to “resemble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the natural turquoise found in the copper mines of Arizona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.”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Then she used acid and an electrical current to transform copper foil into a layer of tiny orange beads. 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Basket-front vi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957" y="2769961"/>
            <a:ext cx="6464082" cy="32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390770"/>
            <a:ext cx="8030179" cy="127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Visit the Biennial Copper exhibitions at Tempe Center for the Arts to see artworks made of,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ade with, or inspired by, that marvelous metal – copper.</a:t>
            </a:r>
          </a:p>
        </p:txBody>
      </p:sp>
      <p:pic>
        <p:nvPicPr>
          <p:cNvPr id="6" name="Picture 5" descr="'Copperville Cafe'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3" y="2225769"/>
            <a:ext cx="3689219" cy="2820610"/>
          </a:xfrm>
          <a:prstGeom prst="rect">
            <a:avLst/>
          </a:prstGeom>
        </p:spPr>
      </p:pic>
      <p:pic>
        <p:nvPicPr>
          <p:cNvPr id="2" name="Picture 1" descr="Wisconsin Sideways GRADIENT8x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070" y="1835579"/>
            <a:ext cx="2700743" cy="36009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9652" y="5436570"/>
            <a:ext cx="1890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Red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Rohall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i="1" dirty="0" err="1" smtClean="0">
                <a:solidFill>
                  <a:schemeClr val="bg1"/>
                </a:solidFill>
                <a:latin typeface="Arial"/>
                <a:cs typeface="Arial"/>
              </a:rPr>
              <a:t>Copperville</a:t>
            </a: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 Café</a:t>
            </a:r>
            <a:b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oil on canvas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1070" y="55407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Tom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Philabaum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Wisconsin Sideways, </a:t>
            </a:r>
            <a:b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glass on panel</a:t>
            </a:r>
            <a:b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94"/>
            <a:ext cx="8229600" cy="5960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In Arizona’s historic copper towns, like Bagdad, Jerome and Bisbee, miners labored underground in mines to bring ore to the surface in cars and buckets like these.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	</a:t>
            </a: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	</a:t>
            </a:r>
          </a:p>
        </p:txBody>
      </p:sp>
      <p:pic>
        <p:nvPicPr>
          <p:cNvPr id="6" name="Picture 5" descr="copper 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675" y="2326610"/>
            <a:ext cx="5720651" cy="42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13" y="301352"/>
            <a:ext cx="8422617" cy="63793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Today, copper ore comes from huge open-pit mines. </a:t>
            </a:r>
          </a:p>
          <a:p>
            <a:pPr marL="0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The Morenci mine, in southeastern Arizona, is expected to produce approximately 225 million pounds of copper in 2014.</a:t>
            </a:r>
          </a:p>
        </p:txBody>
      </p:sp>
      <p:pic>
        <p:nvPicPr>
          <p:cNvPr id="2" name="Picture 1" descr="CIMG06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045" y="1241027"/>
            <a:ext cx="5629558" cy="42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390770"/>
            <a:ext cx="8635998" cy="1771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The history of copper inspired artist 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Karla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Elling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to make this book with its shiny copper covers.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2 TINY-front and back covers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24" y="2422551"/>
            <a:ext cx="4072991" cy="3290338"/>
          </a:xfrm>
          <a:prstGeom prst="rect">
            <a:avLst/>
          </a:prstGeom>
        </p:spPr>
      </p:pic>
      <p:pic>
        <p:nvPicPr>
          <p:cNvPr id="4" name="Picture 3" descr="4 TINY-Miami mine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901" y="2422551"/>
            <a:ext cx="4112924" cy="3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5" y="1616811"/>
            <a:ext cx="3296010" cy="3869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Troy Moody incorporated copper, cattle and citrus, three of Arizona’s three “Cs” in this work.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He used glass, iron, and copper to make </a:t>
            </a:r>
            <a:r>
              <a:rPr lang="en-US" sz="2400" i="1" dirty="0">
                <a:solidFill>
                  <a:schemeClr val="bg1"/>
                </a:solidFill>
                <a:latin typeface="Arial"/>
                <a:cs typeface="Arial"/>
              </a:rPr>
              <a:t>Desert Harmonies #1.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moodyTC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220" y="838796"/>
            <a:ext cx="5035292" cy="45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25" y="390769"/>
            <a:ext cx="4582410" cy="5959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Jose A. Benavides built his artwork from Arizona license plates crowned with copper antique car plates. </a:t>
            </a: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Image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577" y="390769"/>
            <a:ext cx="3320499" cy="5901361"/>
          </a:xfrm>
          <a:prstGeom prst="rect">
            <a:avLst/>
          </a:prstGeom>
        </p:spPr>
      </p:pic>
      <p:pic>
        <p:nvPicPr>
          <p:cNvPr id="2" name="Picture 1" descr="Image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25" y="3696534"/>
            <a:ext cx="4614393" cy="25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86" y="207039"/>
            <a:ext cx="8594802" cy="6530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Metal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working changed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human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history,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and it all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began with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copper. 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During the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Stone Age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people made tools from stones.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Later, people made rather soft metal tools of copper.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In the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Bronze Age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they learned to smelt (heat) copper and tin together to make bronze, which is harder than copper.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Much later, in the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Iron Age,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people invented a way to raise temperatures even higher to extract iron from iron ore, which is even harder than bronze.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Today steel is made by combining carbon with iron. 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 descr="P10205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116" y="207039"/>
            <a:ext cx="3126549" cy="17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11685</TotalTime>
  <Words>961</Words>
  <Application>Microsoft Office PowerPoint</Application>
  <PresentationFormat>On-screen Show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Dock, Michelle</cp:lastModifiedBy>
  <cp:revision>193</cp:revision>
  <cp:lastPrinted>2014-08-11T22:24:48Z</cp:lastPrinted>
  <dcterms:created xsi:type="dcterms:W3CDTF">2012-08-01T20:12:22Z</dcterms:created>
  <dcterms:modified xsi:type="dcterms:W3CDTF">2014-10-08T19:21:06Z</dcterms:modified>
</cp:coreProperties>
</file>