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1"/>
  </p:handoutMasterIdLst>
  <p:sldIdLst>
    <p:sldId id="257" r:id="rId2"/>
    <p:sldId id="258" r:id="rId3"/>
    <p:sldId id="259" r:id="rId4"/>
    <p:sldId id="270" r:id="rId5"/>
    <p:sldId id="271" r:id="rId6"/>
    <p:sldId id="260" r:id="rId7"/>
    <p:sldId id="261" r:id="rId8"/>
    <p:sldId id="275" r:id="rId9"/>
    <p:sldId id="262" r:id="rId10"/>
    <p:sldId id="276" r:id="rId11"/>
    <p:sldId id="265" r:id="rId12"/>
    <p:sldId id="274" r:id="rId13"/>
    <p:sldId id="263" r:id="rId14"/>
    <p:sldId id="277" r:id="rId15"/>
    <p:sldId id="264" r:id="rId16"/>
    <p:sldId id="278" r:id="rId17"/>
    <p:sldId id="279" r:id="rId18"/>
    <p:sldId id="267" r:id="rId19"/>
    <p:sldId id="26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32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4628BC-5C4A-F644-A31D-CE528772CF9B}" type="datetimeFigureOut">
              <a:rPr lang="en-US" smtClean="0"/>
              <a:t>10/08/2014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959EA8-7671-2C43-8978-D0A1CA344640}" type="slidenum">
              <a:rPr lang="en-US" smtClean="0"/>
              <a:t>‹#›</a:t>
            </a:fld>
            <a:endParaRPr lang="en-US"/>
          </a:p>
        </p:txBody>
      </p:sp>
    </p:spTree>
    <p:extLst>
      <p:ext uri="{BB962C8B-B14F-4D97-AF65-F5344CB8AC3E}">
        <p14:creationId xmlns:p14="http://schemas.microsoft.com/office/powerpoint/2010/main" val="23573172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9F717E-94F4-1C43-B4E3-FDA3D2CD95D0}" type="datetimeFigureOut">
              <a:rPr lang="en-US" smtClean="0"/>
              <a:t>10/08/2014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3D5DB-9672-AC4F-9FBD-A4334ABB119F}" type="slidenum">
              <a:rPr lang="en-US" smtClean="0"/>
              <a:t>‹#›</a:t>
            </a:fld>
            <a:endParaRPr lang="en-US"/>
          </a:p>
        </p:txBody>
      </p:sp>
    </p:spTree>
    <p:extLst>
      <p:ext uri="{BB962C8B-B14F-4D97-AF65-F5344CB8AC3E}">
        <p14:creationId xmlns:p14="http://schemas.microsoft.com/office/powerpoint/2010/main" val="3773304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9F717E-94F4-1C43-B4E3-FDA3D2CD95D0}" type="datetimeFigureOut">
              <a:rPr lang="en-US" smtClean="0"/>
              <a:t>10/08/2014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3D5DB-9672-AC4F-9FBD-A4334ABB119F}" type="slidenum">
              <a:rPr lang="en-US" smtClean="0"/>
              <a:t>‹#›</a:t>
            </a:fld>
            <a:endParaRPr lang="en-US"/>
          </a:p>
        </p:txBody>
      </p:sp>
    </p:spTree>
    <p:extLst>
      <p:ext uri="{BB962C8B-B14F-4D97-AF65-F5344CB8AC3E}">
        <p14:creationId xmlns:p14="http://schemas.microsoft.com/office/powerpoint/2010/main" val="4269203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9F717E-94F4-1C43-B4E3-FDA3D2CD95D0}" type="datetimeFigureOut">
              <a:rPr lang="en-US" smtClean="0"/>
              <a:t>10/08/2014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3D5DB-9672-AC4F-9FBD-A4334ABB119F}" type="slidenum">
              <a:rPr lang="en-US" smtClean="0"/>
              <a:t>‹#›</a:t>
            </a:fld>
            <a:endParaRPr lang="en-US"/>
          </a:p>
        </p:txBody>
      </p:sp>
    </p:spTree>
    <p:extLst>
      <p:ext uri="{BB962C8B-B14F-4D97-AF65-F5344CB8AC3E}">
        <p14:creationId xmlns:p14="http://schemas.microsoft.com/office/powerpoint/2010/main" val="3373879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9F717E-94F4-1C43-B4E3-FDA3D2CD95D0}" type="datetimeFigureOut">
              <a:rPr lang="en-US" smtClean="0"/>
              <a:t>10/08/2014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3D5DB-9672-AC4F-9FBD-A4334ABB119F}" type="slidenum">
              <a:rPr lang="en-US" smtClean="0"/>
              <a:t>‹#›</a:t>
            </a:fld>
            <a:endParaRPr lang="en-US"/>
          </a:p>
        </p:txBody>
      </p:sp>
    </p:spTree>
    <p:extLst>
      <p:ext uri="{BB962C8B-B14F-4D97-AF65-F5344CB8AC3E}">
        <p14:creationId xmlns:p14="http://schemas.microsoft.com/office/powerpoint/2010/main" val="80890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9F717E-94F4-1C43-B4E3-FDA3D2CD95D0}" type="datetimeFigureOut">
              <a:rPr lang="en-US" smtClean="0"/>
              <a:t>10/08/2014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3D5DB-9672-AC4F-9FBD-A4334ABB119F}" type="slidenum">
              <a:rPr lang="en-US" smtClean="0"/>
              <a:t>‹#›</a:t>
            </a:fld>
            <a:endParaRPr lang="en-US"/>
          </a:p>
        </p:txBody>
      </p:sp>
    </p:spTree>
    <p:extLst>
      <p:ext uri="{BB962C8B-B14F-4D97-AF65-F5344CB8AC3E}">
        <p14:creationId xmlns:p14="http://schemas.microsoft.com/office/powerpoint/2010/main" val="3855931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9F717E-94F4-1C43-B4E3-FDA3D2CD95D0}" type="datetimeFigureOut">
              <a:rPr lang="en-US" smtClean="0"/>
              <a:t>10/08/2014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3D5DB-9672-AC4F-9FBD-A4334ABB119F}" type="slidenum">
              <a:rPr lang="en-US" smtClean="0"/>
              <a:t>‹#›</a:t>
            </a:fld>
            <a:endParaRPr lang="en-US"/>
          </a:p>
        </p:txBody>
      </p:sp>
    </p:spTree>
    <p:extLst>
      <p:ext uri="{BB962C8B-B14F-4D97-AF65-F5344CB8AC3E}">
        <p14:creationId xmlns:p14="http://schemas.microsoft.com/office/powerpoint/2010/main" val="1621527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9F717E-94F4-1C43-B4E3-FDA3D2CD95D0}" type="datetimeFigureOut">
              <a:rPr lang="en-US" smtClean="0"/>
              <a:t>10/08/2014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C3D5DB-9672-AC4F-9FBD-A4334ABB119F}" type="slidenum">
              <a:rPr lang="en-US" smtClean="0"/>
              <a:t>‹#›</a:t>
            </a:fld>
            <a:endParaRPr lang="en-US"/>
          </a:p>
        </p:txBody>
      </p:sp>
    </p:spTree>
    <p:extLst>
      <p:ext uri="{BB962C8B-B14F-4D97-AF65-F5344CB8AC3E}">
        <p14:creationId xmlns:p14="http://schemas.microsoft.com/office/powerpoint/2010/main" val="248461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9F717E-94F4-1C43-B4E3-FDA3D2CD95D0}" type="datetimeFigureOut">
              <a:rPr lang="en-US" smtClean="0"/>
              <a:t>10/08/2014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C3D5DB-9672-AC4F-9FBD-A4334ABB119F}" type="slidenum">
              <a:rPr lang="en-US" smtClean="0"/>
              <a:t>‹#›</a:t>
            </a:fld>
            <a:endParaRPr lang="en-US"/>
          </a:p>
        </p:txBody>
      </p:sp>
    </p:spTree>
    <p:extLst>
      <p:ext uri="{BB962C8B-B14F-4D97-AF65-F5344CB8AC3E}">
        <p14:creationId xmlns:p14="http://schemas.microsoft.com/office/powerpoint/2010/main" val="269768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9F717E-94F4-1C43-B4E3-FDA3D2CD95D0}" type="datetimeFigureOut">
              <a:rPr lang="en-US" smtClean="0"/>
              <a:t>10/08/2014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C3D5DB-9672-AC4F-9FBD-A4334ABB119F}" type="slidenum">
              <a:rPr lang="en-US" smtClean="0"/>
              <a:t>‹#›</a:t>
            </a:fld>
            <a:endParaRPr lang="en-US"/>
          </a:p>
        </p:txBody>
      </p:sp>
    </p:spTree>
    <p:extLst>
      <p:ext uri="{BB962C8B-B14F-4D97-AF65-F5344CB8AC3E}">
        <p14:creationId xmlns:p14="http://schemas.microsoft.com/office/powerpoint/2010/main" val="1378139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9F717E-94F4-1C43-B4E3-FDA3D2CD95D0}" type="datetimeFigureOut">
              <a:rPr lang="en-US" smtClean="0"/>
              <a:t>10/08/2014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3D5DB-9672-AC4F-9FBD-A4334ABB119F}" type="slidenum">
              <a:rPr lang="en-US" smtClean="0"/>
              <a:t>‹#›</a:t>
            </a:fld>
            <a:endParaRPr lang="en-US"/>
          </a:p>
        </p:txBody>
      </p:sp>
    </p:spTree>
    <p:extLst>
      <p:ext uri="{BB962C8B-B14F-4D97-AF65-F5344CB8AC3E}">
        <p14:creationId xmlns:p14="http://schemas.microsoft.com/office/powerpoint/2010/main" val="1257726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9F717E-94F4-1C43-B4E3-FDA3D2CD95D0}" type="datetimeFigureOut">
              <a:rPr lang="en-US" smtClean="0"/>
              <a:t>10/08/2014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3D5DB-9672-AC4F-9FBD-A4334ABB119F}" type="slidenum">
              <a:rPr lang="en-US" smtClean="0"/>
              <a:t>‹#›</a:t>
            </a:fld>
            <a:endParaRPr lang="en-US"/>
          </a:p>
        </p:txBody>
      </p:sp>
    </p:spTree>
    <p:extLst>
      <p:ext uri="{BB962C8B-B14F-4D97-AF65-F5344CB8AC3E}">
        <p14:creationId xmlns:p14="http://schemas.microsoft.com/office/powerpoint/2010/main" val="2901936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9F717E-94F4-1C43-B4E3-FDA3D2CD95D0}" type="datetimeFigureOut">
              <a:rPr lang="en-US" smtClean="0"/>
              <a:t>10/08/2014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3D5DB-9672-AC4F-9FBD-A4334ABB119F}" type="slidenum">
              <a:rPr lang="en-US" smtClean="0"/>
              <a:t>‹#›</a:t>
            </a:fld>
            <a:endParaRPr lang="en-US"/>
          </a:p>
        </p:txBody>
      </p:sp>
    </p:spTree>
    <p:extLst>
      <p:ext uri="{BB962C8B-B14F-4D97-AF65-F5344CB8AC3E}">
        <p14:creationId xmlns:p14="http://schemas.microsoft.com/office/powerpoint/2010/main" val="3426179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1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 Id="rId5" Type="http://schemas.openxmlformats.org/officeDocument/2006/relationships/image" Target="../media/image36.jpeg"/><Relationship Id="rId4" Type="http://schemas.openxmlformats.org/officeDocument/2006/relationships/image" Target="../media/image35.jpeg"/></Relationships>
</file>

<file path=ppt/slides/_rels/slide15.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2.xml"/><Relationship Id="rId4" Type="http://schemas.openxmlformats.org/officeDocument/2006/relationships/image" Target="../media/image39.jpeg"/></Relationships>
</file>

<file path=ppt/slides/_rels/slide16.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2.xml"/><Relationship Id="rId5" Type="http://schemas.openxmlformats.org/officeDocument/2006/relationships/image" Target="../media/image43.jpeg"/><Relationship Id="rId4" Type="http://schemas.openxmlformats.org/officeDocument/2006/relationships/image" Target="../media/image42.jpeg"/></Relationships>
</file>

<file path=ppt/slides/_rels/slide17.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image" Target="../media/image44.jpeg"/><Relationship Id="rId1" Type="http://schemas.openxmlformats.org/officeDocument/2006/relationships/slideLayout" Target="../slideLayouts/slideLayout2.xml"/><Relationship Id="rId5" Type="http://schemas.openxmlformats.org/officeDocument/2006/relationships/image" Target="../media/image47.jpeg"/><Relationship Id="rId4" Type="http://schemas.openxmlformats.org/officeDocument/2006/relationships/image" Target="../media/image46.jpeg"/></Relationships>
</file>

<file path=ppt/slides/_rels/slide18.xml.rels><?xml version="1.0" encoding="UTF-8" standalone="yes"?>
<Relationships xmlns="http://schemas.openxmlformats.org/package/2006/relationships"><Relationship Id="rId3" Type="http://schemas.openxmlformats.org/officeDocument/2006/relationships/image" Target="../media/image49.jpeg"/><Relationship Id="rId7" Type="http://schemas.openxmlformats.org/officeDocument/2006/relationships/image" Target="../media/image53.jpeg"/><Relationship Id="rId2" Type="http://schemas.openxmlformats.org/officeDocument/2006/relationships/image" Target="../media/image48.jpeg"/><Relationship Id="rId1" Type="http://schemas.openxmlformats.org/officeDocument/2006/relationships/slideLayout" Target="../slideLayouts/slideLayout2.xml"/><Relationship Id="rId6" Type="http://schemas.openxmlformats.org/officeDocument/2006/relationships/image" Target="../media/image52.jpeg"/><Relationship Id="rId5" Type="http://schemas.openxmlformats.org/officeDocument/2006/relationships/image" Target="../media/image51.jpeg"/><Relationship Id="rId4" Type="http://schemas.openxmlformats.org/officeDocument/2006/relationships/image" Target="../media/image50.jpeg"/></Relationships>
</file>

<file path=ppt/slides/_rels/slide19.xml.rels><?xml version="1.0" encoding="UTF-8" standalone="yes"?>
<Relationships xmlns="http://schemas.openxmlformats.org/package/2006/relationships"><Relationship Id="rId3" Type="http://schemas.openxmlformats.org/officeDocument/2006/relationships/image" Target="../media/image55.jpeg"/><Relationship Id="rId7" Type="http://schemas.openxmlformats.org/officeDocument/2006/relationships/image" Target="../media/image59.jpeg"/><Relationship Id="rId2" Type="http://schemas.openxmlformats.org/officeDocument/2006/relationships/image" Target="../media/image54.jpeg"/><Relationship Id="rId1" Type="http://schemas.openxmlformats.org/officeDocument/2006/relationships/slideLayout" Target="../slideLayouts/slideLayout2.xml"/><Relationship Id="rId6" Type="http://schemas.openxmlformats.org/officeDocument/2006/relationships/image" Target="../media/image58.jpeg"/><Relationship Id="rId5" Type="http://schemas.openxmlformats.org/officeDocument/2006/relationships/image" Target="../media/image57.jpeg"/><Relationship Id="rId4" Type="http://schemas.openxmlformats.org/officeDocument/2006/relationships/image" Target="../media/image56.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50611" y="3712313"/>
            <a:ext cx="3499841" cy="646331"/>
          </a:xfrm>
          <a:prstGeom prst="rect">
            <a:avLst/>
          </a:prstGeom>
          <a:noFill/>
        </p:spPr>
        <p:txBody>
          <a:bodyPr wrap="square" rtlCol="0">
            <a:spAutoFit/>
          </a:bodyPr>
          <a:lstStyle/>
          <a:p>
            <a:r>
              <a:rPr lang="en-US" dirty="0" smtClean="0">
                <a:solidFill>
                  <a:schemeClr val="bg1"/>
                </a:solidFill>
                <a:latin typeface="Arial" panose="020B0604020202020204" pitchFamily="34" charset="0"/>
                <a:cs typeface="Arial" panose="020B0604020202020204" pitchFamily="34" charset="0"/>
              </a:rPr>
              <a:t>by </a:t>
            </a:r>
            <a:r>
              <a:rPr lang="en-US" dirty="0">
                <a:solidFill>
                  <a:schemeClr val="bg1"/>
                </a:solidFill>
                <a:latin typeface="Arial" panose="020B0604020202020204" pitchFamily="34" charset="0"/>
                <a:cs typeface="Arial" panose="020B0604020202020204" pitchFamily="34" charset="0"/>
              </a:rPr>
              <a:t>Mary Erickson, </a:t>
            </a:r>
            <a:r>
              <a:rPr lang="en-US" dirty="0" smtClean="0">
                <a:solidFill>
                  <a:schemeClr val="bg1"/>
                </a:solidFill>
                <a:latin typeface="Arial" panose="020B0604020202020204" pitchFamily="34" charset="0"/>
                <a:cs typeface="Arial" panose="020B0604020202020204" pitchFamily="34" charset="0"/>
              </a:rPr>
              <a:t>Ph.D. and </a:t>
            </a:r>
            <a:br>
              <a:rPr lang="en-US" dirty="0" smtClean="0">
                <a:solidFill>
                  <a:schemeClr val="bg1"/>
                </a:solidFill>
                <a:latin typeface="Arial" panose="020B0604020202020204" pitchFamily="34" charset="0"/>
                <a:cs typeface="Arial" panose="020B0604020202020204" pitchFamily="34" charset="0"/>
              </a:rPr>
            </a:br>
            <a:r>
              <a:rPr lang="en-US" dirty="0" smtClean="0">
                <a:solidFill>
                  <a:schemeClr val="bg1"/>
                </a:solidFill>
                <a:latin typeface="Arial" panose="020B0604020202020204" pitchFamily="34" charset="0"/>
                <a:cs typeface="Arial" panose="020B0604020202020204" pitchFamily="34" charset="0"/>
              </a:rPr>
              <a:t>Ellen </a:t>
            </a:r>
            <a:r>
              <a:rPr lang="en-US" dirty="0" err="1" smtClean="0">
                <a:solidFill>
                  <a:schemeClr val="bg1"/>
                </a:solidFill>
                <a:latin typeface="Arial" panose="020B0604020202020204" pitchFamily="34" charset="0"/>
                <a:cs typeface="Arial" panose="020B0604020202020204" pitchFamily="34" charset="0"/>
              </a:rPr>
              <a:t>Meissinger</a:t>
            </a:r>
            <a:endParaRPr lang="en-US" dirty="0">
              <a:solidFill>
                <a:schemeClr val="bg1"/>
              </a:solidFill>
              <a:latin typeface="Arial" panose="020B0604020202020204" pitchFamily="34" charset="0"/>
              <a:cs typeface="Arial" panose="020B0604020202020204" pitchFamily="34" charset="0"/>
            </a:endParaRPr>
          </a:p>
        </p:txBody>
      </p:sp>
      <p:sp>
        <p:nvSpPr>
          <p:cNvPr id="5" name="TextBox 3"/>
          <p:cNvSpPr txBox="1"/>
          <p:nvPr/>
        </p:nvSpPr>
        <p:spPr>
          <a:xfrm>
            <a:off x="2330852" y="1763477"/>
            <a:ext cx="4419600" cy="1015663"/>
          </a:xfrm>
          <a:prstGeom prst="rect">
            <a:avLst/>
          </a:prstGeom>
          <a:solidFill>
            <a:srgbClr val="0099FF"/>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0" b="1" dirty="0" smtClean="0">
                <a:latin typeface="Arial" panose="020B0604020202020204" pitchFamily="34" charset="0"/>
                <a:cs typeface="Arial" panose="020B0604020202020204" pitchFamily="34" charset="0"/>
              </a:rPr>
              <a:t>A Penny</a:t>
            </a:r>
            <a:endParaRPr lang="en-US" sz="8800" b="1" dirty="0">
              <a:latin typeface="Arial" panose="020B0604020202020204" pitchFamily="34" charset="0"/>
              <a:cs typeface="Arial" panose="020B0604020202020204" pitchFamily="34" charset="0"/>
            </a:endParaRPr>
          </a:p>
        </p:txBody>
      </p:sp>
      <p:sp>
        <p:nvSpPr>
          <p:cNvPr id="6" name="Rectangle 5"/>
          <p:cNvSpPr/>
          <p:nvPr/>
        </p:nvSpPr>
        <p:spPr>
          <a:xfrm>
            <a:off x="2330852" y="2756942"/>
            <a:ext cx="4419600" cy="646331"/>
          </a:xfrm>
          <a:prstGeom prst="rect">
            <a:avLst/>
          </a:prstGeom>
          <a:solidFill>
            <a:srgbClr val="CC6600"/>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b="1" dirty="0">
                <a:solidFill>
                  <a:schemeClr val="bg1"/>
                </a:solidFill>
                <a:latin typeface="Arial" panose="020B0604020202020204" pitchFamily="34" charset="0"/>
                <a:cs typeface="Arial" panose="020B0604020202020204" pitchFamily="34" charset="0"/>
              </a:rPr>
              <a:t>f</a:t>
            </a:r>
            <a:r>
              <a:rPr lang="en-US" sz="3600" b="1" dirty="0" smtClean="0">
                <a:solidFill>
                  <a:schemeClr val="bg1"/>
                </a:solidFill>
                <a:latin typeface="Arial" panose="020B0604020202020204" pitchFamily="34" charset="0"/>
                <a:cs typeface="Arial" panose="020B0604020202020204" pitchFamily="34" charset="0"/>
              </a:rPr>
              <a:t>or your thoughts</a:t>
            </a:r>
            <a:endParaRPr lang="en-US" sz="3600" b="1" dirty="0">
              <a:solidFill>
                <a:schemeClr val="bg1"/>
              </a:solidFill>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41147" y="3712313"/>
            <a:ext cx="1009463" cy="838200"/>
          </a:xfrm>
          <a:prstGeom prst="rect">
            <a:avLst/>
          </a:prstGeom>
        </p:spPr>
      </p:pic>
    </p:spTree>
    <p:extLst>
      <p:ext uri="{BB962C8B-B14F-4D97-AF65-F5344CB8AC3E}">
        <p14:creationId xmlns:p14="http://schemas.microsoft.com/office/powerpoint/2010/main" val="502197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923"/>
            <a:ext cx="8229600" cy="2283407"/>
          </a:xfrm>
        </p:spPr>
        <p:txBody>
          <a:bodyPr>
            <a:normAutofit fontScale="92500" lnSpcReduction="20000"/>
          </a:bodyPr>
          <a:lstStyle/>
          <a:p>
            <a:pPr marL="0" indent="0" algn="ctr">
              <a:buNone/>
            </a:pPr>
            <a:r>
              <a:rPr lang="en-US" sz="2800" dirty="0">
                <a:solidFill>
                  <a:srgbClr val="00B0F0"/>
                </a:solidFill>
                <a:latin typeface="Arial"/>
                <a:cs typeface="Arial"/>
              </a:rPr>
              <a:t>What value do you think might be </a:t>
            </a:r>
            <a:r>
              <a:rPr lang="en-US" sz="2800" dirty="0" smtClean="0">
                <a:solidFill>
                  <a:srgbClr val="00B0F0"/>
                </a:solidFill>
                <a:latin typeface="Arial"/>
                <a:cs typeface="Arial"/>
              </a:rPr>
              <a:t/>
            </a:r>
            <a:br>
              <a:rPr lang="en-US" sz="2800" dirty="0" smtClean="0">
                <a:solidFill>
                  <a:srgbClr val="00B0F0"/>
                </a:solidFill>
                <a:latin typeface="Arial"/>
                <a:cs typeface="Arial"/>
              </a:rPr>
            </a:br>
            <a:r>
              <a:rPr lang="en-US" sz="2800" dirty="0" smtClean="0">
                <a:solidFill>
                  <a:srgbClr val="00B0F0"/>
                </a:solidFill>
                <a:latin typeface="Arial"/>
                <a:cs typeface="Arial"/>
              </a:rPr>
              <a:t>represented by </a:t>
            </a:r>
            <a:r>
              <a:rPr lang="en-US" sz="2800" dirty="0">
                <a:solidFill>
                  <a:srgbClr val="00B0F0"/>
                </a:solidFill>
                <a:latin typeface="Arial"/>
                <a:cs typeface="Arial"/>
              </a:rPr>
              <a:t>which coin</a:t>
            </a:r>
            <a:r>
              <a:rPr lang="en-US" sz="2800" dirty="0" smtClean="0">
                <a:solidFill>
                  <a:srgbClr val="00B0F0"/>
                </a:solidFill>
                <a:latin typeface="Arial"/>
                <a:cs typeface="Arial"/>
              </a:rPr>
              <a:t>?</a:t>
            </a:r>
          </a:p>
          <a:p>
            <a:pPr marL="0" indent="0">
              <a:buNone/>
            </a:pPr>
            <a:endParaRPr lang="en-US" sz="1500" dirty="0">
              <a:latin typeface="Arial"/>
              <a:cs typeface="Arial"/>
            </a:endParaRPr>
          </a:p>
          <a:p>
            <a:pPr marL="0" indent="0">
              <a:lnSpc>
                <a:spcPct val="160000"/>
              </a:lnSpc>
              <a:buNone/>
            </a:pPr>
            <a:r>
              <a:rPr lang="en-US" sz="2800" dirty="0">
                <a:latin typeface="Arial"/>
                <a:cs typeface="Arial"/>
              </a:rPr>
              <a:t>  </a:t>
            </a:r>
            <a:r>
              <a:rPr lang="en-US" sz="2800" dirty="0">
                <a:solidFill>
                  <a:schemeClr val="bg1"/>
                </a:solidFill>
                <a:latin typeface="Arial"/>
                <a:cs typeface="Arial"/>
              </a:rPr>
              <a:t>Historic </a:t>
            </a:r>
            <a:r>
              <a:rPr lang="en-US" sz="2800" dirty="0" smtClean="0">
                <a:solidFill>
                  <a:schemeClr val="bg1"/>
                </a:solidFill>
                <a:latin typeface="Arial"/>
                <a:cs typeface="Arial"/>
              </a:rPr>
              <a:t>Voyage</a:t>
            </a:r>
            <a:r>
              <a:rPr lang="en-US" sz="2800" dirty="0">
                <a:solidFill>
                  <a:schemeClr val="bg1"/>
                </a:solidFill>
                <a:latin typeface="Arial"/>
                <a:cs typeface="Arial"/>
              </a:rPr>
              <a:t>?    Mythology?      Cooperation?</a:t>
            </a:r>
          </a:p>
          <a:p>
            <a:pPr marL="0" indent="0">
              <a:lnSpc>
                <a:spcPct val="160000"/>
              </a:lnSpc>
              <a:buNone/>
            </a:pPr>
            <a:r>
              <a:rPr lang="en-US" sz="2800" dirty="0">
                <a:solidFill>
                  <a:schemeClr val="bg1"/>
                </a:solidFill>
                <a:latin typeface="Arial"/>
                <a:cs typeface="Arial"/>
              </a:rPr>
              <a:t>  Motherhood? 	</a:t>
            </a:r>
            <a:r>
              <a:rPr lang="en-US" sz="2800" dirty="0" smtClean="0">
                <a:solidFill>
                  <a:schemeClr val="bg1"/>
                </a:solidFill>
                <a:latin typeface="Arial"/>
                <a:cs typeface="Arial"/>
              </a:rPr>
              <a:t>  Historic Construction?     </a:t>
            </a:r>
            <a:r>
              <a:rPr lang="en-US" sz="2800" dirty="0">
                <a:solidFill>
                  <a:schemeClr val="bg1"/>
                </a:solidFill>
                <a:latin typeface="Arial"/>
                <a:cs typeface="Arial"/>
              </a:rPr>
              <a:t>Landscape?</a:t>
            </a:r>
          </a:p>
          <a:p>
            <a:pPr marL="0" indent="0">
              <a:buNone/>
            </a:pPr>
            <a:endParaRPr lang="en-US" sz="800" dirty="0" smtClean="0">
              <a:latin typeface="Arial"/>
              <a:cs typeface="Arial"/>
            </a:endParaRPr>
          </a:p>
          <a:p>
            <a:pPr marL="0" indent="0">
              <a:buNone/>
            </a:pPr>
            <a:endParaRPr lang="en-US" sz="2000" dirty="0" smtClean="0">
              <a:latin typeface="Arial"/>
              <a:cs typeface="Arial"/>
            </a:endParaRPr>
          </a:p>
        </p:txBody>
      </p:sp>
      <p:pic>
        <p:nvPicPr>
          <p:cNvPr id="8" name="Picture 7" descr="P100062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59657" y="2625330"/>
            <a:ext cx="1943905" cy="1963216"/>
          </a:xfrm>
          <a:prstGeom prst="rect">
            <a:avLst/>
          </a:prstGeom>
        </p:spPr>
      </p:pic>
      <p:pic>
        <p:nvPicPr>
          <p:cNvPr id="9" name="Picture 8" descr="P1000684.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59657" y="4588546"/>
            <a:ext cx="1876476" cy="1788774"/>
          </a:xfrm>
          <a:prstGeom prst="rect">
            <a:avLst/>
          </a:prstGeom>
        </p:spPr>
      </p:pic>
      <p:pic>
        <p:nvPicPr>
          <p:cNvPr id="10" name="Picture 9" descr="P1000694.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336134" y="4520506"/>
            <a:ext cx="1977759" cy="1856814"/>
          </a:xfrm>
          <a:prstGeom prst="rect">
            <a:avLst/>
          </a:prstGeom>
        </p:spPr>
      </p:pic>
      <p:pic>
        <p:nvPicPr>
          <p:cNvPr id="2" name="Picture 1" descr="P1020477.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13893" y="4517668"/>
            <a:ext cx="1905057" cy="1859652"/>
          </a:xfrm>
          <a:prstGeom prst="rect">
            <a:avLst/>
          </a:prstGeom>
        </p:spPr>
      </p:pic>
      <p:pic>
        <p:nvPicPr>
          <p:cNvPr id="4" name="Picture 3" descr="P1020470.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392950" y="2637993"/>
            <a:ext cx="1952672" cy="1879675"/>
          </a:xfrm>
          <a:prstGeom prst="rect">
            <a:avLst/>
          </a:prstGeom>
        </p:spPr>
      </p:pic>
      <p:pic>
        <p:nvPicPr>
          <p:cNvPr id="5" name="Picture 4" descr="P1020468.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345622" y="2637993"/>
            <a:ext cx="1924890" cy="1879675"/>
          </a:xfrm>
          <a:prstGeom prst="rect">
            <a:avLst/>
          </a:prstGeom>
        </p:spPr>
      </p:pic>
    </p:spTree>
    <p:extLst>
      <p:ext uri="{BB962C8B-B14F-4D97-AF65-F5344CB8AC3E}">
        <p14:creationId xmlns:p14="http://schemas.microsoft.com/office/powerpoint/2010/main" val="1040543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2064"/>
            <a:ext cx="8318500" cy="2404756"/>
          </a:xfrm>
        </p:spPr>
        <p:txBody>
          <a:bodyPr>
            <a:normAutofit/>
          </a:bodyPr>
          <a:lstStyle/>
          <a:p>
            <a:r>
              <a:rPr lang="en-US" sz="2400" dirty="0" smtClean="0">
                <a:solidFill>
                  <a:schemeClr val="bg1"/>
                </a:solidFill>
                <a:latin typeface="Arial"/>
                <a:cs typeface="Arial"/>
              </a:rPr>
              <a:t>Your challenge is to design a penny that is valuable not as money or as metal, but because of what it expresses. </a:t>
            </a:r>
          </a:p>
          <a:p>
            <a:r>
              <a:rPr lang="en-US" sz="2400" dirty="0" smtClean="0">
                <a:solidFill>
                  <a:schemeClr val="bg1"/>
                </a:solidFill>
                <a:latin typeface="Arial"/>
                <a:cs typeface="Arial"/>
              </a:rPr>
              <a:t>Design your penny to show something you think is important.</a:t>
            </a:r>
            <a:endParaRPr lang="en-US" sz="2400" dirty="0" smtClean="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p:txBody>
      </p:sp>
      <p:pic>
        <p:nvPicPr>
          <p:cNvPr id="4" name="Picture 3" descr="P1000673.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7200" y="3168700"/>
            <a:ext cx="2749980" cy="2622186"/>
          </a:xfrm>
          <a:prstGeom prst="rect">
            <a:avLst/>
          </a:prstGeom>
        </p:spPr>
      </p:pic>
      <p:pic>
        <p:nvPicPr>
          <p:cNvPr id="5" name="Picture 4" descr="P1000654.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09700" y="3278940"/>
            <a:ext cx="2642867" cy="2604544"/>
          </a:xfrm>
          <a:prstGeom prst="rect">
            <a:avLst/>
          </a:prstGeom>
        </p:spPr>
      </p:pic>
      <p:pic>
        <p:nvPicPr>
          <p:cNvPr id="2" name="Picture 1" descr="P1020604.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207180" y="3108361"/>
            <a:ext cx="2638512" cy="2663793"/>
          </a:xfrm>
          <a:prstGeom prst="rect">
            <a:avLst/>
          </a:prstGeom>
        </p:spPr>
      </p:pic>
    </p:spTree>
    <p:extLst>
      <p:ext uri="{BB962C8B-B14F-4D97-AF65-F5344CB8AC3E}">
        <p14:creationId xmlns:p14="http://schemas.microsoft.com/office/powerpoint/2010/main" val="3113934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923"/>
            <a:ext cx="8229600" cy="6379278"/>
          </a:xfrm>
        </p:spPr>
        <p:txBody>
          <a:bodyPr>
            <a:normAutofit/>
          </a:bodyPr>
          <a:lstStyle/>
          <a:p>
            <a:pPr marL="0" indent="0">
              <a:buNone/>
            </a:pPr>
            <a:r>
              <a:rPr lang="en-US" sz="2400" dirty="0" smtClean="0">
                <a:solidFill>
                  <a:schemeClr val="bg1"/>
                </a:solidFill>
                <a:latin typeface="Arial"/>
                <a:cs typeface="Arial"/>
              </a:rPr>
              <a:t>In 1909, Victor David Brenner designed the first U.S. Lincoln penny to honor the 100</a:t>
            </a:r>
            <a:r>
              <a:rPr lang="en-US" sz="2400" baseline="30000" dirty="0" smtClean="0">
                <a:solidFill>
                  <a:schemeClr val="bg1"/>
                </a:solidFill>
                <a:latin typeface="Arial"/>
                <a:cs typeface="Arial"/>
              </a:rPr>
              <a:t>th</a:t>
            </a:r>
            <a:r>
              <a:rPr lang="en-US" sz="2400" dirty="0" smtClean="0">
                <a:solidFill>
                  <a:schemeClr val="bg1"/>
                </a:solidFill>
                <a:latin typeface="Arial"/>
                <a:cs typeface="Arial"/>
              </a:rPr>
              <a:t> anniversary of the birth of Abraham Lincoln. He also designed the wheat on the back side of that penny. </a:t>
            </a:r>
          </a:p>
          <a:p>
            <a:pPr marL="0" indent="0">
              <a:buNone/>
            </a:pPr>
            <a:endParaRPr lang="en-US" sz="2400" dirty="0" smtClean="0">
              <a:solidFill>
                <a:schemeClr val="bg1"/>
              </a:solidFill>
              <a:latin typeface="Arial"/>
              <a:cs typeface="Arial"/>
            </a:endParaRPr>
          </a:p>
          <a:p>
            <a:pPr marL="0" indent="0">
              <a:buNone/>
            </a:pPr>
            <a:endParaRPr lang="en-US" sz="2400" dirty="0">
              <a:latin typeface="Arial"/>
              <a:cs typeface="Arial"/>
            </a:endParaRPr>
          </a:p>
          <a:p>
            <a:pPr marL="0" indent="0">
              <a:buNone/>
            </a:pPr>
            <a:endParaRPr lang="en-US" sz="2400" dirty="0" smtClean="0">
              <a:latin typeface="Arial"/>
              <a:cs typeface="Arial"/>
            </a:endParaRPr>
          </a:p>
          <a:p>
            <a:pPr marL="0" indent="0">
              <a:buNone/>
            </a:pPr>
            <a:endParaRPr lang="en-US" sz="2400" dirty="0">
              <a:latin typeface="Arial"/>
              <a:cs typeface="Arial"/>
            </a:endParaRPr>
          </a:p>
          <a:p>
            <a:pPr marL="0" indent="0">
              <a:buNone/>
            </a:pPr>
            <a:endParaRPr lang="en-US" sz="2400" dirty="0" smtClean="0">
              <a:latin typeface="Arial"/>
              <a:cs typeface="Arial"/>
            </a:endParaRPr>
          </a:p>
          <a:p>
            <a:pPr marL="0" indent="0">
              <a:buNone/>
            </a:pPr>
            <a:endParaRPr lang="en-US" sz="2400" dirty="0">
              <a:latin typeface="Arial"/>
              <a:cs typeface="Arial"/>
            </a:endParaRPr>
          </a:p>
          <a:p>
            <a:pPr marL="0" indent="0">
              <a:buNone/>
            </a:pPr>
            <a:endParaRPr lang="en-US" sz="2400" dirty="0" smtClean="0">
              <a:latin typeface="Arial"/>
              <a:cs typeface="Arial"/>
            </a:endParaRPr>
          </a:p>
          <a:p>
            <a:pPr marL="0" indent="0">
              <a:buNone/>
            </a:pPr>
            <a:endParaRPr lang="en-US" sz="2400" dirty="0">
              <a:latin typeface="Arial"/>
              <a:cs typeface="Arial"/>
            </a:endParaRPr>
          </a:p>
          <a:p>
            <a:pPr marL="0" indent="0">
              <a:buNone/>
            </a:pPr>
            <a:r>
              <a:rPr lang="en-US" sz="2400" dirty="0" smtClean="0">
                <a:solidFill>
                  <a:schemeClr val="bg1"/>
                </a:solidFill>
                <a:latin typeface="Arial"/>
                <a:cs typeface="Arial"/>
              </a:rPr>
              <a:t>On the 1909 penny, the designer’s initials (V D B) appear in really, really tiny letters on the back, below the wheat just above the rim.</a:t>
            </a:r>
            <a:endParaRPr lang="en-US" sz="2400" dirty="0">
              <a:solidFill>
                <a:schemeClr val="bg1"/>
              </a:solidFill>
              <a:latin typeface="Arial"/>
              <a:cs typeface="Arial"/>
            </a:endParaRPr>
          </a:p>
          <a:p>
            <a:pPr marL="0" indent="0">
              <a:buNone/>
            </a:pPr>
            <a:endParaRPr lang="en-US" sz="2800" dirty="0" smtClean="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p:txBody>
      </p:sp>
      <p:pic>
        <p:nvPicPr>
          <p:cNvPr id="4" name="Picture 3" descr="P102056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97653" y="1993411"/>
            <a:ext cx="3264028" cy="3155742"/>
          </a:xfrm>
          <a:prstGeom prst="rect">
            <a:avLst/>
          </a:prstGeom>
        </p:spPr>
      </p:pic>
      <p:pic>
        <p:nvPicPr>
          <p:cNvPr id="5" name="Picture 4" descr="P1020574.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44067" y="1996336"/>
            <a:ext cx="3295536" cy="3152817"/>
          </a:xfrm>
          <a:prstGeom prst="rect">
            <a:avLst/>
          </a:prstGeom>
        </p:spPr>
      </p:pic>
    </p:spTree>
    <p:extLst>
      <p:ext uri="{BB962C8B-B14F-4D97-AF65-F5344CB8AC3E}">
        <p14:creationId xmlns:p14="http://schemas.microsoft.com/office/powerpoint/2010/main" val="2650631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923"/>
            <a:ext cx="8229600" cy="6183923"/>
          </a:xfrm>
        </p:spPr>
        <p:txBody>
          <a:bodyPr>
            <a:normAutofit/>
          </a:bodyPr>
          <a:lstStyle/>
          <a:p>
            <a:pPr marL="0" indent="0">
              <a:buNone/>
            </a:pPr>
            <a:r>
              <a:rPr lang="en-US" sz="2800" dirty="0" smtClean="0">
                <a:solidFill>
                  <a:schemeClr val="bg1"/>
                </a:solidFill>
                <a:latin typeface="Arial"/>
                <a:cs typeface="Arial"/>
              </a:rPr>
              <a:t>In 2009 a new series of U.S. pennies honored President Lincoln’s 200</a:t>
            </a:r>
            <a:r>
              <a:rPr lang="en-US" sz="2800" baseline="30000" dirty="0" smtClean="0">
                <a:solidFill>
                  <a:schemeClr val="bg1"/>
                </a:solidFill>
                <a:latin typeface="Arial"/>
                <a:cs typeface="Arial"/>
              </a:rPr>
              <a:t>th</a:t>
            </a:r>
            <a:r>
              <a:rPr lang="en-US" sz="2800" dirty="0" smtClean="0">
                <a:solidFill>
                  <a:schemeClr val="bg1"/>
                </a:solidFill>
                <a:latin typeface="Arial"/>
                <a:cs typeface="Arial"/>
              </a:rPr>
              <a:t> anniversary. </a:t>
            </a:r>
          </a:p>
          <a:p>
            <a:pPr marL="0" indent="0">
              <a:buNone/>
            </a:pPr>
            <a:endParaRPr lang="en-US" sz="2800" dirty="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US" sz="2800" dirty="0">
              <a:solidFill>
                <a:srgbClr val="FF0000"/>
              </a:solidFill>
              <a:latin typeface="Arial"/>
              <a:cs typeface="Arial"/>
            </a:endParaRPr>
          </a:p>
          <a:p>
            <a:pPr marL="0" indent="0">
              <a:buNone/>
            </a:pPr>
            <a:r>
              <a:rPr lang="en-US" sz="2400" dirty="0" smtClean="0">
                <a:solidFill>
                  <a:schemeClr val="bg1"/>
                </a:solidFill>
                <a:latin typeface="Arial"/>
                <a:cs typeface="Arial"/>
              </a:rPr>
              <a:t>What cultural, historical, natural or other value do you think is important enough to honor with your own personal penny design?</a:t>
            </a:r>
            <a:endParaRPr lang="en-US" sz="2400" dirty="0">
              <a:solidFill>
                <a:schemeClr val="bg1"/>
              </a:solidFill>
              <a:latin typeface="Arial"/>
              <a:cs typeface="Arial"/>
            </a:endParaRPr>
          </a:p>
          <a:p>
            <a:pPr marL="0" indent="0">
              <a:buNone/>
            </a:pPr>
            <a:endParaRPr lang="en-US" sz="2800" dirty="0" smtClean="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p:txBody>
      </p:sp>
      <p:pic>
        <p:nvPicPr>
          <p:cNvPr id="2" name="Picture 1" descr="P1020443.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0022" y="1555398"/>
            <a:ext cx="2907189" cy="2825482"/>
          </a:xfrm>
          <a:prstGeom prst="rect">
            <a:avLst/>
          </a:prstGeom>
        </p:spPr>
      </p:pic>
      <p:pic>
        <p:nvPicPr>
          <p:cNvPr id="4" name="Picture 3" descr="P1020586.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59593" y="1555398"/>
            <a:ext cx="2771056" cy="2802707"/>
          </a:xfrm>
          <a:prstGeom prst="rect">
            <a:avLst/>
          </a:prstGeom>
        </p:spPr>
      </p:pic>
    </p:spTree>
    <p:extLst>
      <p:ext uri="{BB962C8B-B14F-4D97-AF65-F5344CB8AC3E}">
        <p14:creationId xmlns:p14="http://schemas.microsoft.com/office/powerpoint/2010/main" val="3113934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851680"/>
            <a:ext cx="3722242" cy="4947238"/>
          </a:xfrm>
        </p:spPr>
        <p:txBody>
          <a:bodyPr>
            <a:normAutofit/>
          </a:bodyPr>
          <a:lstStyle/>
          <a:p>
            <a:pPr marL="0" indent="0">
              <a:buNone/>
            </a:pPr>
            <a:r>
              <a:rPr lang="en-US" sz="2400" dirty="0" smtClean="0">
                <a:solidFill>
                  <a:schemeClr val="bg1"/>
                </a:solidFill>
                <a:latin typeface="Arial"/>
                <a:cs typeface="Arial"/>
              </a:rPr>
              <a:t>Your value might focus on a person, place, activity or idea, such as these:</a:t>
            </a:r>
          </a:p>
          <a:p>
            <a:r>
              <a:rPr lang="en-US" sz="2400" dirty="0" smtClean="0">
                <a:solidFill>
                  <a:schemeClr val="bg1"/>
                </a:solidFill>
                <a:latin typeface="Arial"/>
                <a:cs typeface="Arial"/>
              </a:rPr>
              <a:t>Emperor Napoleon of France,</a:t>
            </a:r>
          </a:p>
          <a:p>
            <a:r>
              <a:rPr lang="en-US" sz="2400" dirty="0" smtClean="0">
                <a:solidFill>
                  <a:schemeClr val="bg1"/>
                </a:solidFill>
                <a:latin typeface="Arial"/>
                <a:cs typeface="Arial"/>
              </a:rPr>
              <a:t>Bridge in Australia,</a:t>
            </a:r>
          </a:p>
          <a:p>
            <a:r>
              <a:rPr lang="en-US" sz="2400" dirty="0">
                <a:solidFill>
                  <a:schemeClr val="bg1"/>
                </a:solidFill>
                <a:latin typeface="Arial"/>
                <a:cs typeface="Arial"/>
              </a:rPr>
              <a:t>Agriculture in Madagascar, </a:t>
            </a:r>
          </a:p>
          <a:p>
            <a:r>
              <a:rPr lang="en-US" sz="2400" dirty="0" smtClean="0">
                <a:solidFill>
                  <a:schemeClr val="bg1"/>
                </a:solidFill>
                <a:latin typeface="Arial"/>
                <a:cs typeface="Arial"/>
              </a:rPr>
              <a:t>Liberty in the United States.</a:t>
            </a:r>
          </a:p>
          <a:p>
            <a:pPr marL="0" indent="0">
              <a:buNone/>
            </a:pPr>
            <a:r>
              <a:rPr lang="en-US" sz="2400" dirty="0" smtClean="0">
                <a:solidFill>
                  <a:schemeClr val="bg1"/>
                </a:solidFill>
                <a:latin typeface="Arial"/>
                <a:cs typeface="Arial"/>
              </a:rPr>
              <a:t>Or will you choose a more personal value?</a:t>
            </a:r>
          </a:p>
          <a:p>
            <a:pPr marL="0" indent="0">
              <a:buNone/>
            </a:pPr>
            <a:endParaRPr lang="en-US" sz="2800" dirty="0">
              <a:latin typeface="Arial"/>
              <a:cs typeface="Arial"/>
            </a:endParaRPr>
          </a:p>
          <a:p>
            <a:pPr marL="0" indent="0">
              <a:buNone/>
            </a:pPr>
            <a:endParaRPr lang="en-US" sz="2800" dirty="0" smtClean="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p:txBody>
      </p:sp>
      <p:pic>
        <p:nvPicPr>
          <p:cNvPr id="5" name="Picture 4" descr="P1020486.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16497" y="3325458"/>
            <a:ext cx="2125285" cy="2150067"/>
          </a:xfrm>
          <a:prstGeom prst="rect">
            <a:avLst/>
          </a:prstGeom>
        </p:spPr>
      </p:pic>
      <p:pic>
        <p:nvPicPr>
          <p:cNvPr id="6" name="Picture 5" descr="P1000674.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42341" y="973211"/>
            <a:ext cx="2179100" cy="2127244"/>
          </a:xfrm>
          <a:prstGeom prst="rect">
            <a:avLst/>
          </a:prstGeom>
        </p:spPr>
      </p:pic>
      <p:pic>
        <p:nvPicPr>
          <p:cNvPr id="8" name="Picture 7" descr="P1020514.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51899" y="3410858"/>
            <a:ext cx="2170758" cy="2075542"/>
          </a:xfrm>
          <a:prstGeom prst="rect">
            <a:avLst/>
          </a:prstGeom>
        </p:spPr>
      </p:pic>
      <p:pic>
        <p:nvPicPr>
          <p:cNvPr id="4" name="Picture 3" descr="P1020599.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116497" y="973212"/>
            <a:ext cx="2125286" cy="2127243"/>
          </a:xfrm>
          <a:prstGeom prst="rect">
            <a:avLst/>
          </a:prstGeom>
        </p:spPr>
      </p:pic>
    </p:spTree>
    <p:extLst>
      <p:ext uri="{BB962C8B-B14F-4D97-AF65-F5344CB8AC3E}">
        <p14:creationId xmlns:p14="http://schemas.microsoft.com/office/powerpoint/2010/main" val="44106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0" y="341923"/>
            <a:ext cx="8623142" cy="6516077"/>
          </a:xfrm>
        </p:spPr>
        <p:txBody>
          <a:bodyPr>
            <a:normAutofit/>
          </a:bodyPr>
          <a:lstStyle/>
          <a:p>
            <a:r>
              <a:rPr lang="en-US" sz="2400" dirty="0" smtClean="0">
                <a:solidFill>
                  <a:schemeClr val="bg1"/>
                </a:solidFill>
                <a:latin typeface="Arial"/>
                <a:cs typeface="Arial"/>
              </a:rPr>
              <a:t>Whatever image you choose for your coin, you will need to consider how it will fit in a coin </a:t>
            </a:r>
            <a:r>
              <a:rPr lang="en-US" sz="2400" b="1" dirty="0" smtClean="0">
                <a:solidFill>
                  <a:schemeClr val="bg1"/>
                </a:solidFill>
                <a:latin typeface="Arial"/>
                <a:cs typeface="Arial"/>
              </a:rPr>
              <a:t>format</a:t>
            </a:r>
            <a:r>
              <a:rPr lang="en-US" sz="2400" dirty="0" smtClean="0">
                <a:solidFill>
                  <a:schemeClr val="bg1"/>
                </a:solidFill>
                <a:latin typeface="Arial"/>
                <a:cs typeface="Arial"/>
              </a:rPr>
              <a:t>. </a:t>
            </a:r>
          </a:p>
          <a:p>
            <a:r>
              <a:rPr lang="en-US" sz="2400" dirty="0" smtClean="0">
                <a:solidFill>
                  <a:schemeClr val="bg1"/>
                </a:solidFill>
                <a:latin typeface="Arial"/>
                <a:cs typeface="Arial"/>
              </a:rPr>
              <a:t>The people who made these designs organized elements within an oval, a triangle and a hexagon.</a:t>
            </a:r>
            <a:br>
              <a:rPr lang="en-US" sz="2400" dirty="0" smtClean="0">
                <a:solidFill>
                  <a:schemeClr val="bg1"/>
                </a:solidFill>
                <a:latin typeface="Arial"/>
                <a:cs typeface="Arial"/>
              </a:rPr>
            </a:br>
            <a:endParaRPr lang="en-US" sz="2400" dirty="0" smtClean="0">
              <a:solidFill>
                <a:schemeClr val="bg1"/>
              </a:solidFill>
              <a:latin typeface="Arial"/>
              <a:cs typeface="Arial"/>
            </a:endParaRPr>
          </a:p>
          <a:p>
            <a:pPr marL="0" indent="0">
              <a:buNone/>
            </a:pPr>
            <a:endParaRPr lang="en-US" sz="2400" dirty="0">
              <a:latin typeface="Arial"/>
              <a:cs typeface="Arial"/>
            </a:endParaRPr>
          </a:p>
          <a:p>
            <a:pPr marL="0" indent="0">
              <a:buNone/>
            </a:pPr>
            <a:endParaRPr lang="en-US" sz="2400" dirty="0" smtClean="0">
              <a:latin typeface="Arial"/>
              <a:cs typeface="Arial"/>
            </a:endParaRPr>
          </a:p>
          <a:p>
            <a:pPr marL="0" indent="0">
              <a:buNone/>
            </a:pPr>
            <a:endParaRPr lang="en-US" sz="2400" dirty="0">
              <a:latin typeface="Arial"/>
              <a:cs typeface="Arial"/>
            </a:endParaRPr>
          </a:p>
          <a:p>
            <a:pPr marL="0" indent="0">
              <a:buNone/>
            </a:pPr>
            <a:endParaRPr lang="en-US" sz="2400" dirty="0" smtClean="0">
              <a:latin typeface="Arial"/>
              <a:cs typeface="Arial"/>
            </a:endParaRPr>
          </a:p>
          <a:p>
            <a:pPr marL="0" indent="0">
              <a:buNone/>
            </a:pPr>
            <a:endParaRPr lang="en-US" sz="2400" dirty="0">
              <a:latin typeface="Arial"/>
              <a:cs typeface="Arial"/>
            </a:endParaRPr>
          </a:p>
          <a:p>
            <a:pPr marL="0" indent="0">
              <a:buNone/>
            </a:pPr>
            <a:endParaRPr lang="en-US" sz="2400" dirty="0" smtClean="0">
              <a:latin typeface="Arial"/>
              <a:cs typeface="Arial"/>
            </a:endParaRPr>
          </a:p>
          <a:p>
            <a:pPr marL="0" indent="0">
              <a:buNone/>
            </a:pPr>
            <a:endParaRPr lang="en-US" sz="2400" dirty="0">
              <a:latin typeface="Arial"/>
              <a:cs typeface="Arial"/>
            </a:endParaRPr>
          </a:p>
          <a:p>
            <a:r>
              <a:rPr lang="en-US" sz="2400" dirty="0" smtClean="0">
                <a:solidFill>
                  <a:schemeClr val="bg1"/>
                </a:solidFill>
                <a:latin typeface="Arial"/>
                <a:cs typeface="Arial"/>
              </a:rPr>
              <a:t>Your penny should be designed within a circular format.</a:t>
            </a:r>
          </a:p>
        </p:txBody>
      </p:sp>
      <p:pic>
        <p:nvPicPr>
          <p:cNvPr id="2" name="Picture 1" descr="P1020306.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1878" y="2568448"/>
            <a:ext cx="3300952" cy="2475714"/>
          </a:xfrm>
          <a:prstGeom prst="rect">
            <a:avLst/>
          </a:prstGeom>
        </p:spPr>
      </p:pic>
      <p:pic>
        <p:nvPicPr>
          <p:cNvPr id="4" name="Picture 3" descr="P1020305.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3424" y="2641600"/>
            <a:ext cx="2681872" cy="2475712"/>
          </a:xfrm>
          <a:prstGeom prst="rect">
            <a:avLst/>
          </a:prstGeom>
        </p:spPr>
      </p:pic>
      <p:pic>
        <p:nvPicPr>
          <p:cNvPr id="15" name="Picture 14" descr="P1010519.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3652830" y="2613040"/>
            <a:ext cx="1829698" cy="2504272"/>
          </a:xfrm>
          <a:prstGeom prst="rect">
            <a:avLst/>
          </a:prstGeom>
        </p:spPr>
      </p:pic>
    </p:spTree>
    <p:extLst>
      <p:ext uri="{BB962C8B-B14F-4D97-AF65-F5344CB8AC3E}">
        <p14:creationId xmlns:p14="http://schemas.microsoft.com/office/powerpoint/2010/main" val="3113934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466" y="1325771"/>
            <a:ext cx="2739342" cy="3894411"/>
          </a:xfrm>
        </p:spPr>
        <p:txBody>
          <a:bodyPr>
            <a:normAutofit/>
          </a:bodyPr>
          <a:lstStyle/>
          <a:p>
            <a:pPr marL="0" indent="0">
              <a:buNone/>
            </a:pPr>
            <a:r>
              <a:rPr lang="en-US" sz="2200" dirty="0" smtClean="0">
                <a:solidFill>
                  <a:schemeClr val="bg1"/>
                </a:solidFill>
                <a:latin typeface="Arial"/>
                <a:cs typeface="Arial"/>
              </a:rPr>
              <a:t>Notice the variety of ways one designer organized shapes in these circles.</a:t>
            </a:r>
          </a:p>
          <a:p>
            <a:pPr marL="0" indent="0">
              <a:buNone/>
            </a:pPr>
            <a:endParaRPr lang="en-US" sz="2200" dirty="0" smtClean="0">
              <a:solidFill>
                <a:schemeClr val="bg1"/>
              </a:solidFill>
              <a:latin typeface="Arial"/>
              <a:cs typeface="Arial"/>
            </a:endParaRPr>
          </a:p>
          <a:p>
            <a:pPr marL="0" indent="0">
              <a:buNone/>
            </a:pPr>
            <a:r>
              <a:rPr lang="en-US" sz="2200" dirty="0" smtClean="0">
                <a:solidFill>
                  <a:schemeClr val="bg1"/>
                </a:solidFill>
                <a:latin typeface="Arial"/>
                <a:cs typeface="Arial"/>
              </a:rPr>
              <a:t>Which do you think best shows off the seagull?</a:t>
            </a:r>
          </a:p>
          <a:p>
            <a:pPr marL="0" indent="0">
              <a:buNone/>
            </a:pPr>
            <a:r>
              <a:rPr lang="en-US" sz="2200" dirty="0" smtClean="0">
                <a:solidFill>
                  <a:schemeClr val="bg1"/>
                </a:solidFill>
                <a:latin typeface="Arial"/>
                <a:cs typeface="Arial"/>
              </a:rPr>
              <a:t>Why?</a:t>
            </a:r>
          </a:p>
        </p:txBody>
      </p:sp>
      <p:pic>
        <p:nvPicPr>
          <p:cNvPr id="2" name="Picture 1" descr="P1010507.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07645" y="3526955"/>
            <a:ext cx="2254919" cy="2180582"/>
          </a:xfrm>
          <a:prstGeom prst="rect">
            <a:avLst/>
          </a:prstGeom>
        </p:spPr>
      </p:pic>
      <p:pic>
        <p:nvPicPr>
          <p:cNvPr id="4" name="Picture 3" descr="P1010508.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26393" y="3526954"/>
            <a:ext cx="2352418" cy="2180582"/>
          </a:xfrm>
          <a:prstGeom prst="rect">
            <a:avLst/>
          </a:prstGeom>
        </p:spPr>
      </p:pic>
      <p:pic>
        <p:nvPicPr>
          <p:cNvPr id="6" name="Picture 5" descr="P1010506.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26393" y="629074"/>
            <a:ext cx="2352418" cy="2355101"/>
          </a:xfrm>
          <a:prstGeom prst="rect">
            <a:avLst/>
          </a:prstGeom>
        </p:spPr>
      </p:pic>
      <p:pic>
        <p:nvPicPr>
          <p:cNvPr id="7" name="Picture 6" descr="P1010509.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606491" y="654043"/>
            <a:ext cx="2386884" cy="2312206"/>
          </a:xfrm>
          <a:prstGeom prst="rect">
            <a:avLst/>
          </a:prstGeom>
        </p:spPr>
      </p:pic>
    </p:spTree>
    <p:extLst>
      <p:ext uri="{BB962C8B-B14F-4D97-AF65-F5344CB8AC3E}">
        <p14:creationId xmlns:p14="http://schemas.microsoft.com/office/powerpoint/2010/main" val="779925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592" y="327230"/>
            <a:ext cx="3924300" cy="6363677"/>
          </a:xfrm>
        </p:spPr>
        <p:txBody>
          <a:bodyPr>
            <a:normAutofit/>
          </a:bodyPr>
          <a:lstStyle/>
          <a:p>
            <a:r>
              <a:rPr lang="en-US" sz="2400" dirty="0" smtClean="0">
                <a:solidFill>
                  <a:schemeClr val="bg1"/>
                </a:solidFill>
                <a:latin typeface="Arial"/>
                <a:cs typeface="Arial"/>
              </a:rPr>
              <a:t>Which design is organized around one central shape? </a:t>
            </a:r>
          </a:p>
          <a:p>
            <a:endParaRPr lang="en-US" sz="2400" dirty="0" smtClean="0">
              <a:solidFill>
                <a:schemeClr val="bg1"/>
              </a:solidFill>
              <a:latin typeface="Arial"/>
              <a:cs typeface="Arial"/>
            </a:endParaRPr>
          </a:p>
          <a:p>
            <a:r>
              <a:rPr lang="en-US" sz="2400" dirty="0" smtClean="0">
                <a:solidFill>
                  <a:schemeClr val="bg1"/>
                </a:solidFill>
                <a:latin typeface="Arial"/>
                <a:cs typeface="Arial"/>
              </a:rPr>
              <a:t>Which has two balanced verticals?</a:t>
            </a:r>
          </a:p>
          <a:p>
            <a:endParaRPr lang="en-US" sz="2400" dirty="0" smtClean="0">
              <a:solidFill>
                <a:schemeClr val="bg1"/>
              </a:solidFill>
              <a:latin typeface="Arial"/>
              <a:cs typeface="Arial"/>
            </a:endParaRPr>
          </a:p>
          <a:p>
            <a:r>
              <a:rPr lang="en-US" sz="2400" dirty="0" smtClean="0">
                <a:solidFill>
                  <a:schemeClr val="bg1"/>
                </a:solidFill>
                <a:latin typeface="Arial"/>
                <a:cs typeface="Arial"/>
              </a:rPr>
              <a:t>Which balances a diagonal with a shape in the foreground?</a:t>
            </a:r>
          </a:p>
          <a:p>
            <a:endParaRPr lang="en-US" sz="2400" dirty="0" smtClean="0">
              <a:solidFill>
                <a:schemeClr val="bg1"/>
              </a:solidFill>
              <a:latin typeface="Arial"/>
              <a:cs typeface="Arial"/>
            </a:endParaRPr>
          </a:p>
          <a:p>
            <a:r>
              <a:rPr lang="en-US" sz="2400" dirty="0">
                <a:solidFill>
                  <a:schemeClr val="bg1"/>
                </a:solidFill>
                <a:latin typeface="Arial"/>
                <a:cs typeface="Arial"/>
              </a:rPr>
              <a:t>Which has sweeping curves </a:t>
            </a:r>
            <a:r>
              <a:rPr lang="en-US" sz="2400" dirty="0" smtClean="0">
                <a:solidFill>
                  <a:schemeClr val="bg1"/>
                </a:solidFill>
                <a:latin typeface="Arial"/>
                <a:cs typeface="Arial"/>
              </a:rPr>
              <a:t>balanced on both sides with more curves?</a:t>
            </a:r>
            <a:endParaRPr lang="en-US" sz="2800" dirty="0">
              <a:latin typeface="Arial"/>
              <a:cs typeface="Arial"/>
            </a:endParaRPr>
          </a:p>
          <a:p>
            <a:pPr marL="0" indent="0">
              <a:buNone/>
            </a:pPr>
            <a:endParaRPr lang="en-US" sz="2800" dirty="0" smtClean="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p:txBody>
      </p:sp>
      <p:pic>
        <p:nvPicPr>
          <p:cNvPr id="2" name="Picture 1" descr="P1020386.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73111" y="3590526"/>
            <a:ext cx="2014943" cy="1984341"/>
          </a:xfrm>
          <a:prstGeom prst="rect">
            <a:avLst/>
          </a:prstGeom>
        </p:spPr>
      </p:pic>
      <p:pic>
        <p:nvPicPr>
          <p:cNvPr id="4" name="Picture 3" descr="P1020409.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82762" y="931330"/>
            <a:ext cx="2007977" cy="2021496"/>
          </a:xfrm>
          <a:prstGeom prst="rect">
            <a:avLst/>
          </a:prstGeom>
        </p:spPr>
      </p:pic>
      <p:pic>
        <p:nvPicPr>
          <p:cNvPr id="6" name="Picture 5" descr="P1020418.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01874" y="3590526"/>
            <a:ext cx="2018034" cy="1984341"/>
          </a:xfrm>
          <a:prstGeom prst="rect">
            <a:avLst/>
          </a:prstGeom>
        </p:spPr>
      </p:pic>
      <p:pic>
        <p:nvPicPr>
          <p:cNvPr id="7" name="Picture 6" descr="P1020606.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373111" y="931330"/>
            <a:ext cx="2004887" cy="2019893"/>
          </a:xfrm>
          <a:prstGeom prst="rect">
            <a:avLst/>
          </a:prstGeom>
        </p:spPr>
      </p:pic>
    </p:spTree>
    <p:extLst>
      <p:ext uri="{BB962C8B-B14F-4D97-AF65-F5344CB8AC3E}">
        <p14:creationId xmlns:p14="http://schemas.microsoft.com/office/powerpoint/2010/main" val="85813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516"/>
            <a:ext cx="8229600" cy="1435261"/>
          </a:xfrm>
        </p:spPr>
        <p:txBody>
          <a:bodyPr>
            <a:normAutofit/>
          </a:bodyPr>
          <a:lstStyle/>
          <a:p>
            <a:pPr marL="0" indent="0" algn="ctr">
              <a:buNone/>
            </a:pPr>
            <a:r>
              <a:rPr lang="en-US" sz="2400" dirty="0" smtClean="0">
                <a:solidFill>
                  <a:schemeClr val="bg1"/>
                </a:solidFill>
                <a:latin typeface="Arial"/>
                <a:cs typeface="Arial"/>
              </a:rPr>
              <a:t>The eagle has been used as a symbol on many U.S. </a:t>
            </a:r>
            <a:br>
              <a:rPr lang="en-US" sz="2400" dirty="0" smtClean="0">
                <a:solidFill>
                  <a:schemeClr val="bg1"/>
                </a:solidFill>
                <a:latin typeface="Arial"/>
                <a:cs typeface="Arial"/>
              </a:rPr>
            </a:br>
            <a:r>
              <a:rPr lang="en-US" sz="2400" dirty="0" smtClean="0">
                <a:solidFill>
                  <a:schemeClr val="bg1"/>
                </a:solidFill>
                <a:latin typeface="Arial"/>
                <a:cs typeface="Arial"/>
              </a:rPr>
              <a:t>coins. Which design do you think is most effective in </a:t>
            </a:r>
            <a:br>
              <a:rPr lang="en-US" sz="2400" dirty="0" smtClean="0">
                <a:solidFill>
                  <a:schemeClr val="bg1"/>
                </a:solidFill>
                <a:latin typeface="Arial"/>
                <a:cs typeface="Arial"/>
              </a:rPr>
            </a:br>
            <a:r>
              <a:rPr lang="en-US" sz="2400" dirty="0" smtClean="0">
                <a:solidFill>
                  <a:schemeClr val="bg1"/>
                </a:solidFill>
                <a:latin typeface="Arial"/>
                <a:cs typeface="Arial"/>
              </a:rPr>
              <a:t>a circular format? Why?</a:t>
            </a:r>
            <a:endParaRPr lang="en-US" sz="2400" dirty="0">
              <a:solidFill>
                <a:schemeClr val="bg1"/>
              </a:solidFill>
              <a:latin typeface="Arial"/>
              <a:cs typeface="Arial"/>
            </a:endParaRPr>
          </a:p>
          <a:p>
            <a:pPr marL="0" indent="0">
              <a:buNone/>
            </a:pPr>
            <a:endParaRPr lang="en-US" sz="2800" dirty="0">
              <a:latin typeface="Arial"/>
              <a:cs typeface="Arial"/>
            </a:endParaRPr>
          </a:p>
        </p:txBody>
      </p:sp>
      <p:pic>
        <p:nvPicPr>
          <p:cNvPr id="6" name="Picture 5" descr="P102051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79989" y="4090452"/>
            <a:ext cx="2377539" cy="2353240"/>
          </a:xfrm>
          <a:prstGeom prst="rect">
            <a:avLst/>
          </a:prstGeom>
        </p:spPr>
      </p:pic>
      <p:pic>
        <p:nvPicPr>
          <p:cNvPr id="7" name="Picture 6" descr="P1020512.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00101" y="4123686"/>
            <a:ext cx="2430199" cy="2320006"/>
          </a:xfrm>
          <a:prstGeom prst="rect">
            <a:avLst/>
          </a:prstGeom>
        </p:spPr>
      </p:pic>
      <p:pic>
        <p:nvPicPr>
          <p:cNvPr id="9" name="Picture 8" descr="P1020518.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15297" y="4094192"/>
            <a:ext cx="2364692" cy="2350216"/>
          </a:xfrm>
          <a:prstGeom prst="rect">
            <a:avLst/>
          </a:prstGeom>
        </p:spPr>
      </p:pic>
      <p:pic>
        <p:nvPicPr>
          <p:cNvPr id="11" name="Picture 10" descr="P1020532.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43732" y="1701931"/>
            <a:ext cx="2373300" cy="2388521"/>
          </a:xfrm>
          <a:prstGeom prst="rect">
            <a:avLst/>
          </a:prstGeom>
        </p:spPr>
      </p:pic>
      <p:pic>
        <p:nvPicPr>
          <p:cNvPr id="2" name="Picture 1" descr="P1020601.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20763" y="1702647"/>
            <a:ext cx="2359226" cy="2406031"/>
          </a:xfrm>
          <a:prstGeom prst="rect">
            <a:avLst/>
          </a:prstGeom>
        </p:spPr>
      </p:pic>
      <p:pic>
        <p:nvPicPr>
          <p:cNvPr id="4" name="Picture 3" descr="P1020615.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735904" y="1702647"/>
            <a:ext cx="2488930" cy="2421039"/>
          </a:xfrm>
          <a:prstGeom prst="rect">
            <a:avLst/>
          </a:prstGeom>
        </p:spPr>
      </p:pic>
    </p:spTree>
    <p:extLst>
      <p:ext uri="{BB962C8B-B14F-4D97-AF65-F5344CB8AC3E}">
        <p14:creationId xmlns:p14="http://schemas.microsoft.com/office/powerpoint/2010/main" val="3113934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978531"/>
            <a:ext cx="3755985" cy="4749531"/>
          </a:xfrm>
        </p:spPr>
        <p:txBody>
          <a:bodyPr>
            <a:normAutofit/>
          </a:bodyPr>
          <a:lstStyle/>
          <a:p>
            <a:pPr marL="0" indent="0">
              <a:buNone/>
            </a:pPr>
            <a:r>
              <a:rPr lang="en-US" sz="2200" dirty="0">
                <a:solidFill>
                  <a:schemeClr val="bg1"/>
                </a:solidFill>
                <a:latin typeface="Arial"/>
                <a:cs typeface="Arial"/>
              </a:rPr>
              <a:t>Your </a:t>
            </a:r>
            <a:r>
              <a:rPr lang="en-US" sz="2200" dirty="0" smtClean="0">
                <a:solidFill>
                  <a:schemeClr val="bg1"/>
                </a:solidFill>
                <a:latin typeface="Arial"/>
                <a:cs typeface="Arial"/>
              </a:rPr>
              <a:t>challenge </a:t>
            </a:r>
            <a:r>
              <a:rPr lang="en-US" sz="2200" dirty="0">
                <a:solidFill>
                  <a:schemeClr val="bg1"/>
                </a:solidFill>
                <a:latin typeface="Arial"/>
                <a:cs typeface="Arial"/>
              </a:rPr>
              <a:t>is to design </a:t>
            </a:r>
            <a:r>
              <a:rPr lang="en-US" sz="2200" dirty="0" smtClean="0">
                <a:solidFill>
                  <a:schemeClr val="bg1"/>
                </a:solidFill>
                <a:latin typeface="Arial"/>
                <a:cs typeface="Arial"/>
              </a:rPr>
              <a:t>your </a:t>
            </a:r>
            <a:r>
              <a:rPr lang="en-US" sz="2200" dirty="0">
                <a:solidFill>
                  <a:schemeClr val="bg1"/>
                </a:solidFill>
                <a:latin typeface="Arial"/>
                <a:cs typeface="Arial"/>
              </a:rPr>
              <a:t>own </a:t>
            </a:r>
            <a:r>
              <a:rPr lang="en-US" sz="2200" dirty="0" smtClean="0">
                <a:solidFill>
                  <a:schemeClr val="bg1"/>
                </a:solidFill>
                <a:latin typeface="Arial"/>
                <a:cs typeface="Arial"/>
              </a:rPr>
              <a:t>penny that:</a:t>
            </a:r>
            <a:endParaRPr lang="en-US" sz="2200" dirty="0">
              <a:solidFill>
                <a:schemeClr val="bg1"/>
              </a:solidFill>
              <a:latin typeface="Arial"/>
              <a:cs typeface="Arial"/>
            </a:endParaRPr>
          </a:p>
          <a:p>
            <a:r>
              <a:rPr lang="en-US" sz="2200" dirty="0" smtClean="0">
                <a:solidFill>
                  <a:schemeClr val="bg1"/>
                </a:solidFill>
                <a:latin typeface="Arial"/>
                <a:cs typeface="Arial"/>
              </a:rPr>
              <a:t>expresses </a:t>
            </a:r>
            <a:r>
              <a:rPr lang="en-US" sz="2200" dirty="0">
                <a:solidFill>
                  <a:schemeClr val="bg1"/>
                </a:solidFill>
                <a:latin typeface="Arial"/>
                <a:cs typeface="Arial"/>
              </a:rPr>
              <a:t>something you value,</a:t>
            </a:r>
          </a:p>
          <a:p>
            <a:r>
              <a:rPr lang="en-US" sz="2200" dirty="0" smtClean="0">
                <a:solidFill>
                  <a:schemeClr val="bg1"/>
                </a:solidFill>
                <a:latin typeface="Arial"/>
                <a:cs typeface="Arial"/>
              </a:rPr>
              <a:t>is in </a:t>
            </a:r>
            <a:r>
              <a:rPr lang="en-US" sz="2200" dirty="0">
                <a:solidFill>
                  <a:schemeClr val="bg1"/>
                </a:solidFill>
                <a:latin typeface="Arial"/>
                <a:cs typeface="Arial"/>
              </a:rPr>
              <a:t>a circular format, </a:t>
            </a:r>
            <a:r>
              <a:rPr lang="en-US" sz="2200" dirty="0" smtClean="0">
                <a:solidFill>
                  <a:schemeClr val="bg1"/>
                </a:solidFill>
                <a:latin typeface="Arial"/>
                <a:cs typeface="Arial"/>
              </a:rPr>
              <a:t>and</a:t>
            </a:r>
            <a:endParaRPr lang="en-US" sz="2200" dirty="0">
              <a:solidFill>
                <a:schemeClr val="bg1"/>
              </a:solidFill>
              <a:latin typeface="Arial"/>
              <a:cs typeface="Arial"/>
            </a:endParaRPr>
          </a:p>
          <a:p>
            <a:r>
              <a:rPr lang="en-US" sz="2200" dirty="0" smtClean="0">
                <a:solidFill>
                  <a:schemeClr val="bg1"/>
                </a:solidFill>
                <a:latin typeface="Arial"/>
                <a:cs typeface="Arial"/>
              </a:rPr>
              <a:t>uses </a:t>
            </a:r>
            <a:r>
              <a:rPr lang="en-US" sz="2200" dirty="0">
                <a:solidFill>
                  <a:schemeClr val="bg1"/>
                </a:solidFill>
                <a:latin typeface="Arial"/>
                <a:cs typeface="Arial"/>
              </a:rPr>
              <a:t>a range of </a:t>
            </a:r>
            <a:r>
              <a:rPr lang="en-US" sz="2200" dirty="0" smtClean="0">
                <a:solidFill>
                  <a:schemeClr val="bg1"/>
                </a:solidFill>
                <a:latin typeface="Arial"/>
                <a:cs typeface="Arial"/>
              </a:rPr>
              <a:t>rich copper colors</a:t>
            </a:r>
            <a:r>
              <a:rPr lang="en-US" sz="2200" dirty="0">
                <a:solidFill>
                  <a:schemeClr val="bg1"/>
                </a:solidFill>
                <a:latin typeface="Arial"/>
                <a:cs typeface="Arial"/>
              </a:rPr>
              <a:t>.</a:t>
            </a:r>
            <a:r>
              <a:rPr lang="en-US" sz="2200" dirty="0" smtClean="0">
                <a:solidFill>
                  <a:schemeClr val="bg1"/>
                </a:solidFill>
                <a:latin typeface="Arial"/>
                <a:cs typeface="Arial"/>
              </a:rPr>
              <a:t> </a:t>
            </a:r>
          </a:p>
          <a:p>
            <a:endParaRPr lang="en-US" sz="2200" dirty="0">
              <a:solidFill>
                <a:schemeClr val="bg1"/>
              </a:solidFill>
              <a:latin typeface="Arial"/>
              <a:cs typeface="Arial"/>
            </a:endParaRPr>
          </a:p>
          <a:p>
            <a:pPr marL="0" indent="0">
              <a:buNone/>
            </a:pPr>
            <a:r>
              <a:rPr lang="en-US" sz="2200" dirty="0" smtClean="0">
                <a:solidFill>
                  <a:schemeClr val="bg1"/>
                </a:solidFill>
                <a:latin typeface="Arial"/>
                <a:cs typeface="Arial"/>
              </a:rPr>
              <a:t>When finished,</a:t>
            </a:r>
            <a:r>
              <a:rPr lang="en-US" sz="2200" b="1" dirty="0" smtClean="0">
                <a:solidFill>
                  <a:schemeClr val="bg1"/>
                </a:solidFill>
                <a:latin typeface="Arial"/>
                <a:cs typeface="Arial"/>
              </a:rPr>
              <a:t> title </a:t>
            </a:r>
            <a:r>
              <a:rPr lang="en-US" sz="2200" dirty="0" smtClean="0">
                <a:solidFill>
                  <a:schemeClr val="bg1"/>
                </a:solidFill>
                <a:latin typeface="Arial"/>
                <a:cs typeface="Arial"/>
              </a:rPr>
              <a:t>your penny and write an </a:t>
            </a:r>
            <a:r>
              <a:rPr lang="en-US" sz="2200" b="1" dirty="0" smtClean="0">
                <a:solidFill>
                  <a:schemeClr val="bg1"/>
                </a:solidFill>
                <a:latin typeface="Arial"/>
                <a:cs typeface="Arial"/>
              </a:rPr>
              <a:t>artist </a:t>
            </a:r>
            <a:r>
              <a:rPr lang="en-US" sz="2200" b="1" dirty="0">
                <a:solidFill>
                  <a:schemeClr val="bg1"/>
                </a:solidFill>
                <a:latin typeface="Arial"/>
                <a:cs typeface="Arial"/>
              </a:rPr>
              <a:t>statement </a:t>
            </a:r>
            <a:r>
              <a:rPr lang="en-US" sz="2200" dirty="0">
                <a:solidFill>
                  <a:schemeClr val="bg1"/>
                </a:solidFill>
                <a:latin typeface="Arial"/>
                <a:cs typeface="Arial"/>
              </a:rPr>
              <a:t>about your design. </a:t>
            </a:r>
          </a:p>
        </p:txBody>
      </p:sp>
      <p:pic>
        <p:nvPicPr>
          <p:cNvPr id="6" name="Picture 5" descr="P1020437.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66997" y="584700"/>
            <a:ext cx="1856135" cy="1801152"/>
          </a:xfrm>
          <a:prstGeom prst="rect">
            <a:avLst/>
          </a:prstGeom>
        </p:spPr>
      </p:pic>
      <p:pic>
        <p:nvPicPr>
          <p:cNvPr id="8" name="Picture 7" descr="P1020346.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56754" y="2385852"/>
            <a:ext cx="1972415" cy="1876508"/>
          </a:xfrm>
          <a:prstGeom prst="rect">
            <a:avLst/>
          </a:prstGeom>
        </p:spPr>
      </p:pic>
      <p:pic>
        <p:nvPicPr>
          <p:cNvPr id="10" name="Picture 9" descr="P1020315.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99618" y="4262360"/>
            <a:ext cx="1818329" cy="1866538"/>
          </a:xfrm>
          <a:prstGeom prst="rect">
            <a:avLst/>
          </a:prstGeom>
        </p:spPr>
      </p:pic>
      <p:pic>
        <p:nvPicPr>
          <p:cNvPr id="11" name="Picture 10" descr="P1020439.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23132" y="584700"/>
            <a:ext cx="1894816" cy="1801151"/>
          </a:xfrm>
          <a:prstGeom prst="rect">
            <a:avLst/>
          </a:prstGeom>
        </p:spPr>
      </p:pic>
      <p:pic>
        <p:nvPicPr>
          <p:cNvPr id="12" name="Picture 11" descr="P1020458.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523132" y="2375573"/>
            <a:ext cx="1894816" cy="1886787"/>
          </a:xfrm>
          <a:prstGeom prst="rect">
            <a:avLst/>
          </a:prstGeom>
        </p:spPr>
      </p:pic>
      <p:pic>
        <p:nvPicPr>
          <p:cNvPr id="4" name="Picture 3" descr="P1020620.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666997" y="4262360"/>
            <a:ext cx="1951930" cy="1866538"/>
          </a:xfrm>
          <a:prstGeom prst="rect">
            <a:avLst/>
          </a:prstGeom>
        </p:spPr>
      </p:pic>
    </p:spTree>
    <p:extLst>
      <p:ext uri="{BB962C8B-B14F-4D97-AF65-F5344CB8AC3E}">
        <p14:creationId xmlns:p14="http://schemas.microsoft.com/office/powerpoint/2010/main" val="3113934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7118"/>
            <a:ext cx="8316410" cy="3350401"/>
          </a:xfrm>
        </p:spPr>
        <p:txBody>
          <a:bodyPr>
            <a:normAutofit/>
          </a:bodyPr>
          <a:lstStyle/>
          <a:p>
            <a:pPr marL="0" indent="0">
              <a:buNone/>
            </a:pPr>
            <a:r>
              <a:rPr lang="en-US" sz="2400" dirty="0" smtClean="0">
                <a:solidFill>
                  <a:schemeClr val="bg1"/>
                </a:solidFill>
                <a:latin typeface="Arial"/>
                <a:cs typeface="Arial"/>
              </a:rPr>
              <a:t>Long ago, people traded for things they wanted. For example, one person might trade animal skins for sacks of grain, or, as the story goes, beads for Manhattan Island. Metal coins were invented to be exchanged for a standard value. </a:t>
            </a:r>
            <a:br>
              <a:rPr lang="en-US" sz="2400" dirty="0" smtClean="0">
                <a:solidFill>
                  <a:schemeClr val="bg1"/>
                </a:solidFill>
                <a:latin typeface="Arial"/>
                <a:cs typeface="Arial"/>
              </a:rPr>
            </a:br>
            <a:endParaRPr lang="en-US" sz="2400" dirty="0" smtClean="0">
              <a:solidFill>
                <a:schemeClr val="bg1"/>
              </a:solidFill>
              <a:latin typeface="Arial"/>
              <a:cs typeface="Arial"/>
            </a:endParaRPr>
          </a:p>
          <a:p>
            <a:r>
              <a:rPr lang="en-US" sz="2400" dirty="0" smtClean="0">
                <a:solidFill>
                  <a:schemeClr val="bg1"/>
                </a:solidFill>
                <a:latin typeface="Arial"/>
                <a:cs typeface="Arial"/>
              </a:rPr>
              <a:t>Do you have any coins with you in your pocket or purse? </a:t>
            </a:r>
          </a:p>
          <a:p>
            <a:r>
              <a:rPr lang="en-US" sz="2400" dirty="0" smtClean="0">
                <a:solidFill>
                  <a:schemeClr val="bg1"/>
                </a:solidFill>
                <a:latin typeface="Arial"/>
                <a:cs typeface="Arial"/>
              </a:rPr>
              <a:t>How many different metals are your coins made from?  </a:t>
            </a:r>
          </a:p>
        </p:txBody>
      </p:sp>
      <p:pic>
        <p:nvPicPr>
          <p:cNvPr id="2" name="Picture 1" descr="P1020343.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62863" y="4121475"/>
            <a:ext cx="5741708" cy="1932084"/>
          </a:xfrm>
          <a:prstGeom prst="rect">
            <a:avLst/>
          </a:prstGeom>
        </p:spPr>
      </p:pic>
    </p:spTree>
    <p:extLst>
      <p:ext uri="{BB962C8B-B14F-4D97-AF65-F5344CB8AC3E}">
        <p14:creationId xmlns:p14="http://schemas.microsoft.com/office/powerpoint/2010/main" val="2518108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923"/>
            <a:ext cx="8229600" cy="6183923"/>
          </a:xfrm>
        </p:spPr>
        <p:txBody>
          <a:bodyPr>
            <a:normAutofit/>
          </a:bodyPr>
          <a:lstStyle/>
          <a:p>
            <a:pPr marL="0" indent="0" algn="ctr">
              <a:buNone/>
            </a:pPr>
            <a:r>
              <a:rPr lang="en-US" sz="2800" dirty="0" smtClean="0">
                <a:solidFill>
                  <a:schemeClr val="bg1"/>
                </a:solidFill>
                <a:latin typeface="Arial"/>
                <a:cs typeface="Arial"/>
              </a:rPr>
              <a:t>Through the years, coins have been made from precious metals like gold and silver, as well as the less precious metal, copper. </a:t>
            </a:r>
          </a:p>
          <a:p>
            <a:pPr marL="0" indent="0">
              <a:buNone/>
            </a:pPr>
            <a:endParaRPr lang="en-US" sz="2800" dirty="0">
              <a:solidFill>
                <a:schemeClr val="bg1"/>
              </a:solidFill>
              <a:latin typeface="Arial"/>
              <a:cs typeface="Arial"/>
            </a:endParaRPr>
          </a:p>
          <a:p>
            <a:pPr marL="0" indent="0">
              <a:buNone/>
            </a:pPr>
            <a:endParaRPr lang="en-US" sz="2800" dirty="0" smtClean="0">
              <a:solidFill>
                <a:schemeClr val="bg1"/>
              </a:solidFill>
              <a:latin typeface="Arial"/>
              <a:cs typeface="Arial"/>
            </a:endParaRPr>
          </a:p>
          <a:p>
            <a:pPr marL="0" indent="0">
              <a:buNone/>
            </a:pPr>
            <a:endParaRPr lang="en-US" sz="2800" dirty="0">
              <a:solidFill>
                <a:schemeClr val="bg1"/>
              </a:solidFill>
              <a:latin typeface="Arial"/>
              <a:cs typeface="Arial"/>
            </a:endParaRPr>
          </a:p>
          <a:p>
            <a:pPr marL="0" indent="0">
              <a:buNone/>
            </a:pPr>
            <a:endParaRPr lang="en-US" sz="2800" dirty="0" smtClean="0">
              <a:solidFill>
                <a:schemeClr val="bg1"/>
              </a:solidFill>
              <a:latin typeface="Arial"/>
              <a:cs typeface="Arial"/>
            </a:endParaRPr>
          </a:p>
          <a:p>
            <a:pPr marL="0" indent="0">
              <a:buNone/>
            </a:pPr>
            <a:endParaRPr lang="en-US" sz="2800" dirty="0">
              <a:solidFill>
                <a:schemeClr val="bg1"/>
              </a:solidFill>
              <a:latin typeface="Arial"/>
              <a:cs typeface="Arial"/>
            </a:endParaRPr>
          </a:p>
          <a:p>
            <a:pPr marL="0" indent="0">
              <a:buNone/>
            </a:pPr>
            <a:endParaRPr lang="en-US" sz="2800" dirty="0" smtClean="0">
              <a:solidFill>
                <a:schemeClr val="bg1"/>
              </a:solidFill>
              <a:latin typeface="Arial"/>
              <a:cs typeface="Arial"/>
            </a:endParaRPr>
          </a:p>
          <a:p>
            <a:pPr marL="0" indent="0">
              <a:buNone/>
            </a:pPr>
            <a:endParaRPr lang="en-US" sz="2800" dirty="0">
              <a:solidFill>
                <a:schemeClr val="bg1"/>
              </a:solidFill>
              <a:latin typeface="Arial"/>
              <a:cs typeface="Arial"/>
            </a:endParaRPr>
          </a:p>
          <a:p>
            <a:pPr marL="0" indent="0" algn="ctr">
              <a:buNone/>
            </a:pPr>
            <a:r>
              <a:rPr lang="en-US" sz="2800" dirty="0" smtClean="0">
                <a:solidFill>
                  <a:schemeClr val="bg1"/>
                </a:solidFill>
                <a:latin typeface="Arial"/>
                <a:cs typeface="Arial"/>
              </a:rPr>
              <a:t>Which coin do you think is gold? silver? </a:t>
            </a:r>
            <a:r>
              <a:rPr lang="en-US" sz="2800" dirty="0">
                <a:solidFill>
                  <a:schemeClr val="bg1"/>
                </a:solidFill>
                <a:latin typeface="Arial"/>
                <a:cs typeface="Arial"/>
              </a:rPr>
              <a:t>c</a:t>
            </a:r>
            <a:r>
              <a:rPr lang="en-US" sz="2800" dirty="0" smtClean="0">
                <a:solidFill>
                  <a:schemeClr val="bg1"/>
                </a:solidFill>
                <a:latin typeface="Arial"/>
                <a:cs typeface="Arial"/>
              </a:rPr>
              <a:t>opper?</a:t>
            </a:r>
          </a:p>
          <a:p>
            <a:pPr marL="0" indent="0">
              <a:buNone/>
            </a:pPr>
            <a:endParaRPr lang="en-US" sz="2800" dirty="0">
              <a:latin typeface="Arial"/>
              <a:cs typeface="Arial"/>
            </a:endParaRPr>
          </a:p>
          <a:p>
            <a:pPr marL="0" indent="0">
              <a:buNone/>
            </a:pPr>
            <a:endParaRPr lang="en-US" sz="2800" dirty="0" smtClean="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p:txBody>
      </p:sp>
      <p:pic>
        <p:nvPicPr>
          <p:cNvPr id="2" name="Picture 1" descr="IMG_0387.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36579" y="2246201"/>
            <a:ext cx="2781793" cy="2729032"/>
          </a:xfrm>
          <a:prstGeom prst="rect">
            <a:avLst/>
          </a:prstGeom>
        </p:spPr>
      </p:pic>
      <p:pic>
        <p:nvPicPr>
          <p:cNvPr id="6" name="Picture 5" descr="P1000657.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8199" y="2246201"/>
            <a:ext cx="2637446" cy="2729032"/>
          </a:xfrm>
          <a:prstGeom prst="rect">
            <a:avLst/>
          </a:prstGeom>
        </p:spPr>
      </p:pic>
      <p:pic>
        <p:nvPicPr>
          <p:cNvPr id="8" name="Picture 7" descr="P1000704.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33846" y="2386471"/>
            <a:ext cx="2652954" cy="2588762"/>
          </a:xfrm>
          <a:prstGeom prst="rect">
            <a:avLst/>
          </a:prstGeom>
        </p:spPr>
      </p:pic>
    </p:spTree>
    <p:extLst>
      <p:ext uri="{BB962C8B-B14F-4D97-AF65-F5344CB8AC3E}">
        <p14:creationId xmlns:p14="http://schemas.microsoft.com/office/powerpoint/2010/main" val="3113934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831" y="383605"/>
            <a:ext cx="8595445" cy="6150838"/>
          </a:xfrm>
        </p:spPr>
        <p:txBody>
          <a:bodyPr>
            <a:normAutofit/>
          </a:bodyPr>
          <a:lstStyle/>
          <a:p>
            <a:pPr marL="0" indent="0">
              <a:buNone/>
            </a:pPr>
            <a:r>
              <a:rPr lang="en-US" sz="2200" dirty="0" smtClean="0">
                <a:solidFill>
                  <a:schemeClr val="bg1"/>
                </a:solidFill>
                <a:latin typeface="Arial"/>
                <a:cs typeface="Arial"/>
              </a:rPr>
              <a:t>Each coin is marked with a monetary value: the silver coin stands for one US dollar, the gold coin for twenty U.S. dollars, and the copper coin for one Australian penny.</a:t>
            </a:r>
          </a:p>
          <a:p>
            <a:pPr marL="0" indent="0">
              <a:buNone/>
            </a:pPr>
            <a:r>
              <a:rPr lang="en-US" sz="2200" dirty="0" smtClean="0">
                <a:latin typeface="Arial"/>
                <a:cs typeface="Arial"/>
              </a:rPr>
              <a:t/>
            </a:r>
            <a:br>
              <a:rPr lang="en-US" sz="2200" dirty="0" smtClean="0">
                <a:latin typeface="Arial"/>
                <a:cs typeface="Arial"/>
              </a:rPr>
            </a:br>
            <a:r>
              <a:rPr lang="en-US" sz="2200" dirty="0" smtClean="0">
                <a:latin typeface="Arial"/>
                <a:cs typeface="Arial"/>
              </a:rPr>
              <a:t/>
            </a:r>
            <a:br>
              <a:rPr lang="en-US" sz="2200" dirty="0" smtClean="0">
                <a:latin typeface="Arial"/>
                <a:cs typeface="Arial"/>
              </a:rPr>
            </a:br>
            <a:endParaRPr lang="en-US" sz="2200" dirty="0">
              <a:latin typeface="Arial"/>
              <a:cs typeface="Arial"/>
            </a:endParaRPr>
          </a:p>
          <a:p>
            <a:pPr marL="0" indent="0">
              <a:buNone/>
            </a:pPr>
            <a:endParaRPr lang="en-US" sz="2200" dirty="0" smtClean="0">
              <a:latin typeface="Arial"/>
              <a:cs typeface="Arial"/>
            </a:endParaRPr>
          </a:p>
          <a:p>
            <a:pPr marL="0" indent="0">
              <a:buNone/>
            </a:pPr>
            <a:endParaRPr lang="en-US" sz="2200" dirty="0">
              <a:latin typeface="Arial"/>
              <a:cs typeface="Arial"/>
            </a:endParaRPr>
          </a:p>
          <a:p>
            <a:pPr marL="0" indent="0">
              <a:buNone/>
            </a:pPr>
            <a:endParaRPr lang="en-US" sz="2200" dirty="0" smtClean="0">
              <a:latin typeface="Arial"/>
              <a:cs typeface="Arial"/>
            </a:endParaRPr>
          </a:p>
          <a:p>
            <a:pPr marL="0" indent="0">
              <a:buNone/>
            </a:pPr>
            <a:endParaRPr lang="en-US" sz="2200" dirty="0">
              <a:latin typeface="Arial"/>
              <a:cs typeface="Arial"/>
            </a:endParaRPr>
          </a:p>
          <a:p>
            <a:pPr marL="0" indent="0">
              <a:buNone/>
            </a:pPr>
            <a:endParaRPr lang="en-US" sz="2200" dirty="0" smtClean="0">
              <a:latin typeface="Arial"/>
              <a:cs typeface="Arial"/>
            </a:endParaRPr>
          </a:p>
          <a:p>
            <a:pPr marL="0" indent="0">
              <a:buNone/>
            </a:pPr>
            <a:endParaRPr lang="en-US" sz="2200" dirty="0" smtClean="0">
              <a:latin typeface="Arial"/>
              <a:cs typeface="Arial"/>
            </a:endParaRPr>
          </a:p>
          <a:p>
            <a:pPr marL="0" indent="0">
              <a:buNone/>
            </a:pPr>
            <a:r>
              <a:rPr lang="en-US" sz="2200" dirty="0" smtClean="0">
                <a:solidFill>
                  <a:schemeClr val="bg1"/>
                </a:solidFill>
                <a:latin typeface="Arial"/>
                <a:cs typeface="Arial"/>
              </a:rPr>
              <a:t>The metal in each coin also has a value. The $20 coin is worth its weight in gold (over $1000 dollars). The silver in the $1 coin is worth much less</a:t>
            </a:r>
            <a:r>
              <a:rPr lang="en-US" sz="2200" dirty="0">
                <a:solidFill>
                  <a:schemeClr val="bg1"/>
                </a:solidFill>
                <a:latin typeface="Arial"/>
                <a:cs typeface="Arial"/>
              </a:rPr>
              <a:t> </a:t>
            </a:r>
            <a:r>
              <a:rPr lang="en-US" sz="2200" dirty="0" smtClean="0">
                <a:solidFill>
                  <a:schemeClr val="bg1"/>
                </a:solidFill>
                <a:latin typeface="Arial"/>
                <a:cs typeface="Arial"/>
              </a:rPr>
              <a:t>and the copper in the penny is worth just a few cents.</a:t>
            </a:r>
            <a:endParaRPr lang="en-US" sz="2200" dirty="0">
              <a:solidFill>
                <a:schemeClr val="bg1"/>
              </a:solidFill>
              <a:latin typeface="Arial"/>
              <a:cs typeface="Arial"/>
            </a:endParaRPr>
          </a:p>
          <a:p>
            <a:pPr marL="0" indent="0">
              <a:buNone/>
            </a:pPr>
            <a:endParaRPr lang="en-US" sz="2800" dirty="0" smtClean="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p:txBody>
      </p:sp>
      <p:pic>
        <p:nvPicPr>
          <p:cNvPr id="2" name="Picture 1" descr="IMG_0387.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36579" y="2144139"/>
            <a:ext cx="2609819" cy="2560320"/>
          </a:xfrm>
          <a:prstGeom prst="rect">
            <a:avLst/>
          </a:prstGeom>
        </p:spPr>
      </p:pic>
      <p:pic>
        <p:nvPicPr>
          <p:cNvPr id="6" name="Picture 5" descr="P1000657.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9134" y="2144139"/>
            <a:ext cx="2474396" cy="2560320"/>
          </a:xfrm>
          <a:prstGeom prst="rect">
            <a:avLst/>
          </a:prstGeom>
        </p:spPr>
      </p:pic>
      <p:pic>
        <p:nvPicPr>
          <p:cNvPr id="8" name="Picture 7" descr="P1000704.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33847" y="2144139"/>
            <a:ext cx="2623807" cy="2560320"/>
          </a:xfrm>
          <a:prstGeom prst="rect">
            <a:avLst/>
          </a:prstGeom>
        </p:spPr>
      </p:pic>
    </p:spTree>
    <p:extLst>
      <p:ext uri="{BB962C8B-B14F-4D97-AF65-F5344CB8AC3E}">
        <p14:creationId xmlns:p14="http://schemas.microsoft.com/office/powerpoint/2010/main" val="3508386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918" y="312516"/>
            <a:ext cx="8715737" cy="6545484"/>
          </a:xfrm>
        </p:spPr>
        <p:txBody>
          <a:bodyPr>
            <a:normAutofit/>
          </a:bodyPr>
          <a:lstStyle/>
          <a:p>
            <a:pPr marL="0" indent="0">
              <a:buNone/>
            </a:pPr>
            <a:r>
              <a:rPr lang="en-US" sz="2200" dirty="0" smtClean="0">
                <a:solidFill>
                  <a:schemeClr val="bg1"/>
                </a:solidFill>
                <a:latin typeface="Arial"/>
                <a:cs typeface="Arial"/>
              </a:rPr>
              <a:t>Coins have monetary value and value as metal, but also are expressions of value. That is, they show people, places, events and ideas that are valuable to the countries that </a:t>
            </a:r>
            <a:r>
              <a:rPr lang="en-US" sz="2200" b="1" dirty="0" smtClean="0">
                <a:solidFill>
                  <a:schemeClr val="bg1"/>
                </a:solidFill>
                <a:latin typeface="Arial"/>
                <a:cs typeface="Arial"/>
              </a:rPr>
              <a:t>mint</a:t>
            </a:r>
            <a:r>
              <a:rPr lang="en-US" sz="2200" dirty="0" smtClean="0">
                <a:solidFill>
                  <a:schemeClr val="bg1"/>
                </a:solidFill>
                <a:latin typeface="Arial"/>
                <a:cs typeface="Arial"/>
              </a:rPr>
              <a:t> (make) them.</a:t>
            </a:r>
          </a:p>
          <a:p>
            <a:pPr marL="0" indent="0">
              <a:buNone/>
            </a:pPr>
            <a:endParaRPr lang="en-US" sz="2200" dirty="0">
              <a:solidFill>
                <a:schemeClr val="bg1"/>
              </a:solidFill>
              <a:latin typeface="Arial"/>
              <a:cs typeface="Arial"/>
            </a:endParaRPr>
          </a:p>
          <a:p>
            <a:pPr marL="0" indent="0">
              <a:buNone/>
            </a:pPr>
            <a:endParaRPr lang="en-US" sz="2200" dirty="0" smtClean="0">
              <a:solidFill>
                <a:schemeClr val="bg1"/>
              </a:solidFill>
              <a:latin typeface="Arial"/>
              <a:cs typeface="Arial"/>
            </a:endParaRPr>
          </a:p>
          <a:p>
            <a:pPr marL="0" indent="0">
              <a:buNone/>
            </a:pPr>
            <a:endParaRPr lang="en-US" sz="2200" dirty="0">
              <a:solidFill>
                <a:schemeClr val="bg1"/>
              </a:solidFill>
              <a:latin typeface="Arial"/>
              <a:cs typeface="Arial"/>
            </a:endParaRPr>
          </a:p>
          <a:p>
            <a:pPr marL="0" indent="0">
              <a:buNone/>
            </a:pPr>
            <a:endParaRPr lang="en-US" sz="2200" dirty="0" smtClean="0">
              <a:solidFill>
                <a:schemeClr val="bg1"/>
              </a:solidFill>
              <a:latin typeface="Arial"/>
              <a:cs typeface="Arial"/>
            </a:endParaRPr>
          </a:p>
          <a:p>
            <a:pPr marL="0" indent="0">
              <a:buNone/>
            </a:pPr>
            <a:endParaRPr lang="en-US" sz="2200" dirty="0">
              <a:solidFill>
                <a:schemeClr val="bg1"/>
              </a:solidFill>
              <a:latin typeface="Arial"/>
              <a:cs typeface="Arial"/>
            </a:endParaRPr>
          </a:p>
          <a:p>
            <a:pPr marL="0" indent="0">
              <a:buNone/>
            </a:pPr>
            <a:endParaRPr lang="en-US" sz="2200" dirty="0" smtClean="0">
              <a:solidFill>
                <a:schemeClr val="bg1"/>
              </a:solidFill>
              <a:latin typeface="Arial"/>
              <a:cs typeface="Arial"/>
            </a:endParaRPr>
          </a:p>
          <a:p>
            <a:pPr marL="0" indent="0">
              <a:buNone/>
            </a:pPr>
            <a:endParaRPr lang="en-US" sz="2200" dirty="0">
              <a:solidFill>
                <a:schemeClr val="bg1"/>
              </a:solidFill>
              <a:latin typeface="Arial"/>
              <a:cs typeface="Arial"/>
            </a:endParaRPr>
          </a:p>
          <a:p>
            <a:pPr marL="0" indent="0">
              <a:buNone/>
            </a:pPr>
            <a:endParaRPr lang="en-US" sz="2200" dirty="0">
              <a:solidFill>
                <a:schemeClr val="bg1"/>
              </a:solidFill>
              <a:latin typeface="Arial"/>
              <a:cs typeface="Arial"/>
            </a:endParaRPr>
          </a:p>
          <a:p>
            <a:pPr marL="0" indent="0">
              <a:buNone/>
            </a:pPr>
            <a:endParaRPr lang="en-US" sz="2200" dirty="0" smtClean="0">
              <a:solidFill>
                <a:schemeClr val="bg1"/>
              </a:solidFill>
              <a:latin typeface="Arial"/>
              <a:cs typeface="Arial"/>
            </a:endParaRPr>
          </a:p>
          <a:p>
            <a:r>
              <a:rPr lang="en-US" sz="2200" dirty="0" smtClean="0">
                <a:solidFill>
                  <a:schemeClr val="bg1"/>
                </a:solidFill>
                <a:latin typeface="Arial"/>
                <a:cs typeface="Arial"/>
              </a:rPr>
              <a:t>What scientific event does the $1 coin commemorate? </a:t>
            </a:r>
          </a:p>
          <a:p>
            <a:r>
              <a:rPr lang="en-US" sz="2200" dirty="0" smtClean="0">
                <a:solidFill>
                  <a:schemeClr val="bg1"/>
                </a:solidFill>
                <a:latin typeface="Arial"/>
                <a:cs typeface="Arial"/>
              </a:rPr>
              <a:t>What idea does the lady on the $20 coin honor?</a:t>
            </a:r>
          </a:p>
          <a:p>
            <a:r>
              <a:rPr lang="en-US" sz="2200" dirty="0" smtClean="0">
                <a:solidFill>
                  <a:schemeClr val="bg1"/>
                </a:solidFill>
                <a:latin typeface="Arial"/>
                <a:cs typeface="Arial"/>
              </a:rPr>
              <a:t>What national symbol does the penny celebrate?</a:t>
            </a:r>
          </a:p>
          <a:p>
            <a:pPr marL="0" indent="0">
              <a:buNone/>
            </a:pPr>
            <a:endParaRPr lang="en-US" sz="2800" dirty="0" smtClean="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p:txBody>
      </p:sp>
      <p:pic>
        <p:nvPicPr>
          <p:cNvPr id="2" name="Picture 1" descr="IMG_0387.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323218" y="2134465"/>
            <a:ext cx="2609819" cy="2560320"/>
          </a:xfrm>
          <a:prstGeom prst="rect">
            <a:avLst/>
          </a:prstGeom>
        </p:spPr>
      </p:pic>
      <p:pic>
        <p:nvPicPr>
          <p:cNvPr id="6" name="Picture 5" descr="P1000657.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2859" y="2134465"/>
            <a:ext cx="2474397" cy="2560320"/>
          </a:xfrm>
          <a:prstGeom prst="rect">
            <a:avLst/>
          </a:prstGeom>
        </p:spPr>
      </p:pic>
      <p:pic>
        <p:nvPicPr>
          <p:cNvPr id="8" name="Picture 7" descr="P1000704.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95083" y="2134465"/>
            <a:ext cx="2623807" cy="2560320"/>
          </a:xfrm>
          <a:prstGeom prst="rect">
            <a:avLst/>
          </a:prstGeom>
        </p:spPr>
      </p:pic>
    </p:spTree>
    <p:extLst>
      <p:ext uri="{BB962C8B-B14F-4D97-AF65-F5344CB8AC3E}">
        <p14:creationId xmlns:p14="http://schemas.microsoft.com/office/powerpoint/2010/main" val="2363171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70187"/>
            <a:ext cx="4087250" cy="5318097"/>
          </a:xfrm>
        </p:spPr>
        <p:txBody>
          <a:bodyPr>
            <a:normAutofit/>
          </a:bodyPr>
          <a:lstStyle/>
          <a:p>
            <a:pPr marL="0" indent="0">
              <a:buNone/>
            </a:pPr>
            <a:r>
              <a:rPr lang="en-US" sz="2400" dirty="0" smtClean="0">
                <a:solidFill>
                  <a:schemeClr val="bg1"/>
                </a:solidFill>
                <a:latin typeface="Arial"/>
                <a:cs typeface="Arial"/>
              </a:rPr>
              <a:t>During World War II, the U.S. needed copper for lots of practical purposes, like electrical wiring in airplanes, pipes in ships and to mix </a:t>
            </a:r>
            <a:r>
              <a:rPr lang="en-US" sz="2400" smtClean="0">
                <a:solidFill>
                  <a:schemeClr val="bg1"/>
                </a:solidFill>
                <a:latin typeface="Arial"/>
                <a:cs typeface="Arial"/>
              </a:rPr>
              <a:t>with </a:t>
            </a:r>
            <a:r>
              <a:rPr lang="en-US" sz="2400" smtClean="0">
                <a:solidFill>
                  <a:schemeClr val="bg1"/>
                </a:solidFill>
                <a:latin typeface="Arial"/>
                <a:cs typeface="Arial"/>
              </a:rPr>
              <a:t>zinc </a:t>
            </a:r>
            <a:r>
              <a:rPr lang="en-US" sz="2400" dirty="0" smtClean="0">
                <a:solidFill>
                  <a:schemeClr val="bg1"/>
                </a:solidFill>
                <a:latin typeface="Arial"/>
                <a:cs typeface="Arial"/>
              </a:rPr>
              <a:t>to make brass shells for bullets and other ammunition. </a:t>
            </a:r>
          </a:p>
          <a:p>
            <a:pPr marL="0" indent="0">
              <a:buNone/>
            </a:pPr>
            <a:endParaRPr lang="en-US" sz="2400" dirty="0">
              <a:solidFill>
                <a:schemeClr val="bg1"/>
              </a:solidFill>
              <a:latin typeface="Arial"/>
              <a:cs typeface="Arial"/>
            </a:endParaRPr>
          </a:p>
          <a:p>
            <a:pPr marL="0" indent="0">
              <a:buNone/>
            </a:pPr>
            <a:r>
              <a:rPr lang="en-US" sz="2400" dirty="0" smtClean="0">
                <a:solidFill>
                  <a:schemeClr val="bg1"/>
                </a:solidFill>
                <a:latin typeface="Arial"/>
                <a:cs typeface="Arial"/>
              </a:rPr>
              <a:t>To save copper for the war effort, in 1943, pennies were made from steel and plated with zinc. </a:t>
            </a:r>
            <a:endParaRPr lang="en-US" sz="2800" dirty="0">
              <a:latin typeface="Arial"/>
              <a:cs typeface="Arial"/>
            </a:endParaRPr>
          </a:p>
          <a:p>
            <a:pPr marL="0" indent="0">
              <a:buNone/>
            </a:pPr>
            <a:endParaRPr lang="en-US" sz="2800" dirty="0" smtClean="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p:txBody>
      </p:sp>
      <p:pic>
        <p:nvPicPr>
          <p:cNvPr id="2" name="Picture 1" descr="P1020546.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18070" y="1339037"/>
            <a:ext cx="4030182" cy="3917110"/>
          </a:xfrm>
          <a:prstGeom prst="rect">
            <a:avLst/>
          </a:prstGeom>
        </p:spPr>
      </p:pic>
    </p:spTree>
    <p:extLst>
      <p:ext uri="{BB962C8B-B14F-4D97-AF65-F5344CB8AC3E}">
        <p14:creationId xmlns:p14="http://schemas.microsoft.com/office/powerpoint/2010/main" val="3113934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3983"/>
            <a:ext cx="8229600" cy="6516077"/>
          </a:xfrm>
        </p:spPr>
        <p:txBody>
          <a:bodyPr>
            <a:normAutofit/>
          </a:bodyPr>
          <a:lstStyle/>
          <a:p>
            <a:pPr marL="0" indent="0">
              <a:buNone/>
            </a:pPr>
            <a:r>
              <a:rPr lang="en-US" sz="2400" dirty="0" smtClean="0">
                <a:solidFill>
                  <a:schemeClr val="bg1"/>
                </a:solidFill>
                <a:latin typeface="Arial"/>
                <a:cs typeface="Arial"/>
              </a:rPr>
              <a:t>In the early 1980s, the copper needed to make a penny was worth more than a penny. Since 1982, pennies have been made of zinc and plated with copper. </a:t>
            </a:r>
          </a:p>
          <a:p>
            <a:pPr marL="0" indent="0">
              <a:buNone/>
            </a:pPr>
            <a:endParaRPr lang="en-US" sz="2800" dirty="0" smtClean="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a:p>
            <a:pPr marL="0" indent="0">
              <a:buNone/>
            </a:pPr>
            <a:r>
              <a:rPr lang="en-US" sz="2800" dirty="0">
                <a:latin typeface="Arial"/>
                <a:cs typeface="Arial"/>
              </a:rPr>
              <a:t> </a:t>
            </a:r>
            <a:r>
              <a:rPr lang="en-US" sz="2800" dirty="0" smtClean="0">
                <a:latin typeface="Arial"/>
                <a:cs typeface="Arial"/>
              </a:rPr>
              <a:t>   </a:t>
            </a:r>
            <a:r>
              <a:rPr lang="en-US" sz="2200" dirty="0" smtClean="0">
                <a:solidFill>
                  <a:schemeClr val="bg1"/>
                </a:solidFill>
                <a:latin typeface="Arial"/>
                <a:cs typeface="Arial"/>
              </a:rPr>
              <a:t>copper-plated zinc penny         copper worn off zinc penny</a:t>
            </a:r>
          </a:p>
          <a:p>
            <a:pPr marL="0" indent="0">
              <a:buNone/>
            </a:pPr>
            <a:endParaRPr lang="en-US" sz="2800" dirty="0" smtClean="0">
              <a:latin typeface="Arial"/>
              <a:cs typeface="Arial"/>
            </a:endParaRPr>
          </a:p>
          <a:p>
            <a:pPr marL="0" indent="0">
              <a:buNone/>
            </a:pPr>
            <a:endParaRPr lang="en-US" sz="2800" dirty="0">
              <a:latin typeface="Arial"/>
              <a:cs typeface="Arial"/>
            </a:endParaRPr>
          </a:p>
        </p:txBody>
      </p:sp>
      <p:pic>
        <p:nvPicPr>
          <p:cNvPr id="11" name="Picture 10" descr="P102043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37765" y="2162376"/>
            <a:ext cx="3444923" cy="3474720"/>
          </a:xfrm>
          <a:prstGeom prst="rect">
            <a:avLst/>
          </a:prstGeom>
        </p:spPr>
      </p:pic>
      <p:pic>
        <p:nvPicPr>
          <p:cNvPr id="2" name="Picture 1" descr="P1020620.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5630" y="2162376"/>
            <a:ext cx="3656370" cy="3474720"/>
          </a:xfrm>
          <a:prstGeom prst="rect">
            <a:avLst/>
          </a:prstGeom>
        </p:spPr>
      </p:pic>
    </p:spTree>
    <p:extLst>
      <p:ext uri="{BB962C8B-B14F-4D97-AF65-F5344CB8AC3E}">
        <p14:creationId xmlns:p14="http://schemas.microsoft.com/office/powerpoint/2010/main" val="3113934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169" y="393199"/>
            <a:ext cx="8623025" cy="6048737"/>
          </a:xfrm>
        </p:spPr>
        <p:txBody>
          <a:bodyPr>
            <a:normAutofit lnSpcReduction="10000"/>
          </a:bodyPr>
          <a:lstStyle/>
          <a:p>
            <a:r>
              <a:rPr lang="en-US" sz="2800" dirty="0" smtClean="0">
                <a:solidFill>
                  <a:schemeClr val="bg1"/>
                </a:solidFill>
                <a:latin typeface="Arial"/>
                <a:cs typeface="Arial"/>
              </a:rPr>
              <a:t>Between 1793 and 1982 (except 1943) all U.S. pennies have been mostly copper. </a:t>
            </a:r>
          </a:p>
          <a:p>
            <a:r>
              <a:rPr lang="en-US" sz="2800" dirty="0" smtClean="0">
                <a:solidFill>
                  <a:schemeClr val="bg1"/>
                </a:solidFill>
                <a:latin typeface="Arial"/>
                <a:cs typeface="Arial"/>
              </a:rPr>
              <a:t>Brass is an alloy of copper and zinc. Bronze is an alloy of copper and tin.</a:t>
            </a:r>
          </a:p>
          <a:p>
            <a:pPr marL="0" indent="0">
              <a:buNone/>
            </a:pPr>
            <a:endParaRPr lang="en-US" sz="900" dirty="0">
              <a:latin typeface="Arial"/>
              <a:cs typeface="Arial"/>
            </a:endParaRPr>
          </a:p>
          <a:p>
            <a:pPr marL="0" indent="0">
              <a:buNone/>
            </a:pPr>
            <a:endParaRPr lang="en-US" sz="800" dirty="0" smtClean="0">
              <a:latin typeface="Arial"/>
              <a:cs typeface="Arial"/>
            </a:endParaRPr>
          </a:p>
          <a:p>
            <a:pPr marL="0" indent="0">
              <a:buNone/>
            </a:pPr>
            <a:r>
              <a:rPr lang="en-US" sz="1600" dirty="0" smtClean="0">
                <a:solidFill>
                  <a:schemeClr val="bg1"/>
                </a:solidFill>
                <a:latin typeface="Arial"/>
                <a:cs typeface="Arial"/>
              </a:rPr>
              <a:t>              1855              1914          1943         1945          1956           1964           2002</a:t>
            </a:r>
          </a:p>
          <a:p>
            <a:pPr marL="0" indent="0">
              <a:buNone/>
            </a:pPr>
            <a:endParaRPr lang="en-US" sz="1600" dirty="0">
              <a:latin typeface="Arial"/>
              <a:cs typeface="Arial"/>
            </a:endParaRPr>
          </a:p>
          <a:p>
            <a:pPr marL="0" indent="0">
              <a:buNone/>
            </a:pPr>
            <a:endParaRPr lang="en-US" sz="2000" dirty="0">
              <a:latin typeface="Arial"/>
              <a:cs typeface="Arial"/>
            </a:endParaRPr>
          </a:p>
          <a:p>
            <a:pPr marL="0" indent="0">
              <a:buNone/>
            </a:pPr>
            <a:r>
              <a:rPr lang="en-US" sz="2000" dirty="0">
                <a:latin typeface="Arial"/>
                <a:cs typeface="Arial"/>
              </a:rPr>
              <a:t> </a:t>
            </a:r>
            <a:r>
              <a:rPr lang="en-US" sz="2000" dirty="0" smtClean="0">
                <a:latin typeface="Arial"/>
                <a:cs typeface="Arial"/>
              </a:rPr>
              <a:t>                         </a:t>
            </a:r>
          </a:p>
          <a:p>
            <a:pPr marL="0" indent="0">
              <a:buNone/>
            </a:pPr>
            <a:endParaRPr lang="en-US" sz="800" dirty="0">
              <a:latin typeface="Arial"/>
              <a:cs typeface="Arial"/>
            </a:endParaRPr>
          </a:p>
          <a:p>
            <a:pPr marL="0" indent="0">
              <a:buNone/>
            </a:pPr>
            <a:r>
              <a:rPr lang="en-US" sz="2000" dirty="0" smtClean="0">
                <a:solidFill>
                  <a:schemeClr val="bg1"/>
                </a:solidFill>
                <a:latin typeface="Arial"/>
                <a:cs typeface="Arial"/>
              </a:rPr>
              <a:t>                           </a:t>
            </a:r>
            <a:r>
              <a:rPr lang="en-US" sz="1600" dirty="0" smtClean="0">
                <a:solidFill>
                  <a:schemeClr val="bg1"/>
                </a:solidFill>
                <a:latin typeface="Arial"/>
                <a:cs typeface="Arial"/>
              </a:rPr>
              <a:t>bronze      zinc-plated    brass         bronze       brass     copper-plated</a:t>
            </a:r>
          </a:p>
          <a:p>
            <a:pPr marL="0" indent="0">
              <a:buNone/>
            </a:pPr>
            <a:r>
              <a:rPr lang="en-US" sz="1600" dirty="0">
                <a:solidFill>
                  <a:schemeClr val="bg1"/>
                </a:solidFill>
                <a:latin typeface="Arial"/>
                <a:cs typeface="Arial"/>
              </a:rPr>
              <a:t>	</a:t>
            </a:r>
            <a:r>
              <a:rPr lang="en-US" sz="1600" dirty="0" smtClean="0">
                <a:solidFill>
                  <a:schemeClr val="bg1"/>
                </a:solidFill>
                <a:latin typeface="Arial"/>
                <a:cs typeface="Arial"/>
              </a:rPr>
              <a:t>					     steel                                                                   zinc</a:t>
            </a:r>
          </a:p>
          <a:p>
            <a:pPr marL="0" indent="0">
              <a:buNone/>
            </a:pPr>
            <a:endParaRPr lang="en-US" sz="1600" dirty="0" smtClean="0">
              <a:latin typeface="Arial"/>
              <a:cs typeface="Arial"/>
            </a:endParaRPr>
          </a:p>
          <a:p>
            <a:pPr marL="0" indent="0">
              <a:buNone/>
            </a:pPr>
            <a:r>
              <a:rPr lang="en-US" sz="2200" dirty="0" smtClean="0">
                <a:solidFill>
                  <a:schemeClr val="bg1"/>
                </a:solidFill>
                <a:latin typeface="Arial"/>
                <a:cs typeface="Arial"/>
              </a:rPr>
              <a:t/>
            </a:r>
            <a:br>
              <a:rPr lang="en-US" sz="2200" dirty="0" smtClean="0">
                <a:solidFill>
                  <a:schemeClr val="bg1"/>
                </a:solidFill>
                <a:latin typeface="Arial"/>
                <a:cs typeface="Arial"/>
              </a:rPr>
            </a:br>
            <a:r>
              <a:rPr lang="en-US" sz="2200" dirty="0" smtClean="0">
                <a:solidFill>
                  <a:schemeClr val="bg1"/>
                </a:solidFill>
                <a:latin typeface="Arial"/>
                <a:cs typeface="Arial"/>
              </a:rPr>
              <a:t>The 1855 penny is 100% copper. In 1855 it bought about 25 times more than a penny buys today.</a:t>
            </a:r>
          </a:p>
          <a:p>
            <a:pPr marL="0" indent="0">
              <a:buNone/>
            </a:pPr>
            <a:endParaRPr lang="en-US" sz="1700" dirty="0" smtClean="0">
              <a:latin typeface="Arial"/>
              <a:cs typeface="Arial"/>
            </a:endParaRPr>
          </a:p>
          <a:p>
            <a:pPr marL="0" indent="0" algn="ctr">
              <a:buNone/>
            </a:pPr>
            <a:r>
              <a:rPr lang="en-US" sz="2800" dirty="0" smtClean="0">
                <a:solidFill>
                  <a:srgbClr val="00B0F0"/>
                </a:solidFill>
                <a:latin typeface="Arial"/>
                <a:cs typeface="Arial"/>
              </a:rPr>
              <a:t>So what do you think a penny is worth?</a:t>
            </a:r>
            <a:endParaRPr lang="en-US" sz="2800" dirty="0">
              <a:solidFill>
                <a:srgbClr val="00B0F0"/>
              </a:solidFill>
              <a:latin typeface="Arial"/>
              <a:cs typeface="Arial"/>
            </a:endParaRPr>
          </a:p>
        </p:txBody>
      </p:sp>
      <p:pic>
        <p:nvPicPr>
          <p:cNvPr id="4" name="Picture 3" descr="P1020546.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85964" y="2709889"/>
            <a:ext cx="1100730" cy="1069848"/>
          </a:xfrm>
          <a:prstGeom prst="rect">
            <a:avLst/>
          </a:prstGeom>
        </p:spPr>
      </p:pic>
      <p:pic>
        <p:nvPicPr>
          <p:cNvPr id="5" name="Picture 4" descr="P1020427.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14406" y="2709888"/>
            <a:ext cx="1086756" cy="1069848"/>
          </a:xfrm>
          <a:prstGeom prst="rect">
            <a:avLst/>
          </a:prstGeom>
        </p:spPr>
      </p:pic>
      <p:pic>
        <p:nvPicPr>
          <p:cNvPr id="6" name="Picture 5" descr="P1020428.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91917" y="2716860"/>
            <a:ext cx="1078992" cy="1070774"/>
          </a:xfrm>
          <a:prstGeom prst="rect">
            <a:avLst/>
          </a:prstGeom>
        </p:spPr>
      </p:pic>
      <p:pic>
        <p:nvPicPr>
          <p:cNvPr id="7" name="Picture 6" descr="P1020315.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227839" y="2716861"/>
            <a:ext cx="1042216" cy="1069848"/>
          </a:xfrm>
          <a:prstGeom prst="rect">
            <a:avLst/>
          </a:prstGeom>
        </p:spPr>
      </p:pic>
      <p:pic>
        <p:nvPicPr>
          <p:cNvPr id="8" name="Picture 7" descr="P1020437.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199531" y="2716861"/>
            <a:ext cx="1102507" cy="1069848"/>
          </a:xfrm>
          <a:prstGeom prst="rect">
            <a:avLst/>
          </a:prstGeom>
        </p:spPr>
      </p:pic>
      <p:pic>
        <p:nvPicPr>
          <p:cNvPr id="2" name="Picture 1" descr="P1020620.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254923" y="2710605"/>
            <a:ext cx="1125777" cy="1069848"/>
          </a:xfrm>
          <a:prstGeom prst="rect">
            <a:avLst/>
          </a:prstGeom>
        </p:spPr>
      </p:pic>
      <p:pic>
        <p:nvPicPr>
          <p:cNvPr id="11" name="Picture 10" descr="P1020629.JPG"/>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86353" y="2713019"/>
            <a:ext cx="1515787" cy="1546987"/>
          </a:xfrm>
          <a:prstGeom prst="rect">
            <a:avLst/>
          </a:prstGeom>
        </p:spPr>
      </p:pic>
    </p:spTree>
    <p:extLst>
      <p:ext uri="{BB962C8B-B14F-4D97-AF65-F5344CB8AC3E}">
        <p14:creationId xmlns:p14="http://schemas.microsoft.com/office/powerpoint/2010/main" val="3366642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1923"/>
            <a:ext cx="8229600" cy="6516077"/>
          </a:xfrm>
        </p:spPr>
        <p:txBody>
          <a:bodyPr>
            <a:normAutofit/>
          </a:bodyPr>
          <a:lstStyle/>
          <a:p>
            <a:pPr marL="0" indent="0">
              <a:buNone/>
            </a:pPr>
            <a:r>
              <a:rPr lang="en-US" sz="2400" dirty="0" smtClean="0">
                <a:solidFill>
                  <a:schemeClr val="bg1"/>
                </a:solidFill>
                <a:latin typeface="Arial"/>
                <a:cs typeface="Arial"/>
              </a:rPr>
              <a:t>Whatever their metal, and whatever their monetary value, coins are also expressions of the values of the governments that make them. </a:t>
            </a:r>
          </a:p>
          <a:p>
            <a:pPr marL="0" indent="0">
              <a:buNone/>
            </a:pPr>
            <a:endParaRPr lang="en-US" sz="800" dirty="0" smtClean="0">
              <a:latin typeface="Arial"/>
              <a:cs typeface="Arial"/>
            </a:endParaRPr>
          </a:p>
          <a:p>
            <a:pPr marL="0" indent="0">
              <a:buNone/>
            </a:pPr>
            <a:r>
              <a:rPr lang="en-US" sz="2000" dirty="0" smtClean="0">
                <a:latin typeface="Arial"/>
                <a:cs typeface="Arial"/>
              </a:rPr>
              <a:t>            </a:t>
            </a:r>
            <a:r>
              <a:rPr lang="en-US" sz="2200" dirty="0" smtClean="0">
                <a:solidFill>
                  <a:schemeClr val="bg1"/>
                </a:solidFill>
                <a:latin typeface="Arial"/>
                <a:cs typeface="Arial"/>
              </a:rPr>
              <a:t>New Zealand    French Polynesia   Zimbabwe      </a:t>
            </a:r>
          </a:p>
          <a:p>
            <a:pPr marL="0" indent="0">
              <a:buNone/>
            </a:pPr>
            <a:endParaRPr lang="en-US" sz="2000" dirty="0">
              <a:latin typeface="Arial"/>
              <a:cs typeface="Arial"/>
            </a:endParaRPr>
          </a:p>
          <a:p>
            <a:pPr marL="0" indent="0">
              <a:buNone/>
            </a:pPr>
            <a:endParaRPr lang="en-US" sz="2000" dirty="0" smtClean="0">
              <a:latin typeface="Arial"/>
              <a:cs typeface="Arial"/>
            </a:endParaRPr>
          </a:p>
          <a:p>
            <a:pPr marL="0" indent="0">
              <a:buNone/>
            </a:pPr>
            <a:endParaRPr lang="en-US" sz="2000" dirty="0">
              <a:latin typeface="Arial"/>
              <a:cs typeface="Arial"/>
            </a:endParaRPr>
          </a:p>
          <a:p>
            <a:pPr marL="0" indent="0">
              <a:buNone/>
            </a:pPr>
            <a:endParaRPr lang="en-US" sz="2000" dirty="0" smtClean="0">
              <a:latin typeface="Arial"/>
              <a:cs typeface="Arial"/>
            </a:endParaRPr>
          </a:p>
          <a:p>
            <a:pPr marL="0" indent="0">
              <a:buNone/>
            </a:pPr>
            <a:endParaRPr lang="en-US" sz="2000" dirty="0">
              <a:latin typeface="Arial"/>
              <a:cs typeface="Arial"/>
            </a:endParaRPr>
          </a:p>
          <a:p>
            <a:pPr marL="0" indent="0">
              <a:buNone/>
            </a:pPr>
            <a:endParaRPr lang="en-US" sz="2000" dirty="0" smtClean="0">
              <a:latin typeface="Arial"/>
              <a:cs typeface="Arial"/>
            </a:endParaRPr>
          </a:p>
          <a:p>
            <a:pPr marL="0" indent="0">
              <a:buNone/>
            </a:pPr>
            <a:endParaRPr lang="en-US" sz="2000" dirty="0">
              <a:latin typeface="Arial"/>
              <a:cs typeface="Arial"/>
            </a:endParaRPr>
          </a:p>
          <a:p>
            <a:pPr marL="0" indent="0">
              <a:buNone/>
            </a:pPr>
            <a:endParaRPr lang="en-US" sz="2000" dirty="0" smtClean="0">
              <a:latin typeface="Arial"/>
              <a:cs typeface="Arial"/>
            </a:endParaRPr>
          </a:p>
          <a:p>
            <a:pPr marL="0" indent="0">
              <a:buNone/>
            </a:pPr>
            <a:endParaRPr lang="en-US" sz="2000" dirty="0">
              <a:latin typeface="Arial"/>
              <a:cs typeface="Arial"/>
            </a:endParaRPr>
          </a:p>
          <a:p>
            <a:pPr marL="0" indent="0">
              <a:buNone/>
            </a:pPr>
            <a:endParaRPr lang="en-US" sz="2000" dirty="0" smtClean="0">
              <a:latin typeface="Arial"/>
              <a:cs typeface="Arial"/>
            </a:endParaRPr>
          </a:p>
          <a:p>
            <a:pPr marL="0" indent="0">
              <a:buNone/>
            </a:pPr>
            <a:endParaRPr lang="en-US" sz="2000" dirty="0">
              <a:latin typeface="Arial"/>
              <a:cs typeface="Arial"/>
            </a:endParaRPr>
          </a:p>
          <a:p>
            <a:pPr marL="0" indent="0">
              <a:buNone/>
            </a:pPr>
            <a:r>
              <a:rPr lang="en-US" sz="2000" dirty="0" smtClean="0">
                <a:latin typeface="Arial"/>
                <a:cs typeface="Arial"/>
              </a:rPr>
              <a:t>                  </a:t>
            </a:r>
            <a:r>
              <a:rPr lang="en-US" sz="2200" dirty="0" smtClean="0">
                <a:solidFill>
                  <a:schemeClr val="bg1"/>
                </a:solidFill>
                <a:latin typeface="Arial"/>
                <a:cs typeface="Arial"/>
              </a:rPr>
              <a:t>Portugal             Swaziland               Italy </a:t>
            </a:r>
            <a:endParaRPr lang="en-US" sz="2200" dirty="0">
              <a:solidFill>
                <a:schemeClr val="bg1"/>
              </a:solidFill>
              <a:latin typeface="Arial"/>
              <a:cs typeface="Arial"/>
            </a:endParaRPr>
          </a:p>
          <a:p>
            <a:pPr marL="0" indent="0">
              <a:buNone/>
            </a:pPr>
            <a:endParaRPr lang="en-US" sz="2800" dirty="0" smtClean="0">
              <a:latin typeface="Arial"/>
              <a:cs typeface="Arial"/>
            </a:endParaRPr>
          </a:p>
          <a:p>
            <a:pPr marL="0" indent="0">
              <a:buNone/>
            </a:pPr>
            <a:endParaRPr lang="en-US" sz="2800" dirty="0" smtClean="0">
              <a:latin typeface="Arial"/>
              <a:cs typeface="Arial"/>
            </a:endParaRPr>
          </a:p>
          <a:p>
            <a:pPr marL="0" indent="0">
              <a:buNone/>
            </a:pPr>
            <a:endParaRPr lang="en-US" sz="2800" dirty="0">
              <a:latin typeface="Arial"/>
              <a:cs typeface="Arial"/>
            </a:endParaRPr>
          </a:p>
        </p:txBody>
      </p:sp>
      <p:pic>
        <p:nvPicPr>
          <p:cNvPr id="9" name="Picture 8" descr="P1000684.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59657" y="4126128"/>
            <a:ext cx="1876476" cy="1788774"/>
          </a:xfrm>
          <a:prstGeom prst="rect">
            <a:avLst/>
          </a:prstGeom>
        </p:spPr>
      </p:pic>
      <p:pic>
        <p:nvPicPr>
          <p:cNvPr id="10" name="Picture 9" descr="P1000694.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36134" y="4058087"/>
            <a:ext cx="1977759" cy="1856814"/>
          </a:xfrm>
          <a:prstGeom prst="rect">
            <a:avLst/>
          </a:prstGeom>
        </p:spPr>
      </p:pic>
      <p:pic>
        <p:nvPicPr>
          <p:cNvPr id="2" name="Picture 1" descr="P1020477.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13893" y="4055581"/>
            <a:ext cx="1905057" cy="1859652"/>
          </a:xfrm>
          <a:prstGeom prst="rect">
            <a:avLst/>
          </a:prstGeom>
        </p:spPr>
      </p:pic>
      <p:pic>
        <p:nvPicPr>
          <p:cNvPr id="4" name="Picture 3" descr="P1020470.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392950" y="2194826"/>
            <a:ext cx="1952672" cy="1879675"/>
          </a:xfrm>
          <a:prstGeom prst="rect">
            <a:avLst/>
          </a:prstGeom>
        </p:spPr>
      </p:pic>
      <p:pic>
        <p:nvPicPr>
          <p:cNvPr id="5" name="Picture 4" descr="P1020468.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345622" y="2194826"/>
            <a:ext cx="1924890" cy="1879675"/>
          </a:xfrm>
          <a:prstGeom prst="rect">
            <a:avLst/>
          </a:prstGeom>
        </p:spPr>
      </p:pic>
      <p:pic>
        <p:nvPicPr>
          <p:cNvPr id="6" name="Picture 5" descr="P1020598.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452533" y="2194827"/>
            <a:ext cx="1940416" cy="1931302"/>
          </a:xfrm>
          <a:prstGeom prst="rect">
            <a:avLst/>
          </a:prstGeom>
        </p:spPr>
      </p:pic>
    </p:spTree>
    <p:extLst>
      <p:ext uri="{BB962C8B-B14F-4D97-AF65-F5344CB8AC3E}">
        <p14:creationId xmlns:p14="http://schemas.microsoft.com/office/powerpoint/2010/main" val="3113934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2837</TotalTime>
  <Words>750</Words>
  <Application>Microsoft Office PowerPoint</Application>
  <PresentationFormat>On-screen Show (4:3)</PresentationFormat>
  <Paragraphs>151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Penny for Your Thoughts? By Mary Erickson, Ph.D., Education Consultant and Professor of Art Ellen Meissinger, Artist and Professor of Art</dc:title>
  <dc:creator>Office 2004 Test Drive User</dc:creator>
  <cp:lastModifiedBy>Dock, Michelle</cp:lastModifiedBy>
  <cp:revision>77</cp:revision>
  <cp:lastPrinted>2014-08-17T06:23:01Z</cp:lastPrinted>
  <dcterms:created xsi:type="dcterms:W3CDTF">2014-08-13T19:39:13Z</dcterms:created>
  <dcterms:modified xsi:type="dcterms:W3CDTF">2014-10-08T19:24:21Z</dcterms:modified>
</cp:coreProperties>
</file>