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7" r:id="rId2"/>
    <p:sldId id="258" r:id="rId3"/>
    <p:sldId id="260" r:id="rId4"/>
    <p:sldId id="298" r:id="rId5"/>
    <p:sldId id="302" r:id="rId6"/>
    <p:sldId id="306" r:id="rId7"/>
    <p:sldId id="305" r:id="rId8"/>
    <p:sldId id="261" r:id="rId9"/>
    <p:sldId id="314" r:id="rId10"/>
    <p:sldId id="292" r:id="rId11"/>
    <p:sldId id="290" r:id="rId12"/>
    <p:sldId id="296" r:id="rId13"/>
    <p:sldId id="313" r:id="rId14"/>
    <p:sldId id="309" r:id="rId15"/>
    <p:sldId id="308" r:id="rId16"/>
    <p:sldId id="310" r:id="rId17"/>
    <p:sldId id="307" r:id="rId18"/>
    <p:sldId id="312" r:id="rId19"/>
    <p:sldId id="293" r:id="rId20"/>
    <p:sldId id="266" r:id="rId21"/>
    <p:sldId id="272" r:id="rId22"/>
    <p:sldId id="311" r:id="rId23"/>
    <p:sldId id="31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48C76"/>
    <a:srgbClr val="F9D4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3" autoAdjust="0"/>
    <p:restoredTop sz="90108" autoAdjust="0"/>
  </p:normalViewPr>
  <p:slideViewPr>
    <p:cSldViewPr snapToGrid="0" snapToObjects="1">
      <p:cViewPr varScale="1">
        <p:scale>
          <a:sx n="78" d="100"/>
          <a:sy n="78" d="100"/>
        </p:scale>
        <p:origin x="-84" y="-3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6F3702-250D-8048-A2E8-811C11CD83B4}" type="datetimeFigureOut">
              <a:rPr lang="en-US" smtClean="0"/>
              <a:t>11/17/2016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C54EE-80B0-954E-9D22-7EB12B6B8B3A}" type="slidenum">
              <a:rPr lang="en-US" smtClean="0"/>
              <a:t>‹#›</a:t>
            </a:fld>
            <a:endParaRPr lang="en-US"/>
          </a:p>
        </p:txBody>
      </p:sp>
    </p:spTree>
    <p:extLst>
      <p:ext uri="{BB962C8B-B14F-4D97-AF65-F5344CB8AC3E}">
        <p14:creationId xmlns:p14="http://schemas.microsoft.com/office/powerpoint/2010/main" val="779865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6AD07-7A02-B348-BE08-F0FDC87B1D80}" type="datetimeFigureOut">
              <a:rPr lang="en-US" smtClean="0"/>
              <a:t>11/17/2016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1EF69-F0F3-F74A-BF96-2B58C1C390BD}" type="slidenum">
              <a:rPr lang="en-US" smtClean="0"/>
              <a:t>‹#›</a:t>
            </a:fld>
            <a:endParaRPr lang="en-US"/>
          </a:p>
        </p:txBody>
      </p:sp>
    </p:spTree>
    <p:extLst>
      <p:ext uri="{BB962C8B-B14F-4D97-AF65-F5344CB8AC3E}">
        <p14:creationId xmlns:p14="http://schemas.microsoft.com/office/powerpoint/2010/main" val="38902011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1EF69-F0F3-F74A-BF96-2B58C1C390BD}" type="slidenum">
              <a:rPr lang="en-US" smtClean="0"/>
              <a:t>5</a:t>
            </a:fld>
            <a:endParaRPr lang="en-US"/>
          </a:p>
        </p:txBody>
      </p:sp>
    </p:spTree>
    <p:extLst>
      <p:ext uri="{BB962C8B-B14F-4D97-AF65-F5344CB8AC3E}">
        <p14:creationId xmlns:p14="http://schemas.microsoft.com/office/powerpoint/2010/main" val="50321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1EF69-F0F3-F74A-BF96-2B58C1C390BD}" type="slidenum">
              <a:rPr lang="en-US" smtClean="0"/>
              <a:t>7</a:t>
            </a:fld>
            <a:endParaRPr lang="en-US"/>
          </a:p>
        </p:txBody>
      </p:sp>
    </p:spTree>
    <p:extLst>
      <p:ext uri="{BB962C8B-B14F-4D97-AF65-F5344CB8AC3E}">
        <p14:creationId xmlns:p14="http://schemas.microsoft.com/office/powerpoint/2010/main" val="50321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1EF69-F0F3-F74A-BF96-2B58C1C390BD}" type="slidenum">
              <a:rPr lang="en-US" smtClean="0"/>
              <a:t>9</a:t>
            </a:fld>
            <a:endParaRPr lang="en-US"/>
          </a:p>
        </p:txBody>
      </p:sp>
    </p:spTree>
    <p:extLst>
      <p:ext uri="{BB962C8B-B14F-4D97-AF65-F5344CB8AC3E}">
        <p14:creationId xmlns:p14="http://schemas.microsoft.com/office/powerpoint/2010/main" val="50321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204749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02930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6060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82524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BA01F-62EA-F34D-AB4E-DC62B21A5CF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85678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EBA01F-62EA-F34D-AB4E-DC62B21A5CF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66893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EBA01F-62EA-F34D-AB4E-DC62B21A5CF4}"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75199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EBA01F-62EA-F34D-AB4E-DC62B21A5CF4}"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128754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BA01F-62EA-F34D-AB4E-DC62B21A5CF4}"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30924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BA01F-62EA-F34D-AB4E-DC62B21A5CF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130584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BA01F-62EA-F34D-AB4E-DC62B21A5CF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57129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BA01F-62EA-F34D-AB4E-DC62B21A5CF4}" type="datetimeFigureOut">
              <a:rPr lang="en-US" smtClean="0"/>
              <a:t>11/17/2016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4ADEB-1345-8842-AEBC-14EA9A326E87}" type="slidenum">
              <a:rPr lang="en-US" smtClean="0"/>
              <a:t>‹#›</a:t>
            </a:fld>
            <a:endParaRPr lang="en-US"/>
          </a:p>
        </p:txBody>
      </p:sp>
    </p:spTree>
    <p:extLst>
      <p:ext uri="{BB962C8B-B14F-4D97-AF65-F5344CB8AC3E}">
        <p14:creationId xmlns:p14="http://schemas.microsoft.com/office/powerpoint/2010/main" val="281101031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0741" y="3573828"/>
            <a:ext cx="7743223" cy="1384995"/>
          </a:xfrm>
          <a:prstGeom prst="rect">
            <a:avLst/>
          </a:prstGeom>
          <a:noFill/>
        </p:spPr>
        <p:txBody>
          <a:bodyPr wrap="square" rtlCol="0">
            <a:spAutoFit/>
          </a:bodyPr>
          <a:lstStyle/>
          <a:p>
            <a:r>
              <a:rPr lang="en-US" sz="4800" dirty="0" smtClean="0">
                <a:latin typeface="MetaBookLF-Roman" pitchFamily="50" charset="0"/>
              </a:rPr>
              <a:t>Getting in Touch with Texture</a:t>
            </a:r>
          </a:p>
          <a:p>
            <a:pPr algn="ctr"/>
            <a:endParaRPr lang="en-US" dirty="0" smtClean="0">
              <a:latin typeface="MetaBookLF-Roman" pitchFamily="50" charset="0"/>
            </a:endParaRPr>
          </a:p>
          <a:p>
            <a:pPr algn="ctr"/>
            <a:r>
              <a:rPr lang="en-US" dirty="0" smtClean="0">
                <a:latin typeface="MetaBookLF-Roman" pitchFamily="50" charset="0"/>
              </a:rPr>
              <a:t>By </a:t>
            </a:r>
            <a:r>
              <a:rPr lang="en-US" dirty="0">
                <a:latin typeface="MetaBookLF-Roman" pitchFamily="50" charset="0"/>
              </a:rPr>
              <a:t>Mary Erickson, </a:t>
            </a:r>
            <a:r>
              <a:rPr lang="en-US" dirty="0" smtClean="0">
                <a:latin typeface="MetaBookLF-Roman" pitchFamily="50" charset="0"/>
              </a:rPr>
              <a:t>Ph.D. and Allison Lee, Arizona art teacher</a:t>
            </a:r>
            <a:endParaRPr lang="en-US" dirty="0">
              <a:latin typeface="MetaBookLF-Roman" pitchFamily="50"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527" y="1623105"/>
            <a:ext cx="6305649" cy="1482655"/>
          </a:xfrm>
          <a:prstGeom prst="rect">
            <a:avLst/>
          </a:prstGeom>
        </p:spPr>
      </p:pic>
    </p:spTree>
    <p:extLst>
      <p:ext uri="{BB962C8B-B14F-4D97-AF65-F5344CB8AC3E}">
        <p14:creationId xmlns:p14="http://schemas.microsoft.com/office/powerpoint/2010/main" val="1562879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934" y="1542241"/>
            <a:ext cx="3640217" cy="4020359"/>
          </a:xfrm>
        </p:spPr>
        <p:txBody>
          <a:bodyPr>
            <a:normAutofit/>
          </a:bodyPr>
          <a:lstStyle/>
          <a:p>
            <a:pPr marL="0" indent="0">
              <a:buNone/>
            </a:pPr>
            <a:r>
              <a:rPr lang="en-US" sz="2400" dirty="0" smtClean="0">
                <a:latin typeface="Arial"/>
                <a:cs typeface="Arial"/>
              </a:rPr>
              <a:t>There is a tradition in Mexico around the Day of the Dead to remember people who have died. Some families eat </a:t>
            </a:r>
            <a:r>
              <a:rPr lang="en-US" sz="2400" i="1" dirty="0" smtClean="0">
                <a:latin typeface="Arial"/>
                <a:cs typeface="Arial"/>
              </a:rPr>
              <a:t>pan de </a:t>
            </a:r>
            <a:r>
              <a:rPr lang="en-US" sz="2400" i="1" dirty="0" err="1" smtClean="0">
                <a:latin typeface="Arial"/>
                <a:cs typeface="Arial"/>
              </a:rPr>
              <a:t>muerto</a:t>
            </a:r>
            <a:r>
              <a:rPr lang="en-US" sz="2400" i="1" dirty="0" smtClean="0">
                <a:latin typeface="Arial"/>
                <a:cs typeface="Arial"/>
              </a:rPr>
              <a:t> </a:t>
            </a:r>
            <a:r>
              <a:rPr lang="en-US" sz="2400" dirty="0" smtClean="0">
                <a:latin typeface="Arial"/>
                <a:cs typeface="Arial"/>
              </a:rPr>
              <a:t>(bread of the dead). Sometimes the bread is dipped in hot chocolate to remember the person who died.</a:t>
            </a:r>
            <a:endParaRPr lang="en-US" sz="2400" dirty="0">
              <a:latin typeface="Arial"/>
              <a:cs typeface="Arial"/>
            </a:endParaRPr>
          </a:p>
        </p:txBody>
      </p:sp>
      <p:pic>
        <p:nvPicPr>
          <p:cNvPr id="2" name="Picture 1" descr="Pan de muerto for Erickson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5211" y="631069"/>
            <a:ext cx="3431768" cy="5346552"/>
          </a:xfrm>
          <a:prstGeom prst="rect">
            <a:avLst/>
          </a:prstGeom>
        </p:spPr>
      </p:pic>
    </p:spTree>
    <p:extLst>
      <p:ext uri="{BB962C8B-B14F-4D97-AF65-F5344CB8AC3E}">
        <p14:creationId xmlns:p14="http://schemas.microsoft.com/office/powerpoint/2010/main" val="350283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673" y="421211"/>
            <a:ext cx="8071141" cy="5890250"/>
          </a:xfrm>
        </p:spPr>
        <p:txBody>
          <a:bodyPr>
            <a:normAutofit/>
          </a:bodyPr>
          <a:lstStyle/>
          <a:p>
            <a:pPr marL="0" indent="0" algn="ctr">
              <a:buNone/>
            </a:pPr>
            <a:r>
              <a:rPr lang="en-US" sz="2400" dirty="0" smtClean="0">
                <a:latin typeface="Arial"/>
                <a:cs typeface="Arial"/>
              </a:rPr>
              <a:t>Jewish people have a holiday called Purim. These “Haman Cakes” tell the story about someone trying to unsuccessfully trying to bribe a king with bags of money. The little cakes represent the bags of money.</a:t>
            </a:r>
            <a:br>
              <a:rPr lang="en-US" sz="2400" dirty="0" smtClean="0">
                <a:latin typeface="Arial"/>
                <a:cs typeface="Arial"/>
              </a:rPr>
            </a:br>
            <a:r>
              <a:rPr lang="en-US" sz="2400" dirty="0" smtClean="0">
                <a:latin typeface="Arial"/>
                <a:cs typeface="Arial"/>
              </a:rPr>
              <a:t> </a:t>
            </a:r>
            <a:endParaRPr lang="en-US" sz="2800" dirty="0">
              <a:latin typeface="Arial"/>
              <a:cs typeface="Arial"/>
            </a:endParaRPr>
          </a:p>
        </p:txBody>
      </p:sp>
      <p:pic>
        <p:nvPicPr>
          <p:cNvPr id="2" name="Picture 1" descr="Hammen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68542" y="2176057"/>
            <a:ext cx="2981609" cy="2713843"/>
          </a:xfrm>
          <a:prstGeom prst="rect">
            <a:avLst/>
          </a:prstGeom>
        </p:spPr>
      </p:pic>
      <p:pic>
        <p:nvPicPr>
          <p:cNvPr id="5" name="Picture 4" descr="DSC060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56" y="2176057"/>
            <a:ext cx="4070765" cy="2713843"/>
          </a:xfrm>
          <a:prstGeom prst="rect">
            <a:avLst/>
          </a:prstGeom>
        </p:spPr>
      </p:pic>
      <p:sp>
        <p:nvSpPr>
          <p:cNvPr id="6" name="TextBox 5"/>
          <p:cNvSpPr txBox="1"/>
          <p:nvPr/>
        </p:nvSpPr>
        <p:spPr>
          <a:xfrm>
            <a:off x="802056" y="5045651"/>
            <a:ext cx="7386958" cy="369332"/>
          </a:xfrm>
          <a:prstGeom prst="rect">
            <a:avLst/>
          </a:prstGeom>
          <a:noFill/>
        </p:spPr>
        <p:txBody>
          <a:bodyPr wrap="square" rtlCol="0">
            <a:spAutoFit/>
          </a:bodyPr>
          <a:lstStyle/>
          <a:p>
            <a:r>
              <a:rPr lang="en-US" dirty="0" smtClean="0">
                <a:latin typeface="Arial"/>
                <a:cs typeface="Arial"/>
              </a:rPr>
              <a:t>Israeli boys carrying the cakes (</a:t>
            </a:r>
            <a:r>
              <a:rPr lang="en-US" dirty="0" err="1" smtClean="0">
                <a:latin typeface="Arial"/>
                <a:cs typeface="Arial"/>
              </a:rPr>
              <a:t>Hamantachen</a:t>
            </a:r>
            <a:r>
              <a:rPr lang="en-US" dirty="0" smtClean="0">
                <a:latin typeface="Arial"/>
                <a:cs typeface="Arial"/>
              </a:rPr>
              <a:t>) they made for Purim.</a:t>
            </a:r>
            <a:endParaRPr lang="en-US" dirty="0"/>
          </a:p>
        </p:txBody>
      </p:sp>
      <p:sp>
        <p:nvSpPr>
          <p:cNvPr id="4" name="TextBox 3"/>
          <p:cNvSpPr txBox="1"/>
          <p:nvPr/>
        </p:nvSpPr>
        <p:spPr>
          <a:xfrm>
            <a:off x="5948553" y="-1628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35314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3241" y="6577408"/>
            <a:ext cx="184666" cy="369332"/>
          </a:xfrm>
          <a:prstGeom prst="rect">
            <a:avLst/>
          </a:prstGeom>
          <a:noFill/>
        </p:spPr>
        <p:txBody>
          <a:bodyPr wrap="none" rtlCol="0">
            <a:spAutoFit/>
          </a:bodyPr>
          <a:lstStyle/>
          <a:p>
            <a:endParaRPr lang="en-US" dirty="0"/>
          </a:p>
        </p:txBody>
      </p:sp>
      <p:sp>
        <p:nvSpPr>
          <p:cNvPr id="2" name="TextBox 1"/>
          <p:cNvSpPr txBox="1"/>
          <p:nvPr/>
        </p:nvSpPr>
        <p:spPr>
          <a:xfrm flipH="1">
            <a:off x="537866" y="486591"/>
            <a:ext cx="8067786" cy="4524315"/>
          </a:xfrm>
          <a:prstGeom prst="rect">
            <a:avLst/>
          </a:prstGeom>
          <a:noFill/>
        </p:spPr>
        <p:txBody>
          <a:bodyPr wrap="square" rtlCol="0">
            <a:spAutoFit/>
          </a:bodyPr>
          <a:lstStyle/>
          <a:p>
            <a:pPr algn="ctr"/>
            <a:r>
              <a:rPr lang="en-US" sz="2400" dirty="0" smtClean="0">
                <a:latin typeface="Arial"/>
                <a:cs typeface="Arial"/>
              </a:rPr>
              <a:t>Chinese </a:t>
            </a:r>
            <a:r>
              <a:rPr lang="en-US" sz="2400" dirty="0">
                <a:latin typeface="Arial"/>
                <a:cs typeface="Arial"/>
              </a:rPr>
              <a:t>m</a:t>
            </a:r>
            <a:r>
              <a:rPr lang="en-US" sz="2400" dirty="0" smtClean="0">
                <a:latin typeface="Arial"/>
                <a:cs typeface="Arial"/>
              </a:rPr>
              <a:t>oon cakes are traditionally eaten to celebrate the Autumn Moon. They are small treats filled with lotus flower paste. In the center is a salted duck egg yolk symbolizing the moon.</a:t>
            </a:r>
          </a:p>
          <a:p>
            <a:pPr algn="ctr"/>
            <a:endParaRPr lang="en-US" sz="2400" dirty="0">
              <a:latin typeface="Arial"/>
              <a:cs typeface="Arial"/>
            </a:endParaRPr>
          </a:p>
          <a:p>
            <a:pPr algn="ctr"/>
            <a:endParaRPr lang="en-US" sz="2400" dirty="0" smtClean="0">
              <a:latin typeface="Arial"/>
              <a:cs typeface="Arial"/>
            </a:endParaRPr>
          </a:p>
          <a:p>
            <a:pPr algn="ctr"/>
            <a:endParaRPr lang="en-US" sz="2400" dirty="0">
              <a:latin typeface="Arial"/>
              <a:cs typeface="Arial"/>
            </a:endParaRPr>
          </a:p>
          <a:p>
            <a:pPr algn="ctr"/>
            <a:endParaRPr lang="en-US" sz="2400" dirty="0" smtClean="0">
              <a:latin typeface="Arial"/>
              <a:cs typeface="Arial"/>
            </a:endParaRPr>
          </a:p>
          <a:p>
            <a:pPr algn="ctr"/>
            <a:endParaRPr lang="en-US" sz="2400" dirty="0">
              <a:latin typeface="Arial"/>
              <a:cs typeface="Arial"/>
            </a:endParaRPr>
          </a:p>
          <a:p>
            <a:pPr algn="ctr"/>
            <a:endParaRPr lang="en-US" sz="2400" dirty="0" smtClean="0">
              <a:latin typeface="Arial"/>
              <a:cs typeface="Arial"/>
            </a:endParaRPr>
          </a:p>
          <a:p>
            <a:pPr algn="ctr"/>
            <a:endParaRPr lang="en-US" sz="2400" dirty="0" smtClean="0">
              <a:latin typeface="Arial"/>
              <a:cs typeface="Arial"/>
            </a:endParaRPr>
          </a:p>
          <a:p>
            <a:pPr algn="ctr"/>
            <a:endParaRPr lang="en-US" sz="2400" dirty="0">
              <a:latin typeface="Arial"/>
              <a:cs typeface="Arial"/>
            </a:endParaRPr>
          </a:p>
        </p:txBody>
      </p:sp>
      <p:pic>
        <p:nvPicPr>
          <p:cNvPr id="4" name="Picture 3" descr="Moon Cake Opened and Close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7907" y="2466455"/>
            <a:ext cx="6654082" cy="3666936"/>
          </a:xfrm>
          <a:prstGeom prst="rect">
            <a:avLst/>
          </a:prstGeom>
        </p:spPr>
      </p:pic>
    </p:spTree>
    <p:extLst>
      <p:ext uri="{BB962C8B-B14F-4D97-AF65-F5344CB8AC3E}">
        <p14:creationId xmlns:p14="http://schemas.microsoft.com/office/powerpoint/2010/main" val="2789880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3241" y="6577408"/>
            <a:ext cx="184666" cy="369332"/>
          </a:xfrm>
          <a:prstGeom prst="rect">
            <a:avLst/>
          </a:prstGeom>
          <a:noFill/>
        </p:spPr>
        <p:txBody>
          <a:bodyPr wrap="none" rtlCol="0">
            <a:spAutoFit/>
          </a:bodyPr>
          <a:lstStyle/>
          <a:p>
            <a:endParaRPr lang="en-US" dirty="0"/>
          </a:p>
        </p:txBody>
      </p:sp>
      <p:sp>
        <p:nvSpPr>
          <p:cNvPr id="2" name="TextBox 1"/>
          <p:cNvSpPr txBox="1"/>
          <p:nvPr/>
        </p:nvSpPr>
        <p:spPr>
          <a:xfrm flipH="1">
            <a:off x="392024" y="1604836"/>
            <a:ext cx="3673326" cy="3785652"/>
          </a:xfrm>
          <a:prstGeom prst="rect">
            <a:avLst/>
          </a:prstGeom>
          <a:noFill/>
        </p:spPr>
        <p:txBody>
          <a:bodyPr wrap="square" rtlCol="0">
            <a:spAutoFit/>
          </a:bodyPr>
          <a:lstStyle/>
          <a:p>
            <a:r>
              <a:rPr lang="en-US" sz="2400" dirty="0" smtClean="0">
                <a:latin typeface="Arial"/>
                <a:cs typeface="Arial"/>
              </a:rPr>
              <a:t>This cupcake cake was made for the wedding of an Arizona couple. </a:t>
            </a:r>
          </a:p>
          <a:p>
            <a:r>
              <a:rPr lang="en-US" sz="2400" dirty="0" smtClean="0">
                <a:latin typeface="Arial"/>
                <a:cs typeface="Arial"/>
              </a:rPr>
              <a:t>The frosting is formed to look like desert plants.</a:t>
            </a:r>
          </a:p>
          <a:p>
            <a:endParaRPr lang="en-US" sz="2400" dirty="0">
              <a:latin typeface="Arial"/>
              <a:cs typeface="Arial"/>
            </a:endParaRPr>
          </a:p>
          <a:p>
            <a:r>
              <a:rPr lang="en-US" sz="2400" dirty="0" smtClean="0">
                <a:latin typeface="Arial"/>
                <a:cs typeface="Arial"/>
              </a:rPr>
              <a:t>What special foods does your family and/or culture eat on special occasions?</a:t>
            </a:r>
            <a:endParaRPr lang="en-US" sz="2400" dirty="0">
              <a:latin typeface="Arial"/>
              <a:cs typeface="Arial"/>
            </a:endParaRPr>
          </a:p>
        </p:txBody>
      </p:sp>
      <p:pic>
        <p:nvPicPr>
          <p:cNvPr id="3" name="Picture 2" descr="Wedding Cup Calke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3140" y="275077"/>
            <a:ext cx="4291416" cy="5651072"/>
          </a:xfrm>
          <a:prstGeom prst="rect">
            <a:avLst/>
          </a:prstGeom>
        </p:spPr>
      </p:pic>
      <p:sp>
        <p:nvSpPr>
          <p:cNvPr id="5" name="TextBox 4"/>
          <p:cNvSpPr txBox="1"/>
          <p:nvPr/>
        </p:nvSpPr>
        <p:spPr>
          <a:xfrm>
            <a:off x="4263141" y="6018722"/>
            <a:ext cx="4291416" cy="646331"/>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Creative Cakes &amp; Desserts by Dena</a:t>
            </a:r>
          </a:p>
          <a:p>
            <a:pPr algn="ctr"/>
            <a:r>
              <a:rPr lang="en-US" sz="1200" dirty="0" smtClean="0">
                <a:latin typeface="Arial" panose="020B0604020202020204" pitchFamily="34" charset="0"/>
                <a:cs typeface="Arial" panose="020B0604020202020204" pitchFamily="34" charset="0"/>
              </a:rPr>
              <a:t>Prescott, Arizona</a:t>
            </a:r>
          </a:p>
          <a:p>
            <a:endParaRPr lang="en-US" sz="1200" dirty="0">
              <a:solidFill>
                <a:srgbClr val="F9D4B1"/>
              </a:solidFill>
            </a:endParaRPr>
          </a:p>
        </p:txBody>
      </p:sp>
    </p:spTree>
    <p:extLst>
      <p:ext uri="{BB962C8B-B14F-4D97-AF65-F5344CB8AC3E}">
        <p14:creationId xmlns:p14="http://schemas.microsoft.com/office/powerpoint/2010/main" val="2043876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49" y="438492"/>
            <a:ext cx="8108720" cy="6144876"/>
          </a:xfrm>
        </p:spPr>
        <p:txBody>
          <a:bodyPr>
            <a:noAutofit/>
          </a:bodyPr>
          <a:lstStyle/>
          <a:p>
            <a:pPr marL="0" indent="0" algn="ctr">
              <a:lnSpc>
                <a:spcPct val="120000"/>
              </a:lnSpc>
              <a:buNone/>
            </a:pPr>
            <a:r>
              <a:rPr lang="en-US" sz="2400" dirty="0" smtClean="0">
                <a:latin typeface="Arial"/>
                <a:cs typeface="Arial"/>
              </a:rPr>
              <a:t>Food has texture you can see without touching. </a:t>
            </a: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r>
              <a:rPr lang="en-US" sz="2400" dirty="0" smtClean="0">
                <a:latin typeface="Arial"/>
                <a:cs typeface="Arial"/>
              </a:rPr>
              <a:t>Peppers 				Pea pods    				Celery    </a:t>
            </a:r>
          </a:p>
          <a:p>
            <a:pPr marL="0" indent="0" algn="ctr">
              <a:lnSpc>
                <a:spcPct val="120000"/>
              </a:lnSpc>
              <a:buNone/>
            </a:pPr>
            <a:r>
              <a:rPr lang="en-US" sz="2400" dirty="0" smtClean="0">
                <a:latin typeface="Arial"/>
                <a:cs typeface="Arial"/>
              </a:rPr>
              <a:t>       </a:t>
            </a:r>
          </a:p>
          <a:p>
            <a:pPr marL="0" indent="0" algn="ctr">
              <a:lnSpc>
                <a:spcPct val="120000"/>
              </a:lnSpc>
              <a:buNone/>
            </a:pPr>
            <a:r>
              <a:rPr lang="en-US" sz="2400" dirty="0" smtClean="0">
                <a:latin typeface="Arial"/>
                <a:cs typeface="Arial"/>
              </a:rPr>
              <a:t>Which looks smoothest? </a:t>
            </a:r>
          </a:p>
          <a:p>
            <a:pPr marL="0" indent="0" algn="ctr">
              <a:lnSpc>
                <a:spcPct val="120000"/>
              </a:lnSpc>
              <a:buNone/>
            </a:pPr>
            <a:r>
              <a:rPr lang="en-US" sz="2400" dirty="0" smtClean="0">
                <a:latin typeface="Arial"/>
                <a:cs typeface="Arial"/>
              </a:rPr>
              <a:t>Which has ribs?</a:t>
            </a:r>
            <a:endParaRPr lang="en-US" sz="2400" dirty="0">
              <a:latin typeface="Arial"/>
              <a:cs typeface="Arial"/>
            </a:endParaRPr>
          </a:p>
          <a:p>
            <a:pPr marL="0" indent="0" algn="ctr">
              <a:lnSpc>
                <a:spcPct val="120000"/>
              </a:lnSpc>
              <a:buNone/>
            </a:pPr>
            <a:r>
              <a:rPr lang="en-US" sz="2400" dirty="0" smtClean="0">
                <a:latin typeface="Arial"/>
                <a:cs typeface="Arial"/>
              </a:rPr>
              <a:t>Which is the most lumpy? </a:t>
            </a:r>
          </a:p>
          <a:p>
            <a:pPr marL="0" indent="0" algn="ctr">
              <a:lnSpc>
                <a:spcPct val="120000"/>
              </a:lnSpc>
              <a:buNone/>
            </a:pP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a:latin typeface="Arial"/>
              <a:cs typeface="Arial"/>
            </a:endParaRPr>
          </a:p>
          <a:p>
            <a:pPr marL="0" indent="0" algn="ctr">
              <a:lnSpc>
                <a:spcPct val="120000"/>
              </a:lnSpc>
              <a:buNone/>
            </a:pPr>
            <a:endParaRPr lang="en-US" sz="2400" dirty="0">
              <a:latin typeface="Arial"/>
              <a:cs typeface="Arial"/>
            </a:endParaRPr>
          </a:p>
          <a:p>
            <a:pPr marL="0" indent="0" algn="ctr">
              <a:buNone/>
            </a:pPr>
            <a:endParaRPr lang="en-US" sz="2400" dirty="0">
              <a:latin typeface="Arial"/>
              <a:cs typeface="Arial"/>
            </a:endParaRPr>
          </a:p>
        </p:txBody>
      </p:sp>
      <p:pic>
        <p:nvPicPr>
          <p:cNvPr id="2" name="Picture 1" descr="IMG_308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6533" y="1384854"/>
            <a:ext cx="1916424" cy="2394838"/>
          </a:xfrm>
          <a:prstGeom prst="rect">
            <a:avLst/>
          </a:prstGeom>
        </p:spPr>
      </p:pic>
      <p:pic>
        <p:nvPicPr>
          <p:cNvPr id="11" name="Picture 10" descr="IMG_130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7167" y="1706223"/>
            <a:ext cx="2764625" cy="2073469"/>
          </a:xfrm>
          <a:prstGeom prst="rect">
            <a:avLst/>
          </a:prstGeom>
        </p:spPr>
      </p:pic>
      <p:pic>
        <p:nvPicPr>
          <p:cNvPr id="13" name="Picture 12" descr="IMG_1305.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59662" y="1706223"/>
            <a:ext cx="2669706" cy="2002280"/>
          </a:xfrm>
          <a:prstGeom prst="rect">
            <a:avLst/>
          </a:prstGeom>
        </p:spPr>
      </p:pic>
    </p:spTree>
    <p:extLst>
      <p:ext uri="{BB962C8B-B14F-4D97-AF65-F5344CB8AC3E}">
        <p14:creationId xmlns:p14="http://schemas.microsoft.com/office/powerpoint/2010/main" val="3045373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49" y="438492"/>
            <a:ext cx="8108720" cy="6144876"/>
          </a:xfrm>
        </p:spPr>
        <p:txBody>
          <a:bodyPr>
            <a:normAutofit fontScale="92500" lnSpcReduction="20000"/>
          </a:bodyPr>
          <a:lstStyle/>
          <a:p>
            <a:pPr marL="0" indent="0" algn="ctr">
              <a:lnSpc>
                <a:spcPct val="120000"/>
              </a:lnSpc>
              <a:buNone/>
            </a:pPr>
            <a:r>
              <a:rPr lang="en-US" sz="2400" dirty="0" smtClean="0">
                <a:latin typeface="Arial"/>
                <a:cs typeface="Arial"/>
              </a:rPr>
              <a:t>What texture do you see in these foods?</a:t>
            </a:r>
          </a:p>
          <a:p>
            <a:pPr marL="0" indent="0">
              <a:lnSpc>
                <a:spcPct val="120000"/>
              </a:lnSpc>
              <a:buNone/>
            </a:pPr>
            <a:endParaRPr lang="en-US" sz="2800" dirty="0">
              <a:latin typeface="Arial"/>
              <a:cs typeface="Arial"/>
            </a:endParaRPr>
          </a:p>
          <a:p>
            <a:pPr marL="0" indent="0">
              <a:lnSpc>
                <a:spcPct val="120000"/>
              </a:lnSpc>
              <a:buNone/>
            </a:pPr>
            <a:endParaRPr lang="en-US" sz="2800" dirty="0" smtClean="0">
              <a:latin typeface="Arial"/>
              <a:cs typeface="Arial"/>
            </a:endParaRPr>
          </a:p>
          <a:p>
            <a:pPr marL="0" indent="0">
              <a:lnSpc>
                <a:spcPct val="120000"/>
              </a:lnSpc>
              <a:buNone/>
            </a:pPr>
            <a:endParaRPr lang="en-US" sz="2800" dirty="0">
              <a:latin typeface="Arial"/>
              <a:cs typeface="Arial"/>
            </a:endParaRPr>
          </a:p>
          <a:p>
            <a:pPr marL="0" indent="0">
              <a:lnSpc>
                <a:spcPct val="120000"/>
              </a:lnSpc>
              <a:buNone/>
            </a:pPr>
            <a:endParaRPr lang="en-US" sz="2800" dirty="0" smtClean="0">
              <a:latin typeface="Arial"/>
              <a:cs typeface="Arial"/>
            </a:endParaRPr>
          </a:p>
          <a:p>
            <a:pPr marL="0" indent="0">
              <a:lnSpc>
                <a:spcPct val="120000"/>
              </a:lnSpc>
              <a:buNone/>
            </a:pPr>
            <a:r>
              <a:rPr lang="en-US" sz="1600" dirty="0" smtClean="0">
                <a:latin typeface="Arial"/>
                <a:cs typeface="Arial"/>
              </a:rPr>
              <a:t>              </a:t>
            </a:r>
          </a:p>
          <a:p>
            <a:pPr marL="0" indent="0">
              <a:lnSpc>
                <a:spcPct val="120000"/>
              </a:lnSpc>
              <a:buNone/>
            </a:pPr>
            <a:r>
              <a:rPr lang="en-US" sz="1600" dirty="0" smtClean="0">
                <a:solidFill>
                  <a:srgbClr val="F9D4B1"/>
                </a:solidFill>
                <a:latin typeface="Arial"/>
                <a:cs typeface="Arial"/>
              </a:rPr>
              <a:t> </a:t>
            </a:r>
          </a:p>
          <a:p>
            <a:pPr marL="0" indent="0">
              <a:lnSpc>
                <a:spcPct val="120000"/>
              </a:lnSpc>
              <a:buNone/>
            </a:pPr>
            <a:endParaRPr lang="en-US" sz="1600" dirty="0">
              <a:solidFill>
                <a:srgbClr val="F9D4B1"/>
              </a:solidFill>
              <a:latin typeface="Arial"/>
              <a:cs typeface="Arial"/>
            </a:endParaRPr>
          </a:p>
          <a:p>
            <a:pPr marL="0" indent="0">
              <a:lnSpc>
                <a:spcPct val="120000"/>
              </a:lnSpc>
              <a:buNone/>
            </a:pPr>
            <a:r>
              <a:rPr lang="en-US" sz="1500" dirty="0" smtClean="0">
                <a:solidFill>
                  <a:srgbClr val="F9D4B1"/>
                </a:solidFill>
                <a:latin typeface="Arial"/>
                <a:cs typeface="Arial"/>
              </a:rPr>
              <a:t>	</a:t>
            </a:r>
            <a:r>
              <a:rPr lang="en-US" sz="1500" dirty="0" smtClean="0">
                <a:latin typeface="Arial"/>
                <a:cs typeface="Arial"/>
              </a:rPr>
              <a:t>Dried prunes		                 Mashed avocado                                   Gelatin dessert</a:t>
            </a:r>
          </a:p>
          <a:p>
            <a:pPr marL="0" indent="0">
              <a:lnSpc>
                <a:spcPct val="120000"/>
              </a:lnSpc>
              <a:buNone/>
            </a:pPr>
            <a:endParaRPr lang="en-US" sz="1500" dirty="0">
              <a:latin typeface="Arial"/>
              <a:cs typeface="Arial"/>
            </a:endParaRPr>
          </a:p>
          <a:p>
            <a:pPr marL="0" indent="0">
              <a:lnSpc>
                <a:spcPct val="120000"/>
              </a:lnSpc>
              <a:buNone/>
            </a:pPr>
            <a:endParaRPr lang="en-US" sz="1500" dirty="0" smtClean="0">
              <a:latin typeface="Arial"/>
              <a:cs typeface="Arial"/>
            </a:endParaRPr>
          </a:p>
          <a:p>
            <a:pPr marL="0" indent="0">
              <a:lnSpc>
                <a:spcPct val="120000"/>
              </a:lnSpc>
              <a:buNone/>
            </a:pPr>
            <a:endParaRPr lang="en-US" sz="1500" dirty="0">
              <a:latin typeface="Arial"/>
              <a:cs typeface="Arial"/>
            </a:endParaRPr>
          </a:p>
          <a:p>
            <a:pPr marL="0" indent="0">
              <a:lnSpc>
                <a:spcPct val="120000"/>
              </a:lnSpc>
              <a:buNone/>
            </a:pPr>
            <a:endParaRPr lang="en-US" sz="1500" dirty="0" smtClean="0">
              <a:latin typeface="Arial"/>
              <a:cs typeface="Arial"/>
            </a:endParaRPr>
          </a:p>
          <a:p>
            <a:pPr marL="0" indent="0">
              <a:lnSpc>
                <a:spcPct val="120000"/>
              </a:lnSpc>
              <a:buNone/>
            </a:pPr>
            <a:endParaRPr lang="en-US" sz="1500" dirty="0">
              <a:latin typeface="Arial"/>
              <a:cs typeface="Arial"/>
            </a:endParaRPr>
          </a:p>
          <a:p>
            <a:pPr marL="0" indent="0">
              <a:lnSpc>
                <a:spcPct val="120000"/>
              </a:lnSpc>
              <a:buNone/>
            </a:pPr>
            <a:endParaRPr lang="en-US" sz="1500" dirty="0" smtClean="0">
              <a:latin typeface="Arial"/>
              <a:cs typeface="Arial"/>
            </a:endParaRPr>
          </a:p>
          <a:p>
            <a:pPr marL="0" indent="0">
              <a:lnSpc>
                <a:spcPct val="120000"/>
              </a:lnSpc>
              <a:buNone/>
            </a:pPr>
            <a:endParaRPr lang="en-US" sz="1500" dirty="0">
              <a:latin typeface="Arial"/>
              <a:cs typeface="Arial"/>
            </a:endParaRPr>
          </a:p>
          <a:p>
            <a:pPr marL="0" indent="0">
              <a:lnSpc>
                <a:spcPct val="120000"/>
              </a:lnSpc>
              <a:buNone/>
            </a:pPr>
            <a:endParaRPr lang="en-US" sz="1500" dirty="0" smtClean="0">
              <a:latin typeface="Arial"/>
              <a:cs typeface="Arial"/>
            </a:endParaRPr>
          </a:p>
          <a:p>
            <a:pPr marL="0" indent="0">
              <a:buNone/>
            </a:pPr>
            <a:r>
              <a:rPr lang="en-US" sz="1500" dirty="0" smtClean="0">
                <a:latin typeface="Arial"/>
                <a:cs typeface="Arial"/>
              </a:rPr>
              <a:t>  </a:t>
            </a:r>
          </a:p>
          <a:p>
            <a:pPr marL="0" indent="0">
              <a:buNone/>
            </a:pPr>
            <a:endParaRPr lang="en-US" sz="1500" dirty="0">
              <a:latin typeface="Arial"/>
              <a:cs typeface="Arial"/>
            </a:endParaRPr>
          </a:p>
          <a:p>
            <a:pPr marL="0" indent="0">
              <a:buNone/>
            </a:pPr>
            <a:r>
              <a:rPr lang="en-US" sz="1500" dirty="0" smtClean="0">
                <a:latin typeface="Arial"/>
                <a:cs typeface="Arial"/>
              </a:rPr>
              <a:t>                    Pears                                      Banana chips                                     Olives</a:t>
            </a:r>
            <a:endParaRPr lang="en-US" sz="1500" dirty="0">
              <a:latin typeface="Arial"/>
              <a:cs typeface="Arial"/>
            </a:endParaRPr>
          </a:p>
        </p:txBody>
      </p:sp>
      <p:pic>
        <p:nvPicPr>
          <p:cNvPr id="8" name="Picture 7" descr="P106059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43084" y="1018511"/>
            <a:ext cx="2442104" cy="2337341"/>
          </a:xfrm>
          <a:prstGeom prst="rect">
            <a:avLst/>
          </a:prstGeom>
        </p:spPr>
      </p:pic>
      <p:pic>
        <p:nvPicPr>
          <p:cNvPr id="9" name="Picture 8" descr="P106059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9578" y="1018511"/>
            <a:ext cx="2454427" cy="2372955"/>
          </a:xfrm>
          <a:prstGeom prst="rect">
            <a:avLst/>
          </a:prstGeom>
        </p:spPr>
      </p:pic>
      <p:pic>
        <p:nvPicPr>
          <p:cNvPr id="10" name="Picture 9" descr="P106059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709" y="1010891"/>
            <a:ext cx="2424548" cy="2337341"/>
          </a:xfrm>
          <a:prstGeom prst="rect">
            <a:avLst/>
          </a:prstGeom>
        </p:spPr>
      </p:pic>
      <p:pic>
        <p:nvPicPr>
          <p:cNvPr id="14" name="Picture 13" descr="P1060582 (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66450" y="3856508"/>
            <a:ext cx="2210430" cy="2010091"/>
          </a:xfrm>
          <a:prstGeom prst="rect">
            <a:avLst/>
          </a:prstGeom>
        </p:spPr>
      </p:pic>
      <p:pic>
        <p:nvPicPr>
          <p:cNvPr id="16" name="Picture 15" descr="IMG_131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627" y="4203881"/>
            <a:ext cx="2310447" cy="1732835"/>
          </a:xfrm>
          <a:prstGeom prst="rect">
            <a:avLst/>
          </a:prstGeom>
        </p:spPr>
      </p:pic>
      <p:pic>
        <p:nvPicPr>
          <p:cNvPr id="17" name="Picture 16" descr="IMG_1300.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55084" y="4337872"/>
            <a:ext cx="2038302" cy="1528727"/>
          </a:xfrm>
          <a:prstGeom prst="rect">
            <a:avLst/>
          </a:prstGeom>
        </p:spPr>
      </p:pic>
    </p:spTree>
    <p:extLst>
      <p:ext uri="{BB962C8B-B14F-4D97-AF65-F5344CB8AC3E}">
        <p14:creationId xmlns:p14="http://schemas.microsoft.com/office/powerpoint/2010/main" val="3782758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209" y="290545"/>
            <a:ext cx="8177292" cy="6331778"/>
          </a:xfrm>
        </p:spPr>
        <p:txBody>
          <a:bodyPr>
            <a:normAutofit/>
          </a:bodyPr>
          <a:lstStyle/>
          <a:p>
            <a:pPr marL="0" indent="0" algn="ctr">
              <a:buNone/>
            </a:pPr>
            <a:r>
              <a:rPr lang="en-US" sz="2400" dirty="0" smtClean="0">
                <a:latin typeface="Arial"/>
                <a:cs typeface="Arial"/>
              </a:rPr>
              <a:t>Have you ever compared the feel of the skins of a </a:t>
            </a:r>
            <a:br>
              <a:rPr lang="en-US" sz="2400" dirty="0" smtClean="0">
                <a:latin typeface="Arial"/>
                <a:cs typeface="Arial"/>
              </a:rPr>
            </a:br>
            <a:r>
              <a:rPr lang="en-US" sz="2400" dirty="0" smtClean="0">
                <a:latin typeface="Arial"/>
                <a:cs typeface="Arial"/>
              </a:rPr>
              <a:t>peach and  a nectarine? </a:t>
            </a:r>
          </a:p>
          <a:p>
            <a:pPr marL="0" indent="0" algn="ctr">
              <a:buNone/>
            </a:pPr>
            <a:r>
              <a:rPr lang="en-US" sz="2400" dirty="0" smtClean="0">
                <a:latin typeface="Arial"/>
                <a:cs typeface="Arial"/>
              </a:rPr>
              <a:t>Can you tell from this photograph, which is the peach and which is the nectarine?</a:t>
            </a:r>
          </a:p>
          <a:p>
            <a:pPr marL="0" indent="0" algn="ctr">
              <a:buNone/>
            </a:pPr>
            <a:endParaRPr lang="en-US" sz="2400" dirty="0">
              <a:latin typeface="Arial"/>
              <a:cs typeface="Arial"/>
            </a:endParaRP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solidFill>
                <a:schemeClr val="bg2">
                  <a:lumMod val="60000"/>
                  <a:lumOff val="40000"/>
                </a:schemeClr>
              </a:solidFill>
              <a:latin typeface="Arial"/>
              <a:cs typeface="Arial"/>
            </a:endParaRPr>
          </a:p>
        </p:txBody>
      </p:sp>
      <p:pic>
        <p:nvPicPr>
          <p:cNvPr id="5" name="Picture 4" descr="P106057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5906" y="2547647"/>
            <a:ext cx="7120120" cy="3570284"/>
          </a:xfrm>
          <a:prstGeom prst="rect">
            <a:avLst/>
          </a:prstGeom>
        </p:spPr>
      </p:pic>
    </p:spTree>
    <p:extLst>
      <p:ext uri="{BB962C8B-B14F-4D97-AF65-F5344CB8AC3E}">
        <p14:creationId xmlns:p14="http://schemas.microsoft.com/office/powerpoint/2010/main" val="1587702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3" y="358819"/>
            <a:ext cx="8659905" cy="6160458"/>
          </a:xfrm>
        </p:spPr>
        <p:txBody>
          <a:bodyPr>
            <a:normAutofit lnSpcReduction="10000"/>
          </a:bodyPr>
          <a:lstStyle/>
          <a:p>
            <a:pPr marL="0" indent="0" algn="ctr">
              <a:lnSpc>
                <a:spcPct val="120000"/>
              </a:lnSpc>
              <a:buNone/>
            </a:pPr>
            <a:r>
              <a:rPr lang="en-US" sz="2400" dirty="0" smtClean="0">
                <a:latin typeface="Arial"/>
                <a:cs typeface="Arial"/>
              </a:rPr>
              <a:t>Sometimes food is the </a:t>
            </a:r>
            <a:r>
              <a:rPr lang="en-US" sz="2400" dirty="0" smtClean="0">
                <a:solidFill>
                  <a:srgbClr val="FF0000"/>
                </a:solidFill>
                <a:latin typeface="Arial"/>
                <a:cs typeface="Arial"/>
              </a:rPr>
              <a:t>subject matter </a:t>
            </a:r>
            <a:r>
              <a:rPr lang="en-US" sz="2400" dirty="0" smtClean="0">
                <a:latin typeface="Arial"/>
                <a:cs typeface="Arial"/>
              </a:rPr>
              <a:t>of artworks.</a:t>
            </a:r>
          </a:p>
          <a:p>
            <a:pPr marL="0" indent="0" algn="ctr">
              <a:lnSpc>
                <a:spcPct val="120000"/>
              </a:lnSpc>
              <a:buNone/>
            </a:pPr>
            <a:r>
              <a:rPr lang="en-US" sz="2400" dirty="0" smtClean="0">
                <a:latin typeface="Arial"/>
                <a:cs typeface="Arial"/>
              </a:rPr>
              <a:t>(These are not </a:t>
            </a:r>
            <a:r>
              <a:rPr lang="en-US" sz="2400" dirty="0" smtClean="0">
                <a:latin typeface="Arial"/>
                <a:cs typeface="Arial"/>
              </a:rPr>
              <a:t>photographs of actual crackers.) </a:t>
            </a:r>
            <a:r>
              <a:rPr lang="en-US" sz="2400" dirty="0" smtClean="0">
                <a:latin typeface="Arial"/>
                <a:cs typeface="Arial"/>
              </a:rPr>
              <a:t>Any texture you see is just an </a:t>
            </a:r>
            <a:r>
              <a:rPr lang="en-US" sz="2400" dirty="0" smtClean="0">
                <a:solidFill>
                  <a:srgbClr val="FF0000"/>
                </a:solidFill>
                <a:latin typeface="Arial"/>
                <a:cs typeface="Arial"/>
              </a:rPr>
              <a:t>illusion</a:t>
            </a:r>
            <a:r>
              <a:rPr lang="en-US" sz="2400" dirty="0" smtClean="0">
                <a:latin typeface="Arial"/>
                <a:cs typeface="Arial"/>
              </a:rPr>
              <a:t> created by the artist. Which has the best </a:t>
            </a:r>
            <a:r>
              <a:rPr lang="en-US" sz="2400" dirty="0" smtClean="0">
                <a:solidFill>
                  <a:srgbClr val="FF0000"/>
                </a:solidFill>
                <a:latin typeface="Arial"/>
                <a:cs typeface="Arial"/>
              </a:rPr>
              <a:t>illusion </a:t>
            </a:r>
            <a:r>
              <a:rPr lang="en-US" sz="2400" dirty="0" smtClean="0">
                <a:solidFill>
                  <a:srgbClr val="FF0000"/>
                </a:solidFill>
                <a:latin typeface="Arial"/>
                <a:cs typeface="Arial"/>
              </a:rPr>
              <a:t>of texture</a:t>
            </a:r>
            <a:r>
              <a:rPr lang="en-US" sz="2400" dirty="0" smtClean="0">
                <a:latin typeface="Arial"/>
                <a:cs typeface="Arial"/>
              </a:rPr>
              <a:t>? </a:t>
            </a:r>
          </a:p>
          <a:p>
            <a:pPr marL="0" indent="0">
              <a:buNone/>
            </a:pPr>
            <a:endParaRPr lang="en-US" sz="2400" dirty="0" smtClean="0">
              <a:latin typeface="Arial"/>
              <a:cs typeface="Arial"/>
            </a:endParaRPr>
          </a:p>
          <a:p>
            <a:pPr marL="0" indent="0">
              <a:buNone/>
            </a:pPr>
            <a:r>
              <a:rPr lang="en-US" sz="2400" dirty="0" smtClean="0">
                <a:latin typeface="Arial"/>
                <a:cs typeface="Arial"/>
              </a:rPr>
              <a:t>         	Left                   	 Center                   		Right            </a:t>
            </a:r>
          </a:p>
          <a:p>
            <a:pPr marL="0" indent="0">
              <a:buNone/>
            </a:pPr>
            <a:endParaRPr lang="en-US" sz="2400" dirty="0" smtClean="0">
              <a:latin typeface="Arial"/>
              <a:cs typeface="Arial"/>
            </a:endParaRPr>
          </a:p>
          <a:p>
            <a:pPr marL="0" indent="0">
              <a:buNone/>
            </a:pPr>
            <a:endParaRPr lang="en-US" sz="2400" dirty="0">
              <a:latin typeface="Arial"/>
              <a:cs typeface="Arial"/>
            </a:endParaRPr>
          </a:p>
          <a:p>
            <a:pPr marL="0" indent="0">
              <a:buNone/>
            </a:pPr>
            <a:endParaRPr lang="en-US" sz="2400" dirty="0" smtClean="0">
              <a:latin typeface="Arial"/>
              <a:cs typeface="Arial"/>
            </a:endParaRPr>
          </a:p>
          <a:p>
            <a:pPr marL="0" indent="0">
              <a:buNone/>
            </a:pPr>
            <a:endParaRPr lang="en-US" sz="2400" dirty="0">
              <a:latin typeface="Arial"/>
              <a:cs typeface="Arial"/>
            </a:endParaRPr>
          </a:p>
          <a:p>
            <a:pPr marL="0" indent="0">
              <a:buNone/>
            </a:pPr>
            <a:endParaRPr lang="en-US" sz="2400" dirty="0" smtClean="0">
              <a:latin typeface="Arial"/>
              <a:cs typeface="Arial"/>
            </a:endParaRPr>
          </a:p>
          <a:p>
            <a:pPr marL="0" indent="0">
              <a:buNone/>
            </a:pPr>
            <a:r>
              <a:rPr lang="en-US" sz="2400" dirty="0" smtClean="0">
                <a:solidFill>
                  <a:srgbClr val="F9D4B1"/>
                </a:solidFill>
                <a:latin typeface="Arial"/>
                <a:cs typeface="Arial"/>
              </a:rPr>
              <a:t>           </a:t>
            </a:r>
          </a:p>
          <a:p>
            <a:pPr marL="0" indent="0">
              <a:buNone/>
            </a:pPr>
            <a:endParaRPr lang="en-US" sz="2400" dirty="0">
              <a:solidFill>
                <a:srgbClr val="F9D4B1"/>
              </a:solidFill>
              <a:latin typeface="Arial"/>
              <a:cs typeface="Arial"/>
            </a:endParaRPr>
          </a:p>
          <a:p>
            <a:pPr marL="0" indent="0">
              <a:buNone/>
            </a:pPr>
            <a:r>
              <a:rPr lang="en-US" sz="1800" dirty="0" smtClean="0">
                <a:latin typeface="Arial"/>
                <a:cs typeface="Arial"/>
              </a:rPr>
              <a:t>   Cut </a:t>
            </a:r>
            <a:r>
              <a:rPr lang="en-US" sz="1800" dirty="0">
                <a:latin typeface="Arial"/>
                <a:cs typeface="Arial"/>
              </a:rPr>
              <a:t>paper collage    </a:t>
            </a:r>
            <a:r>
              <a:rPr lang="en-US" sz="1800" dirty="0" smtClean="0">
                <a:latin typeface="Arial"/>
                <a:cs typeface="Arial"/>
              </a:rPr>
              <a:t>        Colored </a:t>
            </a:r>
            <a:r>
              <a:rPr lang="en-US" sz="1800" dirty="0">
                <a:latin typeface="Arial"/>
                <a:cs typeface="Arial"/>
              </a:rPr>
              <a:t>pencil drawing        </a:t>
            </a:r>
            <a:r>
              <a:rPr lang="en-US" sz="1800" dirty="0" smtClean="0">
                <a:latin typeface="Arial"/>
                <a:cs typeface="Arial"/>
              </a:rPr>
              <a:t>Colored pencil drawing</a:t>
            </a:r>
            <a:endParaRPr lang="en-US" sz="1800" dirty="0">
              <a:latin typeface="Arial"/>
              <a:cs typeface="Arial"/>
            </a:endParaRPr>
          </a:p>
          <a:p>
            <a:pPr marL="0" indent="0">
              <a:buNone/>
            </a:pPr>
            <a:endParaRPr lang="en-US" sz="1300" dirty="0">
              <a:latin typeface="Arial"/>
              <a:cs typeface="Arial"/>
            </a:endParaRPr>
          </a:p>
        </p:txBody>
      </p:sp>
      <p:pic>
        <p:nvPicPr>
          <p:cNvPr id="6" name="Picture 5" descr="Cracker Drawing.jpg"/>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223834" y="3439048"/>
            <a:ext cx="2515772" cy="2134770"/>
          </a:xfrm>
          <a:prstGeom prst="rect">
            <a:avLst/>
          </a:prstGeom>
        </p:spPr>
      </p:pic>
      <p:pic>
        <p:nvPicPr>
          <p:cNvPr id="2" name="Picture 1" descr="P106059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966" y="3439048"/>
            <a:ext cx="2404693" cy="2105071"/>
          </a:xfrm>
          <a:prstGeom prst="rect">
            <a:avLst/>
          </a:prstGeom>
        </p:spPr>
      </p:pic>
      <p:pic>
        <p:nvPicPr>
          <p:cNvPr id="4" name="Picture 3" descr="Cracker Drawing 2.jpg"/>
          <p:cNvPicPr>
            <a:picLocks noChangeAspect="1"/>
          </p:cNvPicPr>
          <p:nvPr/>
        </p:nvPicPr>
        <p:blipFill>
          <a:blip r:embed="rId5" cstate="screen">
            <a:extLst>
              <a:ext uri="{BEBA8EAE-BF5A-486C-A8C5-ECC9F3942E4B}">
                <a14:imgProps xmlns:a14="http://schemas.microsoft.com/office/drawing/2010/main">
                  <a14:imgLayer r:embed="rId6">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5967093" y="3439047"/>
            <a:ext cx="2398838" cy="2105071"/>
          </a:xfrm>
          <a:prstGeom prst="rect">
            <a:avLst/>
          </a:prstGeom>
        </p:spPr>
      </p:pic>
    </p:spTree>
    <p:extLst>
      <p:ext uri="{BB962C8B-B14F-4D97-AF65-F5344CB8AC3E}">
        <p14:creationId xmlns:p14="http://schemas.microsoft.com/office/powerpoint/2010/main" val="2084869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49" y="438492"/>
            <a:ext cx="8108720" cy="6238367"/>
          </a:xfrm>
        </p:spPr>
        <p:txBody>
          <a:bodyPr>
            <a:normAutofit/>
          </a:bodyPr>
          <a:lstStyle/>
          <a:p>
            <a:pPr marL="0" indent="0" algn="ctr">
              <a:lnSpc>
                <a:spcPct val="120000"/>
              </a:lnSpc>
              <a:buNone/>
            </a:pPr>
            <a:r>
              <a:rPr lang="en-US" sz="2400" dirty="0" smtClean="0">
                <a:latin typeface="Arial"/>
                <a:cs typeface="Arial"/>
              </a:rPr>
              <a:t>Compare some of the many textures James Peale shows in his </a:t>
            </a:r>
            <a:r>
              <a:rPr lang="en-US" sz="2400" dirty="0" smtClean="0">
                <a:solidFill>
                  <a:srgbClr val="FF0000"/>
                </a:solidFill>
                <a:latin typeface="Arial"/>
                <a:cs typeface="Arial"/>
              </a:rPr>
              <a:t>two-dimensional </a:t>
            </a:r>
            <a:r>
              <a:rPr lang="en-US" sz="2400" dirty="0" smtClean="0">
                <a:latin typeface="Arial"/>
                <a:cs typeface="Arial"/>
              </a:rPr>
              <a:t>painting.</a:t>
            </a:r>
          </a:p>
          <a:p>
            <a:pPr marL="0" indent="0">
              <a:buNone/>
            </a:pPr>
            <a:endParaRPr lang="en-US" sz="2800" dirty="0" smtClean="0">
              <a:latin typeface="Arial"/>
              <a:cs typeface="Arial"/>
            </a:endParaRPr>
          </a:p>
          <a:p>
            <a:pPr marL="0" indent="0">
              <a:buNone/>
            </a:pPr>
            <a:r>
              <a:rPr lang="en-US" sz="2800" dirty="0" smtClean="0">
                <a:latin typeface="Arial"/>
                <a:cs typeface="Arial"/>
              </a:rPr>
              <a:t>  </a:t>
            </a: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r>
              <a:rPr lang="en-US" sz="2800" dirty="0" smtClean="0">
                <a:latin typeface="Arial"/>
                <a:cs typeface="Arial"/>
              </a:rPr>
              <a:t>James </a:t>
            </a: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lgn="ctr">
              <a:buNone/>
            </a:pPr>
            <a:endParaRPr lang="en-US" sz="2800" dirty="0" smtClean="0">
              <a:solidFill>
                <a:srgbClr val="F9D4B1"/>
              </a:solidFill>
              <a:latin typeface="Arial"/>
              <a:cs typeface="Arial"/>
            </a:endParaRPr>
          </a:p>
          <a:p>
            <a:pPr marL="0" indent="0" algn="ctr">
              <a:buNone/>
            </a:pPr>
            <a:endParaRPr lang="en-US" sz="1200" dirty="0" smtClean="0">
              <a:solidFill>
                <a:srgbClr val="F9D4B1"/>
              </a:solidFill>
              <a:latin typeface="Arial"/>
              <a:cs typeface="Arial"/>
            </a:endParaRPr>
          </a:p>
        </p:txBody>
      </p:sp>
      <p:pic>
        <p:nvPicPr>
          <p:cNvPr id="4" name="Picture 3" descr="1952.113.00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955" y="1759425"/>
            <a:ext cx="5840304" cy="4444730"/>
          </a:xfrm>
          <a:prstGeom prst="rect">
            <a:avLst/>
          </a:prstGeom>
        </p:spPr>
      </p:pic>
      <p:sp>
        <p:nvSpPr>
          <p:cNvPr id="5" name="TextBox 4"/>
          <p:cNvSpPr txBox="1"/>
          <p:nvPr/>
        </p:nvSpPr>
        <p:spPr>
          <a:xfrm>
            <a:off x="6647972" y="3405412"/>
            <a:ext cx="2114712" cy="1015663"/>
          </a:xfrm>
          <a:prstGeom prst="rect">
            <a:avLst/>
          </a:prstGeom>
          <a:noFill/>
        </p:spPr>
        <p:txBody>
          <a:bodyPr wrap="square" rtlCol="0">
            <a:spAutoFit/>
          </a:bodyPr>
          <a:lstStyle/>
          <a:p>
            <a:r>
              <a:rPr lang="en-US" sz="1200" dirty="0" smtClean="0">
                <a:solidFill>
                  <a:srgbClr val="F9D4B1"/>
                </a:solidFill>
                <a:latin typeface="Arial"/>
                <a:cs typeface="Arial"/>
              </a:rPr>
              <a:t>James Peale</a:t>
            </a:r>
          </a:p>
          <a:p>
            <a:r>
              <a:rPr lang="en-US" sz="1200" i="1" dirty="0" smtClean="0">
                <a:solidFill>
                  <a:srgbClr val="F9D4B1"/>
                </a:solidFill>
                <a:latin typeface="Arial"/>
                <a:cs typeface="Arial"/>
              </a:rPr>
              <a:t>Still Life</a:t>
            </a:r>
            <a:r>
              <a:rPr lang="en-US" sz="1200" dirty="0" smtClean="0">
                <a:solidFill>
                  <a:srgbClr val="F9D4B1"/>
                </a:solidFill>
                <a:latin typeface="Arial"/>
                <a:cs typeface="Arial"/>
              </a:rPr>
              <a:t>, 1821, oil on canvas</a:t>
            </a:r>
          </a:p>
          <a:p>
            <a:r>
              <a:rPr lang="en-US" sz="1200" dirty="0" smtClean="0">
                <a:solidFill>
                  <a:srgbClr val="F9D4B1"/>
                </a:solidFill>
                <a:latin typeface="Arial"/>
                <a:cs typeface="Arial"/>
              </a:rPr>
              <a:t>Collection of Arizona State</a:t>
            </a:r>
          </a:p>
          <a:p>
            <a:r>
              <a:rPr lang="en-US" sz="1200" dirty="0" smtClean="0">
                <a:solidFill>
                  <a:srgbClr val="F9D4B1"/>
                </a:solidFill>
                <a:latin typeface="Arial"/>
                <a:cs typeface="Arial"/>
              </a:rPr>
              <a:t>University Art Museum</a:t>
            </a:r>
          </a:p>
          <a:p>
            <a:r>
              <a:rPr lang="en-US" sz="1200" dirty="0" smtClean="0">
                <a:solidFill>
                  <a:srgbClr val="F9D4B1"/>
                </a:solidFill>
                <a:latin typeface="Arial"/>
                <a:cs typeface="Arial"/>
              </a:rPr>
              <a:t>Gift of Oliver B. James</a:t>
            </a:r>
          </a:p>
        </p:txBody>
      </p:sp>
    </p:spTree>
    <p:extLst>
      <p:ext uri="{BB962C8B-B14F-4D97-AF65-F5344CB8AC3E}">
        <p14:creationId xmlns:p14="http://schemas.microsoft.com/office/powerpoint/2010/main" val="29082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52" y="199615"/>
            <a:ext cx="8683771" cy="4157232"/>
          </a:xfrm>
        </p:spPr>
        <p:txBody>
          <a:bodyPr>
            <a:normAutofit/>
          </a:bodyPr>
          <a:lstStyle/>
          <a:p>
            <a:pPr marL="0" indent="0" algn="ctr">
              <a:buNone/>
            </a:pPr>
            <a:r>
              <a:rPr lang="en-US" sz="2400" dirty="0" smtClean="0">
                <a:latin typeface="Arial"/>
                <a:cs typeface="Arial"/>
              </a:rPr>
              <a:t>Max Weber painted this </a:t>
            </a:r>
            <a:r>
              <a:rPr lang="en-US" sz="2400" i="1" dirty="0" smtClean="0">
                <a:latin typeface="Arial"/>
                <a:cs typeface="Arial"/>
              </a:rPr>
              <a:t>Still Life </a:t>
            </a:r>
            <a:r>
              <a:rPr lang="en-US" sz="2400" dirty="0">
                <a:latin typeface="Arial"/>
                <a:cs typeface="Arial"/>
              </a:rPr>
              <a:t>in a very different </a:t>
            </a:r>
            <a:r>
              <a:rPr lang="en-US" sz="2400" dirty="0" smtClean="0">
                <a:latin typeface="Arial"/>
                <a:cs typeface="Arial"/>
              </a:rPr>
              <a:t>style </a:t>
            </a:r>
            <a:br>
              <a:rPr lang="en-US" sz="2400" dirty="0" smtClean="0">
                <a:latin typeface="Arial"/>
                <a:cs typeface="Arial"/>
              </a:rPr>
            </a:br>
            <a:r>
              <a:rPr lang="en-US" sz="2400" dirty="0" smtClean="0">
                <a:latin typeface="Arial"/>
                <a:cs typeface="Arial"/>
              </a:rPr>
              <a:t>over 120 years after James Peale.</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lgn="ctr">
              <a:buNone/>
            </a:pPr>
            <a:endParaRPr lang="en-US" sz="1200" dirty="0" smtClean="0">
              <a:solidFill>
                <a:srgbClr val="F9D4B1"/>
              </a:solidFill>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1951.068.001a..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344" y="1402044"/>
            <a:ext cx="5649370" cy="4785772"/>
          </a:xfrm>
          <a:prstGeom prst="rect">
            <a:avLst/>
          </a:prstGeom>
        </p:spPr>
      </p:pic>
      <p:sp>
        <p:nvSpPr>
          <p:cNvPr id="4" name="TextBox 3"/>
          <p:cNvSpPr txBox="1"/>
          <p:nvPr/>
        </p:nvSpPr>
        <p:spPr>
          <a:xfrm>
            <a:off x="6204947" y="2713666"/>
            <a:ext cx="1974946" cy="1477328"/>
          </a:xfrm>
          <a:prstGeom prst="rect">
            <a:avLst/>
          </a:prstGeom>
          <a:noFill/>
        </p:spPr>
        <p:txBody>
          <a:bodyPr wrap="square" rtlCol="0">
            <a:spAutoFit/>
          </a:bodyPr>
          <a:lstStyle/>
          <a:p>
            <a:r>
              <a:rPr lang="en-US" sz="1200" dirty="0" smtClean="0">
                <a:latin typeface="Arial"/>
                <a:cs typeface="Arial"/>
              </a:rPr>
              <a:t>Max Weber</a:t>
            </a:r>
            <a:endParaRPr lang="en-US" sz="1200" dirty="0">
              <a:latin typeface="Arial"/>
              <a:cs typeface="Arial"/>
            </a:endParaRPr>
          </a:p>
          <a:p>
            <a:r>
              <a:rPr lang="en-US" sz="1200" i="1" dirty="0">
                <a:latin typeface="Arial"/>
                <a:cs typeface="Arial"/>
              </a:rPr>
              <a:t>Still Life, </a:t>
            </a:r>
            <a:r>
              <a:rPr lang="en-US" sz="1200" dirty="0" smtClean="0">
                <a:latin typeface="Arial"/>
                <a:cs typeface="Arial"/>
              </a:rPr>
              <a:t>1945</a:t>
            </a:r>
            <a:r>
              <a:rPr lang="en-US" sz="1200" i="1" dirty="0" smtClean="0">
                <a:latin typeface="Arial"/>
                <a:cs typeface="Arial"/>
              </a:rPr>
              <a:t> </a:t>
            </a:r>
            <a:endParaRPr lang="en-US" sz="1200" i="1" dirty="0">
              <a:latin typeface="Arial"/>
              <a:cs typeface="Arial"/>
            </a:endParaRPr>
          </a:p>
          <a:p>
            <a:r>
              <a:rPr lang="en-US" sz="1200" dirty="0" smtClean="0">
                <a:latin typeface="Arial"/>
                <a:cs typeface="Arial"/>
              </a:rPr>
              <a:t>Oil on </a:t>
            </a:r>
            <a:r>
              <a:rPr lang="en-US" sz="1200" dirty="0">
                <a:latin typeface="Arial"/>
                <a:cs typeface="Arial"/>
              </a:rPr>
              <a:t>canvas, </a:t>
            </a:r>
            <a:r>
              <a:rPr lang="en-US" sz="1200" dirty="0" smtClean="0">
                <a:latin typeface="Arial"/>
                <a:cs typeface="Arial"/>
              </a:rPr>
              <a:t>22” x 26”</a:t>
            </a:r>
            <a:endParaRPr lang="en-US" sz="1200" dirty="0">
              <a:latin typeface="Arial"/>
              <a:cs typeface="Arial"/>
            </a:endParaRPr>
          </a:p>
          <a:p>
            <a:r>
              <a:rPr lang="en-US" sz="1200" dirty="0">
                <a:latin typeface="Arial"/>
                <a:cs typeface="Arial"/>
              </a:rPr>
              <a:t>Collection of Arizona State </a:t>
            </a:r>
            <a:endParaRPr lang="en-US" sz="1200" dirty="0" smtClean="0">
              <a:latin typeface="Arial"/>
              <a:cs typeface="Arial"/>
            </a:endParaRPr>
          </a:p>
          <a:p>
            <a:r>
              <a:rPr lang="en-US" sz="1200" dirty="0" smtClean="0">
                <a:latin typeface="Arial"/>
                <a:cs typeface="Arial"/>
              </a:rPr>
              <a:t>University </a:t>
            </a:r>
            <a:r>
              <a:rPr lang="en-US" sz="1200" dirty="0">
                <a:latin typeface="Arial"/>
                <a:cs typeface="Arial"/>
              </a:rPr>
              <a:t>Art Museum</a:t>
            </a:r>
          </a:p>
          <a:p>
            <a:r>
              <a:rPr lang="en-US" sz="1200" dirty="0">
                <a:latin typeface="Arial"/>
                <a:cs typeface="Arial"/>
              </a:rPr>
              <a:t>Gift of Oliver B. James</a:t>
            </a:r>
          </a:p>
          <a:p>
            <a:endParaRPr lang="en-US" dirty="0"/>
          </a:p>
        </p:txBody>
      </p:sp>
    </p:spTree>
    <p:extLst>
      <p:ext uri="{BB962C8B-B14F-4D97-AF65-F5344CB8AC3E}">
        <p14:creationId xmlns:p14="http://schemas.microsoft.com/office/powerpoint/2010/main" val="3092337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699" y="363426"/>
            <a:ext cx="8563087" cy="6209684"/>
          </a:xfrm>
        </p:spPr>
        <p:txBody>
          <a:bodyPr>
            <a:noAutofit/>
          </a:bodyPr>
          <a:lstStyle/>
          <a:p>
            <a:pPr marL="0" indent="0" algn="ctr">
              <a:buNone/>
            </a:pPr>
            <a:r>
              <a:rPr lang="en-US" sz="2400" dirty="0">
                <a:latin typeface="Arial"/>
                <a:cs typeface="Arial"/>
              </a:rPr>
              <a:t>Think back to </a:t>
            </a:r>
            <a:r>
              <a:rPr lang="en-US" sz="2400" dirty="0" smtClean="0">
                <a:latin typeface="Arial"/>
                <a:cs typeface="Arial"/>
              </a:rPr>
              <a:t>an </a:t>
            </a:r>
            <a:r>
              <a:rPr lang="en-US" sz="2400" dirty="0">
                <a:latin typeface="Arial"/>
                <a:cs typeface="Arial"/>
              </a:rPr>
              <a:t>enjoyable moment in your </a:t>
            </a:r>
            <a:r>
              <a:rPr lang="en-US" sz="2400" dirty="0" smtClean="0">
                <a:latin typeface="Arial"/>
                <a:cs typeface="Arial"/>
              </a:rPr>
              <a:t>past. Can </a:t>
            </a:r>
            <a:r>
              <a:rPr lang="en-US" sz="2400" dirty="0">
                <a:latin typeface="Arial"/>
                <a:cs typeface="Arial"/>
              </a:rPr>
              <a:t>you connect a particular sight, </a:t>
            </a:r>
            <a:r>
              <a:rPr lang="en-US" sz="2400" dirty="0" smtClean="0">
                <a:latin typeface="Arial"/>
                <a:cs typeface="Arial"/>
              </a:rPr>
              <a:t>sound </a:t>
            </a:r>
            <a:r>
              <a:rPr lang="en-US" sz="2400" dirty="0">
                <a:latin typeface="Arial"/>
                <a:cs typeface="Arial"/>
              </a:rPr>
              <a:t>or touch to that </a:t>
            </a:r>
            <a:r>
              <a:rPr lang="en-US" sz="2400" dirty="0">
                <a:solidFill>
                  <a:srgbClr val="FF0000"/>
                </a:solidFill>
                <a:latin typeface="Arial"/>
                <a:cs typeface="Arial"/>
              </a:rPr>
              <a:t>memory</a:t>
            </a:r>
            <a:r>
              <a:rPr lang="en-US" sz="2400" dirty="0">
                <a:latin typeface="Arial"/>
                <a:cs typeface="Arial"/>
              </a:rPr>
              <a:t>?</a:t>
            </a:r>
          </a:p>
          <a:p>
            <a:pPr marL="0" indent="0">
              <a:buNone/>
            </a:pPr>
            <a:endParaRPr lang="en-US" sz="2400" dirty="0">
              <a:latin typeface="Arial"/>
              <a:cs typeface="Arial"/>
            </a:endParaRPr>
          </a:p>
          <a:p>
            <a:pPr marL="0" indent="0">
              <a:buNone/>
            </a:pPr>
            <a:endParaRPr lang="en-US" sz="2400" dirty="0" smtClean="0">
              <a:latin typeface="Arial"/>
              <a:cs typeface="Arial"/>
            </a:endParaRPr>
          </a:p>
          <a:p>
            <a:pPr marL="0" indent="0">
              <a:buNone/>
            </a:pPr>
            <a:endParaRPr lang="en-US" sz="2400" dirty="0">
              <a:latin typeface="Arial"/>
              <a:cs typeface="Arial"/>
            </a:endParaRPr>
          </a:p>
          <a:p>
            <a:pPr marL="0" indent="0">
              <a:buNone/>
            </a:pPr>
            <a:endParaRPr lang="en-US" sz="2400" dirty="0" smtClean="0">
              <a:latin typeface="Arial"/>
              <a:cs typeface="Arial"/>
            </a:endParaRPr>
          </a:p>
          <a:p>
            <a:pPr marL="0" indent="0">
              <a:buNone/>
            </a:pPr>
            <a:r>
              <a:rPr lang="en-US" sz="2400" dirty="0" smtClean="0">
                <a:latin typeface="Arial"/>
                <a:cs typeface="Arial"/>
              </a:rPr>
              <a:t>  </a:t>
            </a:r>
            <a:r>
              <a:rPr lang="en-US" sz="2400" dirty="0" smtClean="0">
                <a:solidFill>
                  <a:srgbClr val="F9D4B1"/>
                </a:solidFill>
                <a:latin typeface="Arial"/>
                <a:cs typeface="Arial"/>
              </a:rPr>
              <a:t>  </a:t>
            </a:r>
          </a:p>
          <a:p>
            <a:pPr marL="0" indent="0">
              <a:buNone/>
            </a:pPr>
            <a:endParaRPr lang="en-US" sz="2400" dirty="0">
              <a:solidFill>
                <a:srgbClr val="F9D4B1"/>
              </a:solidFill>
              <a:latin typeface="Arial"/>
              <a:cs typeface="Arial"/>
            </a:endParaRPr>
          </a:p>
          <a:p>
            <a:pPr marL="0" indent="0">
              <a:buNone/>
            </a:pPr>
            <a:endParaRPr lang="en-US" sz="2400" dirty="0" smtClean="0">
              <a:solidFill>
                <a:srgbClr val="F9D4B1"/>
              </a:solidFill>
              <a:latin typeface="Arial"/>
              <a:cs typeface="Arial"/>
            </a:endParaRPr>
          </a:p>
          <a:p>
            <a:pPr marL="0" indent="0">
              <a:buNone/>
            </a:pPr>
            <a:endParaRPr lang="en-US" sz="1400" dirty="0" smtClean="0">
              <a:solidFill>
                <a:srgbClr val="F9D4B1"/>
              </a:solidFill>
              <a:latin typeface="Arial"/>
              <a:cs typeface="Arial"/>
            </a:endParaRPr>
          </a:p>
          <a:p>
            <a:pPr marL="0" indent="0" algn="ctr">
              <a:buNone/>
            </a:pPr>
            <a:r>
              <a:rPr lang="en-US" sz="1400" dirty="0" smtClean="0">
                <a:solidFill>
                  <a:srgbClr val="F9D4B1"/>
                </a:solidFill>
                <a:latin typeface="Arial"/>
                <a:cs typeface="Arial"/>
              </a:rPr>
              <a:t>Fluffy clouds in a blue </a:t>
            </a:r>
            <a:r>
              <a:rPr lang="en-US" sz="1400" dirty="0">
                <a:solidFill>
                  <a:srgbClr val="F9D4B1"/>
                </a:solidFill>
                <a:latin typeface="Arial"/>
                <a:cs typeface="Arial"/>
              </a:rPr>
              <a:t>s</a:t>
            </a:r>
            <a:r>
              <a:rPr lang="en-US" sz="1400" dirty="0" smtClean="0">
                <a:solidFill>
                  <a:srgbClr val="F9D4B1"/>
                </a:solidFill>
                <a:latin typeface="Arial"/>
                <a:cs typeface="Arial"/>
              </a:rPr>
              <a:t>ky                      A favorite song                       Wet nose of a friendly </a:t>
            </a:r>
            <a:r>
              <a:rPr lang="en-US" sz="1400" dirty="0">
                <a:solidFill>
                  <a:srgbClr val="F9D4B1"/>
                </a:solidFill>
                <a:latin typeface="Arial"/>
                <a:cs typeface="Arial"/>
              </a:rPr>
              <a:t>d</a:t>
            </a:r>
            <a:r>
              <a:rPr lang="en-US" sz="1400" dirty="0" smtClean="0">
                <a:solidFill>
                  <a:srgbClr val="F9D4B1"/>
                </a:solidFill>
                <a:latin typeface="Arial"/>
                <a:cs typeface="Arial"/>
              </a:rPr>
              <a:t>og</a:t>
            </a:r>
          </a:p>
          <a:p>
            <a:pPr marL="0" indent="0" algn="ctr">
              <a:buNone/>
            </a:pPr>
            <a:endParaRPr lang="en-US" sz="1400" dirty="0" smtClean="0">
              <a:latin typeface="Arial"/>
              <a:cs typeface="Arial"/>
            </a:endParaRPr>
          </a:p>
          <a:p>
            <a:pPr marL="0" indent="0" algn="ctr">
              <a:buNone/>
            </a:pPr>
            <a:r>
              <a:rPr lang="en-US" sz="2200" dirty="0" smtClean="0">
                <a:latin typeface="Arial"/>
                <a:cs typeface="Arial"/>
              </a:rPr>
              <a:t/>
            </a:r>
            <a:br>
              <a:rPr lang="en-US" sz="2200" dirty="0" smtClean="0">
                <a:latin typeface="Arial"/>
                <a:cs typeface="Arial"/>
              </a:rPr>
            </a:br>
            <a:r>
              <a:rPr lang="en-US" sz="2200" dirty="0" smtClean="0">
                <a:latin typeface="Arial"/>
                <a:cs typeface="Arial"/>
              </a:rPr>
              <a:t>We </a:t>
            </a:r>
            <a:r>
              <a:rPr lang="en-US" sz="2200" dirty="0">
                <a:latin typeface="Arial"/>
                <a:cs typeface="Arial"/>
              </a:rPr>
              <a:t>experience our world with </a:t>
            </a:r>
            <a:r>
              <a:rPr lang="en-US" sz="2200" dirty="0">
                <a:solidFill>
                  <a:srgbClr val="FF0000"/>
                </a:solidFill>
                <a:latin typeface="Arial"/>
                <a:cs typeface="Arial"/>
              </a:rPr>
              <a:t>five senses</a:t>
            </a:r>
            <a:r>
              <a:rPr lang="en-US" sz="2200" dirty="0">
                <a:latin typeface="Arial"/>
                <a:cs typeface="Arial"/>
              </a:rPr>
              <a:t>: sight, </a:t>
            </a:r>
            <a:r>
              <a:rPr lang="en-US" sz="2200" dirty="0" smtClean="0">
                <a:latin typeface="Arial"/>
                <a:cs typeface="Arial"/>
              </a:rPr>
              <a:t>hearing, </a:t>
            </a:r>
            <a:r>
              <a:rPr lang="en-US" sz="2200" dirty="0">
                <a:latin typeface="Arial"/>
                <a:cs typeface="Arial"/>
              </a:rPr>
              <a:t>touch and also smell and taste.</a:t>
            </a:r>
          </a:p>
          <a:p>
            <a:pPr marL="0" indent="0">
              <a:buNone/>
            </a:pPr>
            <a:endParaRPr lang="en-US" sz="2200" dirty="0" smtClean="0">
              <a:latin typeface="Arial"/>
              <a:cs typeface="Arial"/>
            </a:endParaRPr>
          </a:p>
          <a:p>
            <a:pPr marL="0" indent="0">
              <a:buNone/>
            </a:pPr>
            <a:endParaRPr lang="en-US" sz="2200" dirty="0" smtClean="0">
              <a:latin typeface="Arial"/>
              <a:cs typeface="Arial"/>
            </a:endParaRPr>
          </a:p>
          <a:p>
            <a:pPr marL="0" indent="0">
              <a:buNone/>
            </a:pPr>
            <a:endParaRPr lang="en-US" sz="2200" dirty="0" smtClean="0">
              <a:latin typeface="Arial"/>
              <a:cs typeface="Arial"/>
            </a:endParaRPr>
          </a:p>
          <a:p>
            <a:pPr marL="0" indent="0">
              <a:buNone/>
            </a:pPr>
            <a:endParaRPr lang="en-US" sz="2200" dirty="0" smtClean="0">
              <a:latin typeface="Arial"/>
              <a:cs typeface="Arial"/>
            </a:endParaRPr>
          </a:p>
          <a:p>
            <a:pPr marL="0" indent="0">
              <a:buNone/>
            </a:pPr>
            <a:endParaRPr lang="en-US" sz="2200" dirty="0" smtClean="0">
              <a:latin typeface="Arial"/>
              <a:cs typeface="Arial"/>
            </a:endParaRPr>
          </a:p>
          <a:p>
            <a:pPr marL="0" indent="0">
              <a:buNone/>
            </a:pPr>
            <a:endParaRPr lang="en-US" sz="2200" dirty="0" smtClean="0">
              <a:latin typeface="Arial"/>
              <a:cs typeface="Arial"/>
            </a:endParaRPr>
          </a:p>
          <a:p>
            <a:pPr marL="0" indent="0">
              <a:buNone/>
            </a:pPr>
            <a:endParaRPr lang="en-US" sz="2200" dirty="0">
              <a:latin typeface="Arial"/>
              <a:cs typeface="Arial"/>
            </a:endParaRPr>
          </a:p>
          <a:p>
            <a:pPr marL="0" indent="0">
              <a:buNone/>
            </a:pPr>
            <a:endParaRPr lang="en-US" sz="2200" dirty="0" smtClean="0">
              <a:latin typeface="Arial"/>
              <a:cs typeface="Arial"/>
            </a:endParaRPr>
          </a:p>
          <a:p>
            <a:pPr marL="0" indent="0">
              <a:buNone/>
            </a:pPr>
            <a:endParaRPr lang="en-US" sz="2200" dirty="0" smtClean="0">
              <a:latin typeface="Arial"/>
              <a:cs typeface="Arial"/>
            </a:endParaRPr>
          </a:p>
          <a:p>
            <a:pPr marL="0" indent="0">
              <a:buNone/>
            </a:pPr>
            <a:endParaRPr lang="en-US" sz="2200" dirty="0" smtClean="0">
              <a:latin typeface="Arial"/>
              <a:cs typeface="Arial"/>
            </a:endParaRPr>
          </a:p>
          <a:p>
            <a:pPr marL="0" indent="0">
              <a:buNone/>
            </a:pPr>
            <a:endParaRPr lang="en-US" sz="2200" dirty="0">
              <a:latin typeface="Arial"/>
              <a:cs typeface="Arial"/>
            </a:endParaRPr>
          </a:p>
        </p:txBody>
      </p:sp>
      <p:pic>
        <p:nvPicPr>
          <p:cNvPr id="8" name="Picture 7" descr="Dog with Wet Nos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4390" y="2040016"/>
            <a:ext cx="2187336" cy="2822972"/>
          </a:xfrm>
          <a:prstGeom prst="rect">
            <a:avLst/>
          </a:prstGeom>
        </p:spPr>
      </p:pic>
      <p:pic>
        <p:nvPicPr>
          <p:cNvPr id="2" name="Picture 1" descr="IMG_129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873" y="2073548"/>
            <a:ext cx="2276182" cy="2789440"/>
          </a:xfrm>
          <a:prstGeom prst="rect">
            <a:avLst/>
          </a:prstGeom>
        </p:spPr>
      </p:pic>
      <p:pic>
        <p:nvPicPr>
          <p:cNvPr id="4" name="Picture 3" descr="IMG_1315.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4378" y="2066034"/>
            <a:ext cx="959687" cy="2796954"/>
          </a:xfrm>
          <a:prstGeom prst="rect">
            <a:avLst/>
          </a:prstGeom>
        </p:spPr>
      </p:pic>
    </p:spTree>
    <p:extLst>
      <p:ext uri="{BB962C8B-B14F-4D97-AF65-F5344CB8AC3E}">
        <p14:creationId xmlns:p14="http://schemas.microsoft.com/office/powerpoint/2010/main" val="1299554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49" y="438492"/>
            <a:ext cx="8108720" cy="6144875"/>
          </a:xfrm>
        </p:spPr>
        <p:txBody>
          <a:bodyPr>
            <a:normAutofit/>
          </a:bodyPr>
          <a:lstStyle/>
          <a:p>
            <a:pPr marL="0" indent="0" algn="ctr">
              <a:lnSpc>
                <a:spcPct val="120000"/>
              </a:lnSpc>
              <a:buNone/>
            </a:pPr>
            <a:endParaRPr lang="en-US" sz="2400" dirty="0" smtClean="0">
              <a:latin typeface="Arial"/>
              <a:cs typeface="Arial"/>
            </a:endParaRPr>
          </a:p>
          <a:p>
            <a:pPr marL="0" indent="0" algn="ctr">
              <a:lnSpc>
                <a:spcPct val="120000"/>
              </a:lnSpc>
              <a:buNone/>
            </a:pPr>
            <a:r>
              <a:rPr lang="en-US" sz="2400" dirty="0" smtClean="0">
                <a:latin typeface="Arial"/>
                <a:cs typeface="Arial"/>
              </a:rPr>
              <a:t>Which artist was most interested in creating an illusion of texture? How can you tell?</a:t>
            </a:r>
            <a:endParaRPr lang="en-US" sz="2800" dirty="0" smtClean="0">
              <a:latin typeface="Arial"/>
              <a:cs typeface="Arial"/>
            </a:endParaRPr>
          </a:p>
          <a:p>
            <a:pPr marL="0" indent="0">
              <a:lnSpc>
                <a:spcPct val="120000"/>
              </a:lnSpc>
              <a:buNone/>
            </a:pPr>
            <a:endParaRPr lang="en-US" sz="2800" dirty="0" smtClean="0">
              <a:latin typeface="Arial"/>
              <a:cs typeface="Arial"/>
            </a:endParaRPr>
          </a:p>
          <a:p>
            <a:pPr marL="0" indent="0">
              <a:lnSpc>
                <a:spcPct val="120000"/>
              </a:lnSpc>
              <a:buNone/>
            </a:pPr>
            <a:endParaRPr lang="en-US" sz="2800" dirty="0">
              <a:latin typeface="Arial"/>
              <a:cs typeface="Arial"/>
            </a:endParaRPr>
          </a:p>
          <a:p>
            <a:pPr marL="0" indent="0">
              <a:lnSpc>
                <a:spcPct val="120000"/>
              </a:lnSpc>
              <a:buNone/>
            </a:pPr>
            <a:endParaRPr lang="en-US" sz="2800" dirty="0" smtClean="0">
              <a:latin typeface="Arial"/>
              <a:cs typeface="Arial"/>
            </a:endParaRPr>
          </a:p>
          <a:p>
            <a:pPr marL="0" indent="0">
              <a:lnSpc>
                <a:spcPct val="120000"/>
              </a:lnSpc>
              <a:buNone/>
            </a:pPr>
            <a:endParaRPr lang="en-US" sz="2800" dirty="0">
              <a:latin typeface="Arial"/>
              <a:cs typeface="Arial"/>
            </a:endParaRPr>
          </a:p>
          <a:p>
            <a:pPr marL="0" indent="0">
              <a:lnSpc>
                <a:spcPct val="120000"/>
              </a:lnSpc>
              <a:buNone/>
            </a:pPr>
            <a:endParaRPr lang="en-US" sz="2800" dirty="0">
              <a:latin typeface="Arial"/>
              <a:cs typeface="Arial"/>
            </a:endParaRPr>
          </a:p>
          <a:p>
            <a:pPr marL="0" indent="0">
              <a:lnSpc>
                <a:spcPct val="120000"/>
              </a:lnSpc>
              <a:buNone/>
            </a:pPr>
            <a:endParaRPr lang="en-US" sz="900" dirty="0" smtClean="0">
              <a:latin typeface="Arial"/>
              <a:cs typeface="Arial"/>
            </a:endParaRPr>
          </a:p>
          <a:p>
            <a:pPr marL="0" indent="0">
              <a:lnSpc>
                <a:spcPct val="120000"/>
              </a:lnSpc>
              <a:buNone/>
            </a:pPr>
            <a:endParaRPr lang="en-US" sz="900" dirty="0">
              <a:latin typeface="Arial"/>
              <a:cs typeface="Arial"/>
            </a:endParaRPr>
          </a:p>
          <a:p>
            <a:pPr marL="0" indent="0">
              <a:buNone/>
            </a:pPr>
            <a:endParaRPr lang="en-US" sz="1200" dirty="0">
              <a:solidFill>
                <a:srgbClr val="F9D4B1"/>
              </a:solidFill>
              <a:latin typeface="Arial"/>
              <a:cs typeface="Arial"/>
            </a:endParaRPr>
          </a:p>
          <a:p>
            <a:pPr marL="0" indent="0">
              <a:buNone/>
            </a:pPr>
            <a:r>
              <a:rPr lang="en-US" sz="1200" dirty="0" smtClean="0">
                <a:solidFill>
                  <a:srgbClr val="F9D4B1"/>
                </a:solidFill>
                <a:latin typeface="Arial"/>
                <a:cs typeface="Arial"/>
              </a:rPr>
              <a:t>James Peale								   Max Weber</a:t>
            </a:r>
          </a:p>
          <a:p>
            <a:pPr marL="0" indent="0">
              <a:buNone/>
            </a:pPr>
            <a:r>
              <a:rPr lang="en-US" sz="1200" i="1" dirty="0" smtClean="0">
                <a:solidFill>
                  <a:srgbClr val="F9D4B1"/>
                </a:solidFill>
                <a:latin typeface="Arial"/>
                <a:cs typeface="Arial"/>
              </a:rPr>
              <a:t>Still </a:t>
            </a:r>
            <a:r>
              <a:rPr lang="en-US" sz="1200" i="1" dirty="0">
                <a:solidFill>
                  <a:srgbClr val="F9D4B1"/>
                </a:solidFill>
                <a:latin typeface="Arial"/>
                <a:cs typeface="Arial"/>
              </a:rPr>
              <a:t>Life</a:t>
            </a:r>
            <a:r>
              <a:rPr lang="en-US" sz="1200" dirty="0">
                <a:solidFill>
                  <a:srgbClr val="F9D4B1"/>
                </a:solidFill>
                <a:latin typeface="Arial"/>
                <a:cs typeface="Arial"/>
              </a:rPr>
              <a:t>, 1821, oil on </a:t>
            </a:r>
            <a:r>
              <a:rPr lang="en-US" sz="1200" dirty="0" smtClean="0">
                <a:solidFill>
                  <a:srgbClr val="F9D4B1"/>
                </a:solidFill>
                <a:latin typeface="Arial"/>
                <a:cs typeface="Arial"/>
              </a:rPr>
              <a:t>canvas					   </a:t>
            </a:r>
            <a:r>
              <a:rPr lang="en-US" sz="1200" i="1" dirty="0" smtClean="0">
                <a:solidFill>
                  <a:srgbClr val="F9D4B1"/>
                </a:solidFill>
                <a:latin typeface="Arial"/>
                <a:cs typeface="Arial"/>
              </a:rPr>
              <a:t>Still Life</a:t>
            </a:r>
            <a:r>
              <a:rPr lang="en-US" sz="1200" dirty="0" smtClean="0">
                <a:solidFill>
                  <a:srgbClr val="F9D4B1"/>
                </a:solidFill>
                <a:latin typeface="Arial"/>
                <a:cs typeface="Arial"/>
              </a:rPr>
              <a:t>, 1945, oil on canvas</a:t>
            </a:r>
          </a:p>
          <a:p>
            <a:pPr marL="0" indent="0">
              <a:buNone/>
            </a:pPr>
            <a:r>
              <a:rPr lang="en-US" sz="1200" dirty="0" smtClean="0">
                <a:solidFill>
                  <a:srgbClr val="F9D4B1"/>
                </a:solidFill>
                <a:latin typeface="Arial"/>
                <a:cs typeface="Arial"/>
              </a:rPr>
              <a:t>Collection of Arizona State University </a:t>
            </a:r>
            <a:r>
              <a:rPr lang="en-US" sz="1200" dirty="0">
                <a:solidFill>
                  <a:srgbClr val="F9D4B1"/>
                </a:solidFill>
                <a:latin typeface="Arial"/>
                <a:cs typeface="Arial"/>
              </a:rPr>
              <a:t>Art </a:t>
            </a:r>
            <a:r>
              <a:rPr lang="en-US" sz="1200" dirty="0" smtClean="0">
                <a:solidFill>
                  <a:srgbClr val="F9D4B1"/>
                </a:solidFill>
                <a:latin typeface="Arial"/>
                <a:cs typeface="Arial"/>
              </a:rPr>
              <a:t>Museum		   </a:t>
            </a:r>
            <a:r>
              <a:rPr lang="en-US" sz="1200" dirty="0">
                <a:solidFill>
                  <a:srgbClr val="F9D4B1"/>
                </a:solidFill>
                <a:latin typeface="Arial"/>
                <a:cs typeface="Arial"/>
              </a:rPr>
              <a:t>Collection of Arizona State University Art Museum</a:t>
            </a:r>
          </a:p>
          <a:p>
            <a:pPr marL="0" indent="0">
              <a:buNone/>
            </a:pPr>
            <a:r>
              <a:rPr lang="en-US" sz="1200" dirty="0">
                <a:solidFill>
                  <a:srgbClr val="F9D4B1"/>
                </a:solidFill>
                <a:latin typeface="Arial"/>
                <a:cs typeface="Arial"/>
              </a:rPr>
              <a:t>Gift of Oliver B. </a:t>
            </a:r>
            <a:r>
              <a:rPr lang="en-US" sz="1200" dirty="0" smtClean="0">
                <a:solidFill>
                  <a:srgbClr val="F9D4B1"/>
                </a:solidFill>
                <a:latin typeface="Arial"/>
                <a:cs typeface="Arial"/>
              </a:rPr>
              <a:t>James					              </a:t>
            </a:r>
            <a:r>
              <a:rPr lang="en-US" sz="1200" dirty="0">
                <a:solidFill>
                  <a:srgbClr val="F9D4B1"/>
                </a:solidFill>
                <a:latin typeface="Arial"/>
                <a:cs typeface="Arial"/>
              </a:rPr>
              <a:t>Gift of Oliver B. James</a:t>
            </a:r>
          </a:p>
          <a:p>
            <a:pPr marL="0" indent="0">
              <a:buNone/>
            </a:pPr>
            <a:endParaRPr lang="en-US" sz="1200" dirty="0">
              <a:solidFill>
                <a:srgbClr val="F9D4B1"/>
              </a:solidFill>
              <a:latin typeface="Arial"/>
              <a:cs typeface="Arial"/>
            </a:endParaRPr>
          </a:p>
        </p:txBody>
      </p:sp>
      <p:pic>
        <p:nvPicPr>
          <p:cNvPr id="4" name="Picture 3" descr="1952.113.00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149" y="2114762"/>
            <a:ext cx="4117659" cy="3133721"/>
          </a:xfrm>
          <a:prstGeom prst="rect">
            <a:avLst/>
          </a:prstGeom>
        </p:spPr>
      </p:pic>
      <p:pic>
        <p:nvPicPr>
          <p:cNvPr id="5" name="Picture 4" descr="Web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1543" y="2122382"/>
            <a:ext cx="3699205" cy="3133721"/>
          </a:xfrm>
          <a:prstGeom prst="rect">
            <a:avLst/>
          </a:prstGeom>
        </p:spPr>
      </p:pic>
    </p:spTree>
    <p:extLst>
      <p:ext uri="{BB962C8B-B14F-4D97-AF65-F5344CB8AC3E}">
        <p14:creationId xmlns:p14="http://schemas.microsoft.com/office/powerpoint/2010/main" val="1928743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209" y="610585"/>
            <a:ext cx="4086887" cy="5755247"/>
          </a:xfrm>
        </p:spPr>
        <p:txBody>
          <a:bodyPr>
            <a:normAutofit/>
          </a:bodyPr>
          <a:lstStyle/>
          <a:p>
            <a:pPr marL="0" indent="0">
              <a:buNone/>
            </a:pPr>
            <a:r>
              <a:rPr lang="en-US" sz="2400" dirty="0" smtClean="0">
                <a:latin typeface="Arial"/>
                <a:cs typeface="Arial"/>
              </a:rPr>
              <a:t>All the artworks we’ve looked at so far are flat, that is, </a:t>
            </a:r>
            <a:r>
              <a:rPr lang="en-US" sz="2400" dirty="0" smtClean="0">
                <a:solidFill>
                  <a:srgbClr val="FF0000"/>
                </a:solidFill>
                <a:latin typeface="Arial"/>
                <a:cs typeface="Arial"/>
              </a:rPr>
              <a:t>two-dimensional</a:t>
            </a:r>
            <a:r>
              <a:rPr lang="en-US" sz="2400" dirty="0" smtClean="0">
                <a:latin typeface="Arial"/>
                <a:cs typeface="Arial"/>
              </a:rPr>
              <a:t>.  Sculptors can show food in </a:t>
            </a:r>
            <a:r>
              <a:rPr lang="en-US" sz="2400" dirty="0" smtClean="0">
                <a:solidFill>
                  <a:srgbClr val="FF0000"/>
                </a:solidFill>
                <a:latin typeface="Arial"/>
                <a:cs typeface="Arial"/>
              </a:rPr>
              <a:t>three-dimensions.</a:t>
            </a:r>
            <a:endParaRPr lang="en-US" sz="2400" dirty="0" smtClean="0">
              <a:latin typeface="Arial"/>
              <a:cs typeface="Arial"/>
            </a:endParaRPr>
          </a:p>
          <a:p>
            <a:pPr marL="0" indent="0">
              <a:buNone/>
            </a:pPr>
            <a:endParaRPr lang="en-US" sz="2400" dirty="0">
              <a:latin typeface="Arial"/>
              <a:cs typeface="Arial"/>
            </a:endParaRPr>
          </a:p>
          <a:p>
            <a:pPr marL="0" indent="0">
              <a:buNone/>
            </a:pPr>
            <a:r>
              <a:rPr lang="en-US" sz="2400" dirty="0">
                <a:latin typeface="Arial"/>
                <a:cs typeface="Arial"/>
              </a:rPr>
              <a:t>Exhibitions usually do not allow visitors to touch the </a:t>
            </a:r>
            <a:r>
              <a:rPr lang="en-US" sz="2400" dirty="0" smtClean="0">
                <a:latin typeface="Arial"/>
                <a:cs typeface="Arial"/>
              </a:rPr>
              <a:t>art. The leaves and oranges in this piece have an actual shiny surface texture. You can see the shiny texture even though you may not touch it with your fingers. </a:t>
            </a:r>
            <a:endParaRPr lang="en-US" sz="2400" dirty="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solidFill>
                <a:schemeClr val="bg2">
                  <a:lumMod val="60000"/>
                  <a:lumOff val="40000"/>
                </a:schemeClr>
              </a:solidFill>
              <a:latin typeface="Arial"/>
              <a:cs typeface="Arial"/>
            </a:endParaRPr>
          </a:p>
        </p:txBody>
      </p:sp>
      <p:pic>
        <p:nvPicPr>
          <p:cNvPr id="2" name="Picture 1" descr="Farraday Newsome, Luminous Night Jar, glazed terra cotta,  22 x 14 x 14, 201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1958" y="366175"/>
            <a:ext cx="3787109" cy="5679617"/>
          </a:xfrm>
          <a:prstGeom prst="rect">
            <a:avLst/>
          </a:prstGeom>
        </p:spPr>
      </p:pic>
      <p:sp>
        <p:nvSpPr>
          <p:cNvPr id="4" name="TextBox 3"/>
          <p:cNvSpPr txBox="1"/>
          <p:nvPr/>
        </p:nvSpPr>
        <p:spPr>
          <a:xfrm>
            <a:off x="4730983" y="6118620"/>
            <a:ext cx="4049057" cy="276999"/>
          </a:xfrm>
          <a:prstGeom prst="rect">
            <a:avLst/>
          </a:prstGeom>
          <a:noFill/>
        </p:spPr>
        <p:txBody>
          <a:bodyPr wrap="none" rtlCol="0">
            <a:spAutoFit/>
          </a:bodyPr>
          <a:lstStyle/>
          <a:p>
            <a:r>
              <a:rPr lang="en-US" sz="1200" dirty="0" smtClean="0">
                <a:latin typeface="Arial"/>
                <a:cs typeface="Arial"/>
              </a:rPr>
              <a:t>Farraday Newsome</a:t>
            </a:r>
            <a:r>
              <a:rPr lang="en-US" sz="1200" i="1" dirty="0" smtClean="0">
                <a:latin typeface="Arial"/>
                <a:cs typeface="Arial"/>
              </a:rPr>
              <a:t>, Luminous Night Jar, </a:t>
            </a:r>
            <a:r>
              <a:rPr lang="en-US" sz="1200" dirty="0" smtClean="0">
                <a:latin typeface="Arial"/>
                <a:cs typeface="Arial"/>
              </a:rPr>
              <a:t>Ceramic, 2015 </a:t>
            </a:r>
            <a:endParaRPr lang="en-US" sz="1200" dirty="0">
              <a:latin typeface="Arial"/>
              <a:cs typeface="Arial"/>
            </a:endParaRPr>
          </a:p>
        </p:txBody>
      </p:sp>
    </p:spTree>
    <p:extLst>
      <p:ext uri="{BB962C8B-B14F-4D97-AF65-F5344CB8AC3E}">
        <p14:creationId xmlns:p14="http://schemas.microsoft.com/office/powerpoint/2010/main" val="966996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068" y="654980"/>
            <a:ext cx="4144975" cy="5479120"/>
          </a:xfrm>
        </p:spPr>
        <p:txBody>
          <a:bodyPr>
            <a:normAutofit/>
          </a:bodyPr>
          <a:lstStyle/>
          <a:p>
            <a:pPr marL="0" indent="0">
              <a:buNone/>
            </a:pPr>
            <a:r>
              <a:rPr lang="en-US" sz="2400" dirty="0" smtClean="0">
                <a:latin typeface="Arial"/>
                <a:cs typeface="Arial"/>
              </a:rPr>
              <a:t>A middle school student made this cake from clay and decorated it with colorful clay fruit.</a:t>
            </a:r>
          </a:p>
          <a:p>
            <a:pPr marL="0" indent="0">
              <a:buNone/>
            </a:pPr>
            <a:endParaRPr lang="en-US" sz="2400" dirty="0">
              <a:latin typeface="Arial"/>
              <a:cs typeface="Arial"/>
            </a:endParaRPr>
          </a:p>
          <a:p>
            <a:pPr marL="0" indent="0">
              <a:buNone/>
            </a:pPr>
            <a:r>
              <a:rPr lang="en-US" sz="2400" dirty="0" smtClean="0">
                <a:latin typeface="Arial"/>
                <a:cs typeface="Arial"/>
              </a:rPr>
              <a:t>What textures did the student make to show different fruits?</a:t>
            </a:r>
          </a:p>
          <a:p>
            <a:pPr marL="0" indent="0">
              <a:buNone/>
            </a:pPr>
            <a:endParaRPr lang="en-US" sz="2400" dirty="0" smtClean="0">
              <a:latin typeface="Arial"/>
              <a:cs typeface="Arial"/>
            </a:endParaRPr>
          </a:p>
          <a:p>
            <a:pPr marL="0" indent="0">
              <a:buNone/>
            </a:pPr>
            <a:r>
              <a:rPr lang="en-US" sz="2400" dirty="0" smtClean="0">
                <a:latin typeface="Arial"/>
                <a:cs typeface="Arial"/>
              </a:rPr>
              <a:t>Where do you think the student might have got the idea for this cake?</a:t>
            </a:r>
            <a:endParaRPr lang="en-US" sz="2400" dirty="0">
              <a:latin typeface="Arial"/>
              <a:cs typeface="Arial"/>
            </a:endParaRPr>
          </a:p>
          <a:p>
            <a:pPr marL="0" indent="0">
              <a:buNone/>
            </a:pPr>
            <a:endParaRPr lang="en-US" sz="2400" dirty="0" smtClean="0">
              <a:latin typeface="Arial"/>
              <a:cs typeface="Arial"/>
            </a:endParaRPr>
          </a:p>
          <a:p>
            <a:pPr marL="0" indent="0">
              <a:buNone/>
            </a:pPr>
            <a:endParaRPr lang="en-US" sz="2400" dirty="0">
              <a:latin typeface="Arial"/>
              <a:cs typeface="Arial"/>
            </a:endParaRPr>
          </a:p>
          <a:p>
            <a:pPr marL="0" indent="0">
              <a:buNone/>
            </a:pPr>
            <a:endParaRPr lang="en-US" sz="2400" dirty="0" smtClean="0">
              <a:latin typeface="Arial"/>
              <a:cs typeface="Arial"/>
            </a:endParaRPr>
          </a:p>
          <a:p>
            <a:pPr marL="0" indent="0">
              <a:buNone/>
            </a:pPr>
            <a:endParaRPr lang="en-US" sz="2400" dirty="0">
              <a:latin typeface="Arial"/>
              <a:cs typeface="Arial"/>
            </a:endParaRPr>
          </a:p>
          <a:p>
            <a:pPr marL="0" indent="0">
              <a:buNone/>
            </a:pPr>
            <a:endParaRPr lang="en-US" sz="2400" dirty="0" smtClean="0">
              <a:solidFill>
                <a:schemeClr val="bg2">
                  <a:lumMod val="60000"/>
                  <a:lumOff val="40000"/>
                </a:schemeClr>
              </a:solidFill>
              <a:latin typeface="Arial"/>
              <a:cs typeface="Arial"/>
            </a:endParaRPr>
          </a:p>
        </p:txBody>
      </p:sp>
      <p:pic>
        <p:nvPicPr>
          <p:cNvPr id="4" name="Picture 3" descr="IMG_206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6715" y="188369"/>
            <a:ext cx="3903345" cy="6301113"/>
          </a:xfrm>
          <a:prstGeom prst="rect">
            <a:avLst/>
          </a:prstGeom>
        </p:spPr>
      </p:pic>
    </p:spTree>
    <p:extLst>
      <p:ext uri="{BB962C8B-B14F-4D97-AF65-F5344CB8AC3E}">
        <p14:creationId xmlns:p14="http://schemas.microsoft.com/office/powerpoint/2010/main" val="427201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068" y="290545"/>
            <a:ext cx="8324454" cy="6331778"/>
          </a:xfrm>
        </p:spPr>
        <p:txBody>
          <a:bodyPr>
            <a:normAutofit/>
          </a:bodyPr>
          <a:lstStyle/>
          <a:p>
            <a:pPr marL="0" indent="0">
              <a:buNone/>
            </a:pPr>
            <a:endParaRPr lang="en-US" sz="2400" dirty="0" smtClean="0">
              <a:latin typeface="Arial"/>
              <a:cs typeface="Arial"/>
            </a:endParaRPr>
          </a:p>
          <a:p>
            <a:pPr marL="0" indent="0" algn="ctr">
              <a:buNone/>
            </a:pPr>
            <a:r>
              <a:rPr lang="en-US" sz="2400" dirty="0" smtClean="0">
                <a:latin typeface="Arial"/>
                <a:cs typeface="Arial"/>
              </a:rPr>
              <a:t>The last lesson in </a:t>
            </a:r>
            <a:r>
              <a:rPr lang="en-US" sz="2400" i="1" dirty="0" smtClean="0">
                <a:latin typeface="Arial"/>
                <a:cs typeface="Arial"/>
              </a:rPr>
              <a:t>Sweet Memories </a:t>
            </a:r>
            <a:r>
              <a:rPr lang="en-US" sz="2400" dirty="0" smtClean="0">
                <a:latin typeface="Arial"/>
                <a:cs typeface="Arial"/>
              </a:rPr>
              <a:t>challenges you to use a dessert as subject matter in your own ceramic artwork. </a:t>
            </a:r>
          </a:p>
          <a:p>
            <a:pPr marL="0" indent="0">
              <a:buNone/>
            </a:pPr>
            <a:endParaRPr lang="en-US" sz="2400" dirty="0" smtClean="0">
              <a:latin typeface="Arial"/>
              <a:cs typeface="Arial"/>
            </a:endParaRPr>
          </a:p>
          <a:p>
            <a:pPr marL="0" indent="0" algn="ctr">
              <a:buNone/>
            </a:pPr>
            <a:r>
              <a:rPr lang="en-US" sz="2400" dirty="0" smtClean="0">
                <a:latin typeface="Arial"/>
                <a:cs typeface="Arial"/>
              </a:rPr>
              <a:t>What treat do you enjoy at home, at school, or at some community or cultural event?</a:t>
            </a:r>
          </a:p>
          <a:p>
            <a:pPr marL="0" indent="0">
              <a:buNone/>
            </a:pPr>
            <a:endParaRPr lang="en-US" sz="2400" dirty="0">
              <a:latin typeface="Arial"/>
              <a:cs typeface="Arial"/>
            </a:endParaRPr>
          </a:p>
          <a:p>
            <a:pPr marL="0" indent="0">
              <a:buNone/>
            </a:pPr>
            <a:endParaRPr lang="en-US" sz="2400" dirty="0" smtClean="0">
              <a:solidFill>
                <a:schemeClr val="bg2">
                  <a:lumMod val="60000"/>
                  <a:lumOff val="40000"/>
                </a:schemeClr>
              </a:solidFill>
              <a:latin typeface="Arial"/>
              <a:cs typeface="Arial"/>
            </a:endParaRPr>
          </a:p>
        </p:txBody>
      </p:sp>
      <p:pic>
        <p:nvPicPr>
          <p:cNvPr id="5" name="Picture 4" descr="IMG_2028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4173" y="3214219"/>
            <a:ext cx="3953565" cy="2826561"/>
          </a:xfrm>
          <a:prstGeom prst="rect">
            <a:avLst/>
          </a:prstGeom>
        </p:spPr>
      </p:pic>
    </p:spTree>
    <p:extLst>
      <p:ext uri="{BB962C8B-B14F-4D97-AF65-F5344CB8AC3E}">
        <p14:creationId xmlns:p14="http://schemas.microsoft.com/office/powerpoint/2010/main" val="3654177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3" y="290286"/>
            <a:ext cx="8268692" cy="6254445"/>
          </a:xfrm>
        </p:spPr>
        <p:txBody>
          <a:bodyPr>
            <a:normAutofit/>
          </a:bodyPr>
          <a:lstStyle/>
          <a:p>
            <a:pPr marL="0" indent="0" algn="ctr">
              <a:buNone/>
            </a:pPr>
            <a:r>
              <a:rPr lang="en-US" sz="2400" dirty="0" smtClean="0">
                <a:latin typeface="Arial"/>
                <a:cs typeface="Arial"/>
              </a:rPr>
              <a:t>We </a:t>
            </a:r>
            <a:r>
              <a:rPr lang="en-US" sz="2400" dirty="0">
                <a:latin typeface="Arial"/>
                <a:cs typeface="Arial"/>
              </a:rPr>
              <a:t>can experience food with all five of our senses.</a:t>
            </a:r>
          </a:p>
          <a:p>
            <a:pPr marL="0" indent="0">
              <a:buNone/>
            </a:pPr>
            <a:endParaRPr lang="en-US" sz="2800" dirty="0">
              <a:latin typeface="Arial"/>
              <a:cs typeface="Arial"/>
            </a:endParaRPr>
          </a:p>
          <a:p>
            <a:pPr marL="0" indent="0">
              <a:buNone/>
            </a:pPr>
            <a:endParaRPr lang="en-US" sz="800" dirty="0" smtClean="0">
              <a:latin typeface="Arial"/>
              <a:cs typeface="Arial"/>
            </a:endParaRPr>
          </a:p>
          <a:p>
            <a:pPr marL="0" indent="0">
              <a:buNone/>
            </a:pPr>
            <a:endParaRPr lang="en-US" sz="800" dirty="0">
              <a:latin typeface="Arial"/>
              <a:cs typeface="Arial"/>
            </a:endParaRPr>
          </a:p>
          <a:p>
            <a:pPr marL="0" indent="0">
              <a:buNone/>
            </a:pPr>
            <a:endParaRPr lang="en-US" sz="800" dirty="0" smtClean="0">
              <a:latin typeface="Arial"/>
              <a:cs typeface="Arial"/>
            </a:endParaRPr>
          </a:p>
          <a:p>
            <a:pPr marL="0" indent="0">
              <a:buNone/>
            </a:pPr>
            <a:endParaRPr lang="en-US" sz="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1200" dirty="0">
              <a:latin typeface="Arial"/>
              <a:cs typeface="Arial"/>
            </a:endParaRPr>
          </a:p>
          <a:p>
            <a:pPr marL="0" indent="0">
              <a:buNone/>
            </a:pPr>
            <a:r>
              <a:rPr lang="en-US" sz="1200" dirty="0" smtClean="0">
                <a:latin typeface="Arial"/>
                <a:cs typeface="Arial"/>
              </a:rPr>
              <a:t>             </a:t>
            </a:r>
            <a:r>
              <a:rPr lang="en-US" sz="1200" dirty="0" smtClean="0">
                <a:solidFill>
                  <a:srgbClr val="F9D4B1"/>
                </a:solidFill>
                <a:latin typeface="Arial"/>
                <a:cs typeface="Arial"/>
              </a:rPr>
              <a:t> </a:t>
            </a:r>
          </a:p>
          <a:p>
            <a:pPr marL="0" indent="0" algn="ctr">
              <a:buNone/>
            </a:pPr>
            <a:r>
              <a:rPr lang="en-US" sz="1400" dirty="0" smtClean="0">
                <a:solidFill>
                  <a:srgbClr val="FF0000"/>
                </a:solidFill>
                <a:latin typeface="Arial"/>
                <a:cs typeface="Arial"/>
              </a:rPr>
              <a:t>Sound</a:t>
            </a:r>
            <a:r>
              <a:rPr lang="en-US" sz="1400" dirty="0" smtClean="0">
                <a:solidFill>
                  <a:srgbClr val="F9D4B1"/>
                </a:solidFill>
                <a:latin typeface="Arial"/>
                <a:cs typeface="Arial"/>
              </a:rPr>
              <a:t> </a:t>
            </a:r>
            <a:r>
              <a:rPr lang="en-US" sz="1400" dirty="0" smtClean="0">
                <a:latin typeface="Arial"/>
                <a:cs typeface="Arial"/>
              </a:rPr>
              <a:t>of popping </a:t>
            </a:r>
            <a:r>
              <a:rPr lang="en-US" sz="1400" dirty="0">
                <a:latin typeface="Arial"/>
                <a:cs typeface="Arial"/>
              </a:rPr>
              <a:t>c</a:t>
            </a:r>
            <a:r>
              <a:rPr lang="en-US" sz="1400" dirty="0" smtClean="0">
                <a:latin typeface="Arial"/>
                <a:cs typeface="Arial"/>
              </a:rPr>
              <a:t>orn                               </a:t>
            </a:r>
            <a:r>
              <a:rPr lang="en-US" sz="1400" dirty="0" smtClean="0">
                <a:solidFill>
                  <a:srgbClr val="FF0000"/>
                </a:solidFill>
                <a:latin typeface="Arial"/>
                <a:cs typeface="Arial"/>
              </a:rPr>
              <a:t>Taste</a:t>
            </a:r>
            <a:r>
              <a:rPr lang="en-US" sz="1400" dirty="0" smtClean="0">
                <a:solidFill>
                  <a:srgbClr val="F9D4B1"/>
                </a:solidFill>
                <a:latin typeface="Arial"/>
                <a:cs typeface="Arial"/>
              </a:rPr>
              <a:t> </a:t>
            </a:r>
            <a:r>
              <a:rPr lang="en-US" sz="1400" dirty="0" smtClean="0">
                <a:latin typeface="Arial"/>
                <a:cs typeface="Arial"/>
              </a:rPr>
              <a:t>of candy	                                  </a:t>
            </a:r>
            <a:r>
              <a:rPr lang="en-US" sz="1400" dirty="0" smtClean="0">
                <a:solidFill>
                  <a:srgbClr val="FF0000"/>
                </a:solidFill>
                <a:latin typeface="Arial"/>
                <a:cs typeface="Arial"/>
              </a:rPr>
              <a:t>Smell</a:t>
            </a:r>
            <a:r>
              <a:rPr lang="en-US" sz="1400" dirty="0" smtClean="0">
                <a:solidFill>
                  <a:srgbClr val="F9D4B1"/>
                </a:solidFill>
                <a:latin typeface="Arial"/>
                <a:cs typeface="Arial"/>
              </a:rPr>
              <a:t> </a:t>
            </a:r>
            <a:r>
              <a:rPr lang="en-US" sz="1400" dirty="0" smtClean="0">
                <a:latin typeface="Arial"/>
                <a:cs typeface="Arial"/>
              </a:rPr>
              <a:t>of hot </a:t>
            </a:r>
            <a:r>
              <a:rPr lang="en-US" sz="1400" dirty="0">
                <a:latin typeface="Arial"/>
                <a:cs typeface="Arial"/>
              </a:rPr>
              <a:t>m</a:t>
            </a:r>
            <a:r>
              <a:rPr lang="en-US" sz="1400" dirty="0" smtClean="0">
                <a:latin typeface="Arial"/>
                <a:cs typeface="Arial"/>
              </a:rPr>
              <a:t>uffin</a:t>
            </a:r>
            <a:r>
              <a:rPr lang="en-US" sz="1200" dirty="0" smtClean="0">
                <a:latin typeface="Arial"/>
                <a:cs typeface="Arial"/>
              </a:rPr>
              <a:t> </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r>
              <a:rPr lang="en-US" sz="1200" dirty="0" smtClean="0">
                <a:latin typeface="Arial"/>
                <a:cs typeface="Arial"/>
              </a:rPr>
              <a:t>           </a:t>
            </a:r>
          </a:p>
          <a:p>
            <a:pPr marL="0" indent="0">
              <a:buNone/>
            </a:pPr>
            <a:endParaRPr lang="en-US" sz="1200" dirty="0" smtClean="0">
              <a:latin typeface="Arial"/>
              <a:cs typeface="Arial"/>
            </a:endParaRPr>
          </a:p>
          <a:p>
            <a:pPr marL="0" indent="0">
              <a:buNone/>
            </a:pPr>
            <a:r>
              <a:rPr lang="en-US" sz="1400" dirty="0">
                <a:latin typeface="Arial"/>
                <a:cs typeface="Arial"/>
              </a:rPr>
              <a:t> </a:t>
            </a:r>
            <a:r>
              <a:rPr lang="en-US" sz="1400" dirty="0" smtClean="0">
                <a:latin typeface="Arial"/>
                <a:cs typeface="Arial"/>
              </a:rPr>
              <a:t>                            </a:t>
            </a:r>
            <a:r>
              <a:rPr lang="en-US" sz="1400" dirty="0" smtClean="0">
                <a:solidFill>
                  <a:srgbClr val="FF0000"/>
                </a:solidFill>
                <a:latin typeface="Arial"/>
                <a:cs typeface="Arial"/>
              </a:rPr>
              <a:t>Touch</a:t>
            </a:r>
            <a:r>
              <a:rPr lang="en-US" sz="1400" dirty="0" smtClean="0">
                <a:solidFill>
                  <a:srgbClr val="F9D4B1"/>
                </a:solidFill>
                <a:latin typeface="Arial"/>
                <a:cs typeface="Arial"/>
              </a:rPr>
              <a:t> </a:t>
            </a:r>
            <a:r>
              <a:rPr lang="en-US" sz="1400" dirty="0" smtClean="0">
                <a:latin typeface="Arial"/>
                <a:cs typeface="Arial"/>
              </a:rPr>
              <a:t>of mushrooms                                                       </a:t>
            </a:r>
            <a:r>
              <a:rPr lang="en-US" sz="1400" dirty="0">
                <a:solidFill>
                  <a:srgbClr val="FF0000"/>
                </a:solidFill>
                <a:latin typeface="Arial"/>
                <a:cs typeface="Arial"/>
              </a:rPr>
              <a:t>C</a:t>
            </a:r>
            <a:r>
              <a:rPr lang="en-US" sz="1400" dirty="0" smtClean="0">
                <a:solidFill>
                  <a:srgbClr val="FF0000"/>
                </a:solidFill>
                <a:latin typeface="Arial"/>
                <a:cs typeface="Arial"/>
              </a:rPr>
              <a:t>olor</a:t>
            </a:r>
            <a:r>
              <a:rPr lang="en-US" sz="1400" dirty="0" smtClean="0">
                <a:solidFill>
                  <a:srgbClr val="F9D4B1"/>
                </a:solidFill>
                <a:latin typeface="Arial"/>
                <a:cs typeface="Arial"/>
              </a:rPr>
              <a:t> </a:t>
            </a:r>
            <a:r>
              <a:rPr lang="en-US" sz="1400" dirty="0" smtClean="0">
                <a:latin typeface="Arial"/>
                <a:cs typeface="Arial"/>
              </a:rPr>
              <a:t>of watermelon</a:t>
            </a:r>
            <a:endParaRPr lang="en-US" sz="14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p:txBody>
      </p:sp>
      <p:pic>
        <p:nvPicPr>
          <p:cNvPr id="2" name="Picture 1" descr="Popcor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8604" y="988645"/>
            <a:ext cx="2208381" cy="2126935"/>
          </a:xfrm>
          <a:prstGeom prst="rect">
            <a:avLst/>
          </a:prstGeom>
        </p:spPr>
      </p:pic>
      <p:pic>
        <p:nvPicPr>
          <p:cNvPr id="5" name="Picture 4" descr="IMG_13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7068" y="3887699"/>
            <a:ext cx="2368456" cy="1776342"/>
          </a:xfrm>
          <a:prstGeom prst="rect">
            <a:avLst/>
          </a:prstGeom>
        </p:spPr>
      </p:pic>
      <p:pic>
        <p:nvPicPr>
          <p:cNvPr id="10" name="Picture 9" descr="P106058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5410" y="3685129"/>
            <a:ext cx="2447559" cy="1978912"/>
          </a:xfrm>
          <a:prstGeom prst="rect">
            <a:avLst/>
          </a:prstGeom>
        </p:spPr>
      </p:pic>
      <p:pic>
        <p:nvPicPr>
          <p:cNvPr id="11" name="Picture 10" descr="P106057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8579" y="1035742"/>
            <a:ext cx="1948736" cy="2011161"/>
          </a:xfrm>
          <a:prstGeom prst="rect">
            <a:avLst/>
          </a:prstGeom>
        </p:spPr>
      </p:pic>
      <p:pic>
        <p:nvPicPr>
          <p:cNvPr id="12" name="Picture 11" descr="IMG_3937.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6660" y="1104289"/>
            <a:ext cx="2590152" cy="1942614"/>
          </a:xfrm>
          <a:prstGeom prst="rect">
            <a:avLst/>
          </a:prstGeom>
        </p:spPr>
      </p:pic>
    </p:spTree>
    <p:extLst>
      <p:ext uri="{BB962C8B-B14F-4D97-AF65-F5344CB8AC3E}">
        <p14:creationId xmlns:p14="http://schemas.microsoft.com/office/powerpoint/2010/main" val="242466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868" y="290545"/>
            <a:ext cx="8266882" cy="6221571"/>
          </a:xfrm>
        </p:spPr>
        <p:txBody>
          <a:bodyPr>
            <a:normAutofit/>
          </a:bodyPr>
          <a:lstStyle/>
          <a:p>
            <a:pPr marL="0" indent="0" algn="ctr">
              <a:buNone/>
            </a:pPr>
            <a:r>
              <a:rPr lang="en-US" sz="2400" dirty="0" smtClean="0">
                <a:latin typeface="Arial"/>
                <a:cs typeface="Arial"/>
              </a:rPr>
              <a:t>What memories come to you when you eat </a:t>
            </a:r>
            <a:br>
              <a:rPr lang="en-US" sz="2400" dirty="0" smtClean="0">
                <a:latin typeface="Arial"/>
                <a:cs typeface="Arial"/>
              </a:rPr>
            </a:br>
            <a:r>
              <a:rPr lang="en-US" sz="2400" dirty="0" smtClean="0">
                <a:latin typeface="Arial"/>
                <a:cs typeface="Arial"/>
              </a:rPr>
              <a:t>particular foods?</a:t>
            </a:r>
          </a:p>
          <a:p>
            <a:pPr marL="0" indent="0" algn="ctr">
              <a:buNone/>
            </a:pPr>
            <a:endParaRPr lang="en-US" sz="2400" dirty="0" smtClean="0">
              <a:latin typeface="Arial"/>
              <a:cs typeface="Arial"/>
            </a:endParaRPr>
          </a:p>
          <a:p>
            <a:pPr marL="0" indent="0" algn="ctr">
              <a:buNone/>
            </a:pPr>
            <a:endParaRPr lang="en-US" sz="2400" dirty="0" smtClean="0">
              <a:latin typeface="Arial"/>
              <a:cs typeface="Arial"/>
            </a:endParaRPr>
          </a:p>
          <a:p>
            <a:pPr marL="0" indent="0" algn="ctr">
              <a:buNone/>
            </a:pPr>
            <a:endParaRPr lang="en-US" sz="2400" dirty="0" smtClean="0">
              <a:solidFill>
                <a:srgbClr val="FF0000"/>
              </a:solidFill>
              <a:latin typeface="Arial"/>
              <a:cs typeface="Arial"/>
            </a:endParaRPr>
          </a:p>
          <a:p>
            <a:pPr marL="0" indent="0" algn="ctr">
              <a:buNone/>
            </a:pPr>
            <a:endParaRPr lang="en-US" sz="2400" dirty="0" smtClean="0">
              <a:solidFill>
                <a:srgbClr val="FF0000"/>
              </a:solidFill>
              <a:latin typeface="Arial"/>
              <a:cs typeface="Arial"/>
            </a:endParaRPr>
          </a:p>
          <a:p>
            <a:pPr marL="0" indent="0" algn="ctr">
              <a:buNone/>
            </a:pPr>
            <a:endParaRPr lang="en-US" sz="2400" dirty="0" smtClean="0">
              <a:solidFill>
                <a:srgbClr val="FF0000"/>
              </a:solidFill>
              <a:latin typeface="Arial"/>
              <a:cs typeface="Arial"/>
            </a:endParaRPr>
          </a:p>
          <a:p>
            <a:pPr marL="0" indent="0" algn="ctr">
              <a:buNone/>
            </a:pPr>
            <a:endParaRPr lang="en-US" sz="2400" dirty="0" smtClean="0">
              <a:solidFill>
                <a:srgbClr val="FF0000"/>
              </a:solidFill>
              <a:latin typeface="Arial"/>
              <a:cs typeface="Arial"/>
            </a:endParaRPr>
          </a:p>
          <a:p>
            <a:pPr marL="0" indent="0" algn="ctr">
              <a:buNone/>
            </a:pPr>
            <a:endParaRPr lang="en-US" sz="2400" dirty="0" smtClean="0">
              <a:solidFill>
                <a:srgbClr val="FF0000"/>
              </a:solidFill>
              <a:latin typeface="Arial"/>
              <a:cs typeface="Arial"/>
            </a:endParaRPr>
          </a:p>
          <a:p>
            <a:pPr marL="0" indent="0" algn="ctr">
              <a:buNone/>
            </a:pPr>
            <a:endParaRPr lang="en-US" sz="2400" dirty="0" smtClean="0">
              <a:solidFill>
                <a:srgbClr val="FF0000"/>
              </a:solidFill>
              <a:latin typeface="Arial"/>
              <a:cs typeface="Arial"/>
            </a:endParaRPr>
          </a:p>
          <a:p>
            <a:pPr marL="0" indent="0" algn="ctr">
              <a:buNone/>
            </a:pPr>
            <a:r>
              <a:rPr lang="en-US" sz="2400" dirty="0" smtClean="0">
                <a:latin typeface="Arial"/>
                <a:cs typeface="Arial"/>
              </a:rPr>
              <a:t>Does the smell of pizza make you want to curl up on </a:t>
            </a:r>
            <a:br>
              <a:rPr lang="en-US" sz="2400" dirty="0" smtClean="0">
                <a:latin typeface="Arial"/>
                <a:cs typeface="Arial"/>
              </a:rPr>
            </a:br>
            <a:r>
              <a:rPr lang="en-US" sz="2400" dirty="0" smtClean="0">
                <a:latin typeface="Arial"/>
                <a:cs typeface="Arial"/>
              </a:rPr>
              <a:t>the sofa and watch a movie? </a:t>
            </a:r>
          </a:p>
          <a:p>
            <a:pPr marL="0" indent="0" algn="ctr">
              <a:buNone/>
            </a:pPr>
            <a:r>
              <a:rPr lang="en-US" sz="2400" dirty="0" smtClean="0">
                <a:latin typeface="Arial"/>
                <a:cs typeface="Arial"/>
              </a:rPr>
              <a:t>Do frosted cookies remind you of your grandmother?</a:t>
            </a:r>
          </a:p>
          <a:p>
            <a:pPr marL="0" indent="0" algn="ctr">
              <a:buNone/>
            </a:pPr>
            <a:endParaRPr lang="en-US" sz="2400" dirty="0" smtClean="0">
              <a:solidFill>
                <a:schemeClr val="bg2">
                  <a:lumMod val="60000"/>
                  <a:lumOff val="40000"/>
                </a:schemeClr>
              </a:solidFill>
              <a:latin typeface="Arial"/>
              <a:cs typeface="Arial"/>
            </a:endParaRPr>
          </a:p>
        </p:txBody>
      </p:sp>
      <p:pic>
        <p:nvPicPr>
          <p:cNvPr id="4" name="Picture 3" descr="Pizza.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77" y="1437258"/>
            <a:ext cx="2813090" cy="2921325"/>
          </a:xfrm>
          <a:prstGeom prst="rect">
            <a:avLst/>
          </a:prstGeom>
        </p:spPr>
      </p:pic>
      <p:pic>
        <p:nvPicPr>
          <p:cNvPr id="5" name="Picture 4" descr="Cooki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9812" y="1437258"/>
            <a:ext cx="3240697" cy="2893881"/>
          </a:xfrm>
          <a:prstGeom prst="rect">
            <a:avLst/>
          </a:prstGeom>
        </p:spPr>
      </p:pic>
    </p:spTree>
    <p:extLst>
      <p:ext uri="{BB962C8B-B14F-4D97-AF65-F5344CB8AC3E}">
        <p14:creationId xmlns:p14="http://schemas.microsoft.com/office/powerpoint/2010/main" val="742166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720" y="361283"/>
            <a:ext cx="8305915" cy="6233441"/>
          </a:xfrm>
        </p:spPr>
        <p:txBody>
          <a:bodyPr>
            <a:noAutofit/>
          </a:bodyPr>
          <a:lstStyle/>
          <a:p>
            <a:pPr marL="0" indent="0" algn="ctr">
              <a:buNone/>
            </a:pPr>
            <a:r>
              <a:rPr lang="en-US" sz="2400" dirty="0" smtClean="0">
                <a:latin typeface="Arial"/>
                <a:cs typeface="Arial"/>
              </a:rPr>
              <a:t>We all eat food. We eat various foods on different occasions. Some foods are personal favorites. Others are family traditions. Are any of these your favorites? </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Peanut Brittl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796" y="2073642"/>
            <a:ext cx="2254727" cy="2169280"/>
          </a:xfrm>
          <a:prstGeom prst="rect">
            <a:avLst/>
          </a:prstGeom>
        </p:spPr>
      </p:pic>
      <p:pic>
        <p:nvPicPr>
          <p:cNvPr id="5" name="Picture 4" descr="Tangel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4435" y="2073642"/>
            <a:ext cx="2298518" cy="2263692"/>
          </a:xfrm>
          <a:prstGeom prst="rect">
            <a:avLst/>
          </a:prstGeom>
        </p:spPr>
      </p:pic>
      <p:pic>
        <p:nvPicPr>
          <p:cNvPr id="7" name="Picture 6" descr="Almond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8681" y="2036348"/>
            <a:ext cx="2274212" cy="2367275"/>
          </a:xfrm>
          <a:prstGeom prst="rect">
            <a:avLst/>
          </a:prstGeom>
        </p:spPr>
      </p:pic>
      <p:pic>
        <p:nvPicPr>
          <p:cNvPr id="6" name="Picture 5" descr="Tomato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3744" y="4242922"/>
            <a:ext cx="2115841" cy="2082521"/>
          </a:xfrm>
          <a:prstGeom prst="rect">
            <a:avLst/>
          </a:prstGeom>
        </p:spPr>
      </p:pic>
      <p:pic>
        <p:nvPicPr>
          <p:cNvPr id="8" name="Picture 7" descr="Scandinavia July 2014552.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2225" y="4547604"/>
            <a:ext cx="1938005" cy="1777839"/>
          </a:xfrm>
          <a:prstGeom prst="rect">
            <a:avLst/>
          </a:prstGeom>
        </p:spPr>
      </p:pic>
      <p:pic>
        <p:nvPicPr>
          <p:cNvPr id="4" name="Picture 3" descr="P1060614.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25007" y="4403623"/>
            <a:ext cx="2117946" cy="2044349"/>
          </a:xfrm>
          <a:prstGeom prst="rect">
            <a:avLst/>
          </a:prstGeom>
        </p:spPr>
      </p:pic>
    </p:spTree>
    <p:extLst>
      <p:ext uri="{BB962C8B-B14F-4D97-AF65-F5344CB8AC3E}">
        <p14:creationId xmlns:p14="http://schemas.microsoft.com/office/powerpoint/2010/main" val="627444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49" y="438492"/>
            <a:ext cx="8108720" cy="6534876"/>
          </a:xfrm>
        </p:spPr>
        <p:txBody>
          <a:bodyPr>
            <a:normAutofit/>
          </a:bodyPr>
          <a:lstStyle/>
          <a:p>
            <a:pPr marL="0" indent="0" algn="ctr">
              <a:lnSpc>
                <a:spcPct val="120000"/>
              </a:lnSpc>
              <a:buNone/>
            </a:pPr>
            <a:r>
              <a:rPr lang="en-US" sz="2400" dirty="0" smtClean="0">
                <a:latin typeface="Arial"/>
                <a:cs typeface="Arial"/>
              </a:rPr>
              <a:t>Many artists have used food as </a:t>
            </a:r>
            <a:r>
              <a:rPr lang="en-US" sz="2400" dirty="0" smtClean="0">
                <a:solidFill>
                  <a:srgbClr val="FF0000"/>
                </a:solidFill>
                <a:latin typeface="Arial"/>
                <a:cs typeface="Arial"/>
              </a:rPr>
              <a:t>subject matter </a:t>
            </a:r>
            <a:r>
              <a:rPr lang="en-US" sz="2400" dirty="0" smtClean="0">
                <a:latin typeface="Arial"/>
                <a:cs typeface="Arial"/>
              </a:rPr>
              <a:t>for their art. Peale painted these vegetables about 200 years ago. They are long gone, but the painting </a:t>
            </a:r>
            <a:r>
              <a:rPr lang="en-US" sz="2400" dirty="0" smtClean="0">
                <a:latin typeface="Arial"/>
                <a:cs typeface="Arial"/>
              </a:rPr>
              <a:t>preserves </a:t>
            </a:r>
            <a:r>
              <a:rPr lang="en-US" sz="2400" dirty="0" smtClean="0">
                <a:latin typeface="Arial"/>
                <a:cs typeface="Arial"/>
              </a:rPr>
              <a:t>their memory even today.</a:t>
            </a:r>
          </a:p>
          <a:p>
            <a:pPr marL="0" indent="0" algn="ctr">
              <a:buNone/>
            </a:pPr>
            <a:endParaRPr lang="en-US" sz="2400" dirty="0" smtClean="0">
              <a:latin typeface="Arial"/>
              <a:cs typeface="Arial"/>
            </a:endParaRPr>
          </a:p>
          <a:p>
            <a:pPr marL="0" indent="0">
              <a:buNone/>
            </a:pPr>
            <a:r>
              <a:rPr lang="en-US" sz="2800" dirty="0" smtClean="0">
                <a:latin typeface="Arial"/>
                <a:cs typeface="Arial"/>
              </a:rPr>
              <a:t>  </a:t>
            </a: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lgn="ctr">
              <a:buNone/>
            </a:pPr>
            <a:endParaRPr lang="en-US" sz="1200" dirty="0" smtClean="0">
              <a:solidFill>
                <a:srgbClr val="F9D4B1"/>
              </a:solidFill>
              <a:latin typeface="Arial"/>
              <a:cs typeface="Arial"/>
            </a:endParaRPr>
          </a:p>
        </p:txBody>
      </p:sp>
      <p:pic>
        <p:nvPicPr>
          <p:cNvPr id="4" name="Picture 3" descr="1952.113.00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0974" y="2672704"/>
            <a:ext cx="4830167" cy="3675971"/>
          </a:xfrm>
          <a:prstGeom prst="rect">
            <a:avLst/>
          </a:prstGeom>
        </p:spPr>
      </p:pic>
      <p:sp>
        <p:nvSpPr>
          <p:cNvPr id="2" name="TextBox 1"/>
          <p:cNvSpPr txBox="1"/>
          <p:nvPr/>
        </p:nvSpPr>
        <p:spPr>
          <a:xfrm>
            <a:off x="6216328" y="3794281"/>
            <a:ext cx="2114713" cy="1200329"/>
          </a:xfrm>
          <a:prstGeom prst="rect">
            <a:avLst/>
          </a:prstGeom>
          <a:noFill/>
        </p:spPr>
        <p:txBody>
          <a:bodyPr wrap="square" rtlCol="0">
            <a:spAutoFit/>
          </a:bodyPr>
          <a:lstStyle/>
          <a:p>
            <a:r>
              <a:rPr lang="en-US" sz="1200" dirty="0">
                <a:solidFill>
                  <a:srgbClr val="F9D4B1"/>
                </a:solidFill>
                <a:latin typeface="Arial"/>
                <a:cs typeface="Arial"/>
              </a:rPr>
              <a:t>James Peale</a:t>
            </a:r>
          </a:p>
          <a:p>
            <a:r>
              <a:rPr lang="en-US" sz="1200" i="1" dirty="0">
                <a:solidFill>
                  <a:srgbClr val="F9D4B1"/>
                </a:solidFill>
                <a:latin typeface="Arial"/>
                <a:cs typeface="Arial"/>
              </a:rPr>
              <a:t>Still Life, </a:t>
            </a:r>
            <a:r>
              <a:rPr lang="en-US" sz="1200" dirty="0">
                <a:solidFill>
                  <a:srgbClr val="F9D4B1"/>
                </a:solidFill>
                <a:latin typeface="Arial"/>
                <a:cs typeface="Arial"/>
              </a:rPr>
              <a:t>1821</a:t>
            </a:r>
            <a:r>
              <a:rPr lang="en-US" sz="1200" i="1" dirty="0">
                <a:solidFill>
                  <a:srgbClr val="F9D4B1"/>
                </a:solidFill>
                <a:latin typeface="Arial"/>
                <a:cs typeface="Arial"/>
              </a:rPr>
              <a:t> </a:t>
            </a:r>
          </a:p>
          <a:p>
            <a:r>
              <a:rPr lang="en-US" sz="1200" dirty="0">
                <a:solidFill>
                  <a:srgbClr val="F9D4B1"/>
                </a:solidFill>
                <a:latin typeface="Arial"/>
                <a:cs typeface="Arial"/>
              </a:rPr>
              <a:t>oil  on canvas, </a:t>
            </a:r>
          </a:p>
          <a:p>
            <a:r>
              <a:rPr lang="en-US" sz="1200" dirty="0">
                <a:solidFill>
                  <a:srgbClr val="F9D4B1"/>
                </a:solidFill>
                <a:latin typeface="Arial"/>
                <a:cs typeface="Arial"/>
              </a:rPr>
              <a:t>Collection of Arizona State University Art Museum</a:t>
            </a:r>
          </a:p>
          <a:p>
            <a:r>
              <a:rPr lang="en-US" sz="1200" dirty="0">
                <a:solidFill>
                  <a:srgbClr val="F9D4B1"/>
                </a:solidFill>
                <a:latin typeface="Arial"/>
                <a:cs typeface="Arial"/>
              </a:rPr>
              <a:t>Gift of Oliver B. James</a:t>
            </a:r>
          </a:p>
        </p:txBody>
      </p:sp>
    </p:spTree>
    <p:extLst>
      <p:ext uri="{BB962C8B-B14F-4D97-AF65-F5344CB8AC3E}">
        <p14:creationId xmlns:p14="http://schemas.microsoft.com/office/powerpoint/2010/main" val="2084869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829" y="810340"/>
            <a:ext cx="3163073" cy="5365049"/>
          </a:xfrm>
        </p:spPr>
        <p:txBody>
          <a:bodyPr>
            <a:noAutofit/>
          </a:bodyPr>
          <a:lstStyle/>
          <a:p>
            <a:pPr marL="0" indent="0">
              <a:buNone/>
            </a:pPr>
            <a:r>
              <a:rPr lang="en-US" sz="2400" dirty="0" smtClean="0">
                <a:latin typeface="Arial"/>
                <a:cs typeface="Arial"/>
              </a:rPr>
              <a:t>Some foods have special meaning within a culture.</a:t>
            </a:r>
          </a:p>
          <a:p>
            <a:pPr marL="0" indent="0">
              <a:buNone/>
            </a:pPr>
            <a:endParaRPr lang="en-US" sz="2400" dirty="0" smtClean="0">
              <a:latin typeface="Arial"/>
              <a:cs typeface="Arial"/>
            </a:endParaRPr>
          </a:p>
          <a:p>
            <a:pPr marL="0" indent="0">
              <a:buNone/>
            </a:pPr>
            <a:r>
              <a:rPr lang="en-US" sz="2400" dirty="0" smtClean="0">
                <a:latin typeface="Arial"/>
                <a:cs typeface="Arial"/>
              </a:rPr>
              <a:t>On special occasions in Sweden, the cook hides a cinnamon stick in the rice pudding. Some say the person who gets the stick will marry in the</a:t>
            </a:r>
            <a:r>
              <a:rPr lang="en-US" sz="2800" dirty="0" smtClean="0">
                <a:latin typeface="Arial"/>
                <a:cs typeface="Arial"/>
              </a:rPr>
              <a:t> </a:t>
            </a:r>
            <a:r>
              <a:rPr lang="en-US" sz="2400" dirty="0" smtClean="0">
                <a:latin typeface="Arial"/>
                <a:cs typeface="Arial"/>
              </a:rPr>
              <a:t>next year.</a:t>
            </a:r>
          </a:p>
          <a:p>
            <a:pPr marL="0" indent="0">
              <a:buNone/>
            </a:pPr>
            <a:endParaRPr lang="en-US" sz="2800" dirty="0" smtClean="0">
              <a:latin typeface="Arial"/>
              <a:cs typeface="Arial"/>
            </a:endParaRPr>
          </a:p>
        </p:txBody>
      </p:sp>
      <p:pic>
        <p:nvPicPr>
          <p:cNvPr id="4" name="Picture 3" descr="P106060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9976" y="810340"/>
            <a:ext cx="5075427" cy="4896114"/>
          </a:xfrm>
          <a:prstGeom prst="rect">
            <a:avLst/>
          </a:prstGeom>
        </p:spPr>
      </p:pic>
    </p:spTree>
    <p:extLst>
      <p:ext uri="{BB962C8B-B14F-4D97-AF65-F5344CB8AC3E}">
        <p14:creationId xmlns:p14="http://schemas.microsoft.com/office/powerpoint/2010/main" val="1253570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3241" y="6577408"/>
            <a:ext cx="184666" cy="369332"/>
          </a:xfrm>
          <a:prstGeom prst="rect">
            <a:avLst/>
          </a:prstGeom>
          <a:noFill/>
        </p:spPr>
        <p:txBody>
          <a:bodyPr wrap="none" rtlCol="0">
            <a:spAutoFit/>
          </a:bodyPr>
          <a:lstStyle/>
          <a:p>
            <a:endParaRPr lang="en-US" dirty="0"/>
          </a:p>
        </p:txBody>
      </p:sp>
      <p:sp>
        <p:nvSpPr>
          <p:cNvPr id="15" name="TextBox 14"/>
          <p:cNvSpPr txBox="1"/>
          <p:nvPr/>
        </p:nvSpPr>
        <p:spPr>
          <a:xfrm>
            <a:off x="349906" y="848897"/>
            <a:ext cx="5260444" cy="5262979"/>
          </a:xfrm>
          <a:prstGeom prst="rect">
            <a:avLst/>
          </a:prstGeom>
          <a:noFill/>
        </p:spPr>
        <p:txBody>
          <a:bodyPr wrap="square" rtlCol="0">
            <a:spAutoFit/>
          </a:bodyPr>
          <a:lstStyle/>
          <a:p>
            <a:r>
              <a:rPr lang="en-US" sz="2400" dirty="0" smtClean="0">
                <a:latin typeface="Arial"/>
                <a:cs typeface="Arial"/>
              </a:rPr>
              <a:t>Did you know that gingerbread men have been special in Europe for hundreds of years?</a:t>
            </a:r>
          </a:p>
          <a:p>
            <a:endParaRPr lang="en-US" sz="2400" dirty="0">
              <a:latin typeface="Arial"/>
              <a:cs typeface="Arial"/>
            </a:endParaRPr>
          </a:p>
          <a:p>
            <a:r>
              <a:rPr lang="en-US" sz="2400" dirty="0" smtClean="0">
                <a:latin typeface="Arial"/>
                <a:cs typeface="Arial"/>
              </a:rPr>
              <a:t>Ginger is grown in southern Asia. Before planes, trains and trucks, it took months, even years, for spices, like ginger and cinnamon, to travel by sailing ships, camels and river boats to Europe.</a:t>
            </a:r>
          </a:p>
          <a:p>
            <a:endParaRPr lang="en-US" sz="2400" dirty="0" smtClean="0">
              <a:latin typeface="Arial"/>
              <a:cs typeface="Arial"/>
            </a:endParaRPr>
          </a:p>
          <a:p>
            <a:r>
              <a:rPr lang="en-US" sz="2400" dirty="0" smtClean="0">
                <a:latin typeface="Arial"/>
                <a:cs typeface="Arial"/>
              </a:rPr>
              <a:t>Gingerbread men are a traditional Christmas treat in Germany.</a:t>
            </a:r>
            <a:endParaRPr lang="en-US" sz="2400" dirty="0">
              <a:latin typeface="Arial"/>
              <a:cs typeface="Arial"/>
            </a:endParaRPr>
          </a:p>
          <a:p>
            <a:endParaRPr lang="en-US" sz="2400" dirty="0"/>
          </a:p>
        </p:txBody>
      </p:sp>
      <p:pic>
        <p:nvPicPr>
          <p:cNvPr id="2" name="Picture 1" descr="Ginger bread Ma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0349" y="1304103"/>
            <a:ext cx="2891017" cy="3471674"/>
          </a:xfrm>
          <a:prstGeom prst="rect">
            <a:avLst/>
          </a:prstGeom>
        </p:spPr>
      </p:pic>
    </p:spTree>
    <p:extLst>
      <p:ext uri="{BB962C8B-B14F-4D97-AF65-F5344CB8AC3E}">
        <p14:creationId xmlns:p14="http://schemas.microsoft.com/office/powerpoint/2010/main" val="2219938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665" y="1355791"/>
            <a:ext cx="3163073" cy="4488749"/>
          </a:xfrm>
        </p:spPr>
        <p:txBody>
          <a:bodyPr>
            <a:noAutofit/>
          </a:bodyPr>
          <a:lstStyle/>
          <a:p>
            <a:pPr marL="0" indent="0">
              <a:buNone/>
            </a:pPr>
            <a:r>
              <a:rPr lang="en-US" sz="2400" dirty="0" smtClean="0">
                <a:latin typeface="Arial"/>
                <a:cs typeface="Arial"/>
              </a:rPr>
              <a:t>In summer the mangoes are ripe in Thailand. </a:t>
            </a:r>
          </a:p>
          <a:p>
            <a:pPr marL="0" indent="0">
              <a:buNone/>
            </a:pPr>
            <a:endParaRPr lang="en-US" sz="1100" dirty="0" smtClean="0">
              <a:latin typeface="Arial"/>
              <a:cs typeface="Arial"/>
            </a:endParaRPr>
          </a:p>
          <a:p>
            <a:pPr marL="0" indent="0">
              <a:buNone/>
            </a:pPr>
            <a:r>
              <a:rPr lang="en-US" sz="2400" dirty="0" smtClean="0">
                <a:latin typeface="Arial"/>
                <a:cs typeface="Arial"/>
              </a:rPr>
              <a:t>Mangoes and sticky rice (made with coconut milk) is a traditional summertime treat. </a:t>
            </a:r>
          </a:p>
          <a:p>
            <a:pPr marL="0" indent="0">
              <a:buNone/>
            </a:pPr>
            <a:endParaRPr lang="en-US" sz="2400" dirty="0" smtClean="0">
              <a:latin typeface="Arial"/>
              <a:cs typeface="Arial"/>
            </a:endParaRPr>
          </a:p>
        </p:txBody>
      </p:sp>
      <p:pic>
        <p:nvPicPr>
          <p:cNvPr id="2" name="Picture 1" descr="IMG_132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7373" y="360754"/>
            <a:ext cx="5494798" cy="5858566"/>
          </a:xfrm>
          <a:prstGeom prst="rect">
            <a:avLst/>
          </a:prstGeom>
        </p:spPr>
      </p:pic>
    </p:spTree>
    <p:extLst>
      <p:ext uri="{BB962C8B-B14F-4D97-AF65-F5344CB8AC3E}">
        <p14:creationId xmlns:p14="http://schemas.microsoft.com/office/powerpoint/2010/main" val="2639305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37225</TotalTime>
  <Words>818</Words>
  <Application>Microsoft Office PowerPoint</Application>
  <PresentationFormat>On-screen Show (4:3)</PresentationFormat>
  <Paragraphs>219</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Dock, Michelle</cp:lastModifiedBy>
  <cp:revision>272</cp:revision>
  <cp:lastPrinted>2016-08-19T03:26:46Z</cp:lastPrinted>
  <dcterms:created xsi:type="dcterms:W3CDTF">2015-05-06T04:15:51Z</dcterms:created>
  <dcterms:modified xsi:type="dcterms:W3CDTF">2016-11-17T20:50:17Z</dcterms:modified>
</cp:coreProperties>
</file>