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9" r:id="rId8"/>
    <p:sldId id="262" r:id="rId9"/>
    <p:sldId id="263" r:id="rId10"/>
    <p:sldId id="280" r:id="rId11"/>
    <p:sldId id="264" r:id="rId12"/>
    <p:sldId id="265" r:id="rId13"/>
    <p:sldId id="283" r:id="rId14"/>
    <p:sldId id="266" r:id="rId15"/>
    <p:sldId id="267" r:id="rId16"/>
    <p:sldId id="281" r:id="rId17"/>
    <p:sldId id="268" r:id="rId18"/>
    <p:sldId id="269" r:id="rId19"/>
    <p:sldId id="282" r:id="rId20"/>
    <p:sldId id="270" r:id="rId21"/>
    <p:sldId id="271" r:id="rId22"/>
    <p:sldId id="284" r:id="rId23"/>
    <p:sldId id="272" r:id="rId24"/>
    <p:sldId id="273" r:id="rId25"/>
    <p:sldId id="274" r:id="rId26"/>
    <p:sldId id="275" r:id="rId27"/>
    <p:sldId id="276" r:id="rId28"/>
    <p:sldId id="27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4665" autoAdjust="0"/>
  </p:normalViewPr>
  <p:slideViewPr>
    <p:cSldViewPr>
      <p:cViewPr>
        <p:scale>
          <a:sx n="70" d="100"/>
          <a:sy n="70" d="100"/>
        </p:scale>
        <p:origin x="-1890" y="-12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B92B7-1B7A-4C98-AC34-69474112506D}"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381ED-AF58-46E7-9471-626285810850}" type="slidenum">
              <a:rPr lang="en-US" smtClean="0"/>
              <a:t>‹#›</a:t>
            </a:fld>
            <a:endParaRPr lang="en-US"/>
          </a:p>
        </p:txBody>
      </p:sp>
    </p:spTree>
    <p:extLst>
      <p:ext uri="{BB962C8B-B14F-4D97-AF65-F5344CB8AC3E}">
        <p14:creationId xmlns:p14="http://schemas.microsoft.com/office/powerpoint/2010/main" val="292783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B92B7-1B7A-4C98-AC34-69474112506D}"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381ED-AF58-46E7-9471-626285810850}" type="slidenum">
              <a:rPr lang="en-US" smtClean="0"/>
              <a:t>‹#›</a:t>
            </a:fld>
            <a:endParaRPr lang="en-US"/>
          </a:p>
        </p:txBody>
      </p:sp>
    </p:spTree>
    <p:extLst>
      <p:ext uri="{BB962C8B-B14F-4D97-AF65-F5344CB8AC3E}">
        <p14:creationId xmlns:p14="http://schemas.microsoft.com/office/powerpoint/2010/main" val="2869733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B92B7-1B7A-4C98-AC34-69474112506D}"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381ED-AF58-46E7-9471-626285810850}" type="slidenum">
              <a:rPr lang="en-US" smtClean="0"/>
              <a:t>‹#›</a:t>
            </a:fld>
            <a:endParaRPr lang="en-US"/>
          </a:p>
        </p:txBody>
      </p:sp>
    </p:spTree>
    <p:extLst>
      <p:ext uri="{BB962C8B-B14F-4D97-AF65-F5344CB8AC3E}">
        <p14:creationId xmlns:p14="http://schemas.microsoft.com/office/powerpoint/2010/main" val="80837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B92B7-1B7A-4C98-AC34-69474112506D}"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381ED-AF58-46E7-9471-626285810850}" type="slidenum">
              <a:rPr lang="en-US" smtClean="0"/>
              <a:t>‹#›</a:t>
            </a:fld>
            <a:endParaRPr lang="en-US"/>
          </a:p>
        </p:txBody>
      </p:sp>
    </p:spTree>
    <p:extLst>
      <p:ext uri="{BB962C8B-B14F-4D97-AF65-F5344CB8AC3E}">
        <p14:creationId xmlns:p14="http://schemas.microsoft.com/office/powerpoint/2010/main" val="376254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B92B7-1B7A-4C98-AC34-69474112506D}"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381ED-AF58-46E7-9471-626285810850}" type="slidenum">
              <a:rPr lang="en-US" smtClean="0"/>
              <a:t>‹#›</a:t>
            </a:fld>
            <a:endParaRPr lang="en-US"/>
          </a:p>
        </p:txBody>
      </p:sp>
    </p:spTree>
    <p:extLst>
      <p:ext uri="{BB962C8B-B14F-4D97-AF65-F5344CB8AC3E}">
        <p14:creationId xmlns:p14="http://schemas.microsoft.com/office/powerpoint/2010/main" val="63130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B92B7-1B7A-4C98-AC34-69474112506D}"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381ED-AF58-46E7-9471-626285810850}" type="slidenum">
              <a:rPr lang="en-US" smtClean="0"/>
              <a:t>‹#›</a:t>
            </a:fld>
            <a:endParaRPr lang="en-US"/>
          </a:p>
        </p:txBody>
      </p:sp>
    </p:spTree>
    <p:extLst>
      <p:ext uri="{BB962C8B-B14F-4D97-AF65-F5344CB8AC3E}">
        <p14:creationId xmlns:p14="http://schemas.microsoft.com/office/powerpoint/2010/main" val="3751952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B92B7-1B7A-4C98-AC34-69474112506D}" type="datetimeFigureOut">
              <a:rPr lang="en-US" smtClean="0"/>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F381ED-AF58-46E7-9471-626285810850}" type="slidenum">
              <a:rPr lang="en-US" smtClean="0"/>
              <a:t>‹#›</a:t>
            </a:fld>
            <a:endParaRPr lang="en-US"/>
          </a:p>
        </p:txBody>
      </p:sp>
    </p:spTree>
    <p:extLst>
      <p:ext uri="{BB962C8B-B14F-4D97-AF65-F5344CB8AC3E}">
        <p14:creationId xmlns:p14="http://schemas.microsoft.com/office/powerpoint/2010/main" val="263196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B92B7-1B7A-4C98-AC34-69474112506D}" type="datetimeFigureOut">
              <a:rPr lang="en-US" smtClean="0"/>
              <a:t>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F381ED-AF58-46E7-9471-626285810850}" type="slidenum">
              <a:rPr lang="en-US" smtClean="0"/>
              <a:t>‹#›</a:t>
            </a:fld>
            <a:endParaRPr lang="en-US"/>
          </a:p>
        </p:txBody>
      </p:sp>
    </p:spTree>
    <p:extLst>
      <p:ext uri="{BB962C8B-B14F-4D97-AF65-F5344CB8AC3E}">
        <p14:creationId xmlns:p14="http://schemas.microsoft.com/office/powerpoint/2010/main" val="2137922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B92B7-1B7A-4C98-AC34-69474112506D}" type="datetimeFigureOut">
              <a:rPr lang="en-US" smtClean="0"/>
              <a:t>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F381ED-AF58-46E7-9471-626285810850}" type="slidenum">
              <a:rPr lang="en-US" smtClean="0"/>
              <a:t>‹#›</a:t>
            </a:fld>
            <a:endParaRPr lang="en-US"/>
          </a:p>
        </p:txBody>
      </p:sp>
    </p:spTree>
    <p:extLst>
      <p:ext uri="{BB962C8B-B14F-4D97-AF65-F5344CB8AC3E}">
        <p14:creationId xmlns:p14="http://schemas.microsoft.com/office/powerpoint/2010/main" val="1717931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B92B7-1B7A-4C98-AC34-69474112506D}"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381ED-AF58-46E7-9471-626285810850}" type="slidenum">
              <a:rPr lang="en-US" smtClean="0"/>
              <a:t>‹#›</a:t>
            </a:fld>
            <a:endParaRPr lang="en-US"/>
          </a:p>
        </p:txBody>
      </p:sp>
    </p:spTree>
    <p:extLst>
      <p:ext uri="{BB962C8B-B14F-4D97-AF65-F5344CB8AC3E}">
        <p14:creationId xmlns:p14="http://schemas.microsoft.com/office/powerpoint/2010/main" val="3746371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B92B7-1B7A-4C98-AC34-69474112506D}"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381ED-AF58-46E7-9471-626285810850}" type="slidenum">
              <a:rPr lang="en-US" smtClean="0"/>
              <a:t>‹#›</a:t>
            </a:fld>
            <a:endParaRPr lang="en-US"/>
          </a:p>
        </p:txBody>
      </p:sp>
    </p:spTree>
    <p:extLst>
      <p:ext uri="{BB962C8B-B14F-4D97-AF65-F5344CB8AC3E}">
        <p14:creationId xmlns:p14="http://schemas.microsoft.com/office/powerpoint/2010/main" val="3425657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B92B7-1B7A-4C98-AC34-69474112506D}" type="datetimeFigureOut">
              <a:rPr lang="en-US" smtClean="0"/>
              <a:t>2/17/2016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381ED-AF58-46E7-9471-626285810850}" type="slidenum">
              <a:rPr lang="en-US" smtClean="0"/>
              <a:t>‹#›</a:t>
            </a:fld>
            <a:endParaRPr lang="en-US"/>
          </a:p>
        </p:txBody>
      </p:sp>
    </p:spTree>
    <p:extLst>
      <p:ext uri="{BB962C8B-B14F-4D97-AF65-F5344CB8AC3E}">
        <p14:creationId xmlns:p14="http://schemas.microsoft.com/office/powerpoint/2010/main" val="4253614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4" Type="http://schemas.microsoft.com/office/2007/relationships/hdphoto" Target="../media/hdphoto8.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CommunityServices\TMAC\Gallery Coordinator\Gallery at TCA\2016 Exhibitions\Merely Players- Costumes\postcard\MerelyPlayersPostcard FINAL_Page_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38600" y="511215"/>
            <a:ext cx="4165009" cy="55533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2333780"/>
            <a:ext cx="2895600" cy="1323439"/>
          </a:xfrm>
          <a:prstGeom prst="rect">
            <a:avLst/>
          </a:prstGeom>
          <a:noFill/>
        </p:spPr>
        <p:txBody>
          <a:bodyPr wrap="square" rtlCol="0">
            <a:spAutoFit/>
          </a:bodyPr>
          <a:lstStyle/>
          <a:p>
            <a:pPr algn="ctr"/>
            <a:r>
              <a:rPr lang="en-US" sz="4000" dirty="0" smtClean="0">
                <a:solidFill>
                  <a:schemeClr val="bg1"/>
                </a:solidFill>
                <a:latin typeface="Arial" panose="020B0604020202020204" pitchFamily="34" charset="0"/>
                <a:cs typeface="Arial" panose="020B0604020202020204" pitchFamily="34" charset="0"/>
              </a:rPr>
              <a:t>Exhibition Preview</a:t>
            </a: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351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hoto: Marinella Giulia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3016" y="1381125"/>
            <a:ext cx="1817687" cy="1819275"/>
          </a:xfrm>
          <a:prstGeom prst="rect">
            <a:avLst/>
          </a:prstGeom>
          <a:noFill/>
          <a:ln w="9525" algn="in">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3181350" y="2316163"/>
            <a:ext cx="1290637" cy="185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sz="600" b="0" i="0" u="none" strike="noStrike" cap="none" normalizeH="0" baseline="0" smtClean="0">
                <a:ln>
                  <a:noFill/>
                </a:ln>
                <a:solidFill>
                  <a:srgbClr val="FFFFFF"/>
                </a:solidFill>
                <a:effectLst/>
                <a:latin typeface="MetaBook-Roman" pitchFamily="50" charset="0"/>
              </a:rPr>
              <a:t>Photo by  Marinella Giuliani </a:t>
            </a:r>
            <a:endParaRPr kumimoji="0" lang="en-US" altLang="en-US" sz="1800" b="0" i="0" u="none" strike="noStrike" cap="none" normalizeH="0" baseline="0" smtClean="0">
              <a:ln>
                <a:noFill/>
              </a:ln>
              <a:solidFill>
                <a:schemeClr val="tx1"/>
              </a:solidFill>
              <a:effectLst/>
              <a:latin typeface="Arial" pitchFamily="34" charset="0"/>
            </a:endParaRPr>
          </a:p>
        </p:txBody>
      </p:sp>
      <p:sp>
        <p:nvSpPr>
          <p:cNvPr id="5" name="TextBox 4"/>
          <p:cNvSpPr txBox="1"/>
          <p:nvPr/>
        </p:nvSpPr>
        <p:spPr>
          <a:xfrm>
            <a:off x="6135806" y="1654443"/>
            <a:ext cx="3048000" cy="1323439"/>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Fabio </a:t>
            </a:r>
            <a:r>
              <a:rPr lang="en-US" sz="2000" dirty="0" err="1">
                <a:solidFill>
                  <a:schemeClr val="bg1"/>
                </a:solidFill>
                <a:latin typeface="Arial" panose="020B0604020202020204" pitchFamily="34" charset="0"/>
                <a:cs typeface="Arial" panose="020B0604020202020204" pitchFamily="34" charset="0"/>
              </a:rPr>
              <a:t>Toblini</a:t>
            </a:r>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New York, NY</a:t>
            </a:r>
          </a:p>
          <a:p>
            <a:r>
              <a:rPr lang="en-US" sz="2000" dirty="0">
                <a:solidFill>
                  <a:schemeClr val="bg1"/>
                </a:solidFill>
                <a:latin typeface="Arial" panose="020B0604020202020204" pitchFamily="34" charset="0"/>
                <a:cs typeface="Arial" panose="020B0604020202020204" pitchFamily="34" charset="0"/>
              </a:rPr>
              <a:t>Costume </a:t>
            </a:r>
            <a:r>
              <a:rPr lang="en-US" sz="2000" dirty="0" smtClean="0">
                <a:solidFill>
                  <a:schemeClr val="bg1"/>
                </a:solidFill>
                <a:latin typeface="Arial" panose="020B0604020202020204" pitchFamily="34" charset="0"/>
                <a:cs typeface="Arial" panose="020B0604020202020204" pitchFamily="34" charset="0"/>
              </a:rPr>
              <a:t>Designer,</a:t>
            </a:r>
          </a:p>
          <a:p>
            <a:r>
              <a:rPr lang="en-US" sz="2000" i="1" dirty="0" smtClean="0">
                <a:solidFill>
                  <a:schemeClr val="bg1"/>
                </a:solidFill>
                <a:latin typeface="Arial" panose="020B0604020202020204" pitchFamily="34" charset="0"/>
                <a:cs typeface="Arial" panose="020B0604020202020204" pitchFamily="34" charset="0"/>
              </a:rPr>
              <a:t>The Nutcracker</a:t>
            </a:r>
            <a:endParaRPr lang="en-US" sz="2000" i="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533400" y="3581400"/>
            <a:ext cx="8229600" cy="2123658"/>
          </a:xfrm>
          <a:prstGeom prst="rect">
            <a:avLst/>
          </a:prstGeom>
          <a:noFill/>
        </p:spPr>
        <p:txBody>
          <a:bodyPr wrap="square" rtlCol="0">
            <a:spAutoFit/>
          </a:bodyPr>
          <a:lstStyle/>
          <a:p>
            <a:r>
              <a:rPr lang="en-US" sz="2000" dirty="0" err="1">
                <a:solidFill>
                  <a:schemeClr val="bg1"/>
                </a:solidFill>
                <a:latin typeface="Arial" panose="020B0604020202020204" pitchFamily="34" charset="0"/>
                <a:cs typeface="Arial" panose="020B0604020202020204" pitchFamily="34" charset="0"/>
              </a:rPr>
              <a:t>Toblini</a:t>
            </a:r>
            <a:r>
              <a:rPr lang="en-US" sz="2000" dirty="0">
                <a:solidFill>
                  <a:schemeClr val="bg1"/>
                </a:solidFill>
                <a:latin typeface="Arial" panose="020B0604020202020204" pitchFamily="34" charset="0"/>
                <a:cs typeface="Arial" panose="020B0604020202020204" pitchFamily="34" charset="0"/>
              </a:rPr>
              <a:t> trained at Milan’s </a:t>
            </a:r>
            <a:r>
              <a:rPr lang="en-US" sz="2000" dirty="0" err="1">
                <a:solidFill>
                  <a:schemeClr val="bg1"/>
                </a:solidFill>
                <a:latin typeface="Arial" panose="020B0604020202020204" pitchFamily="34" charset="0"/>
                <a:cs typeface="Arial" panose="020B0604020202020204" pitchFamily="34" charset="0"/>
              </a:rPr>
              <a:t>Istituto</a:t>
            </a:r>
            <a:r>
              <a:rPr lang="en-US" sz="2000" dirty="0">
                <a:solidFill>
                  <a:schemeClr val="bg1"/>
                </a:solidFill>
                <a:latin typeface="Arial" panose="020B0604020202020204" pitchFamily="34" charset="0"/>
                <a:cs typeface="Arial" panose="020B0604020202020204" pitchFamily="34" charset="0"/>
              </a:rPr>
              <a:t> Marangoni in Italy, Emerson College in Sussex, England and </a:t>
            </a:r>
            <a:r>
              <a:rPr lang="en-US" sz="2000" dirty="0" smtClean="0">
                <a:solidFill>
                  <a:schemeClr val="bg1"/>
                </a:solidFill>
                <a:latin typeface="Arial" panose="020B0604020202020204" pitchFamily="34" charset="0"/>
                <a:cs typeface="Arial" panose="020B0604020202020204" pitchFamily="34" charset="0"/>
              </a:rPr>
              <a:t>Parsons </a:t>
            </a:r>
            <a:r>
              <a:rPr lang="en-US" sz="2000" dirty="0">
                <a:solidFill>
                  <a:schemeClr val="bg1"/>
                </a:solidFill>
                <a:latin typeface="Arial" panose="020B0604020202020204" pitchFamily="34" charset="0"/>
                <a:cs typeface="Arial" panose="020B0604020202020204" pitchFamily="34" charset="0"/>
              </a:rPr>
              <a:t>School of Design in New York. Ballet Arizona's production </a:t>
            </a:r>
            <a:r>
              <a:rPr lang="en-US" sz="2000" dirty="0" smtClean="0">
                <a:solidFill>
                  <a:schemeClr val="bg1"/>
                </a:solidFill>
                <a:latin typeface="Arial" panose="020B0604020202020204" pitchFamily="34" charset="0"/>
                <a:cs typeface="Arial" panose="020B0604020202020204" pitchFamily="34" charset="0"/>
              </a:rPr>
              <a:t>of </a:t>
            </a:r>
            <a:r>
              <a:rPr lang="en-US" sz="2000" i="1" dirty="0" smtClean="0">
                <a:solidFill>
                  <a:schemeClr val="bg1"/>
                </a:solidFill>
                <a:latin typeface="Arial" panose="020B0604020202020204" pitchFamily="34" charset="0"/>
                <a:cs typeface="Arial" panose="020B0604020202020204" pitchFamily="34" charset="0"/>
              </a:rPr>
              <a:t>The Nutcracker </a:t>
            </a:r>
            <a:r>
              <a:rPr lang="en-US" sz="2000" dirty="0" smtClean="0">
                <a:solidFill>
                  <a:schemeClr val="bg1"/>
                </a:solidFill>
                <a:latin typeface="Arial" panose="020B0604020202020204" pitchFamily="34" charset="0"/>
                <a:cs typeface="Arial" panose="020B0604020202020204" pitchFamily="34" charset="0"/>
              </a:rPr>
              <a:t>was </a:t>
            </a:r>
            <a:r>
              <a:rPr lang="en-US" sz="2000" dirty="0">
                <a:solidFill>
                  <a:schemeClr val="bg1"/>
                </a:solidFill>
                <a:latin typeface="Arial" panose="020B0604020202020204" pitchFamily="34" charset="0"/>
                <a:cs typeface="Arial" panose="020B0604020202020204" pitchFamily="34" charset="0"/>
              </a:rPr>
              <a:t>created in 2006 by Artistic Director, </a:t>
            </a:r>
            <a:r>
              <a:rPr lang="en-US" sz="2000" dirty="0" err="1">
                <a:solidFill>
                  <a:schemeClr val="bg1"/>
                </a:solidFill>
                <a:latin typeface="Arial" panose="020B0604020202020204" pitchFamily="34" charset="0"/>
                <a:cs typeface="Arial" panose="020B0604020202020204" pitchFamily="34" charset="0"/>
              </a:rPr>
              <a:t>Ib</a:t>
            </a:r>
            <a:r>
              <a:rPr lang="en-US" sz="2000" dirty="0">
                <a:solidFill>
                  <a:schemeClr val="bg1"/>
                </a:solidFill>
                <a:latin typeface="Arial" panose="020B0604020202020204" pitchFamily="34" charset="0"/>
                <a:cs typeface="Arial" panose="020B0604020202020204" pitchFamily="34" charset="0"/>
              </a:rPr>
              <a:t> Andersen, at a cost of $1.8 million for the magical sets and breathtaking costumes. </a:t>
            </a:r>
            <a:r>
              <a:rPr lang="en-US" sz="2000" dirty="0" smtClean="0">
                <a:solidFill>
                  <a:schemeClr val="bg1"/>
                </a:solidFill>
                <a:latin typeface="Arial" panose="020B0604020202020204" pitchFamily="34" charset="0"/>
                <a:cs typeface="Arial" panose="020B0604020202020204" pitchFamily="34" charset="0"/>
              </a:rPr>
              <a:t>These costumes will be used for several years.</a:t>
            </a:r>
            <a:r>
              <a:rPr lang="en-US" sz="1200" dirty="0" smtClean="0">
                <a:solidFill>
                  <a:schemeClr val="bg1"/>
                </a:solidFill>
                <a:latin typeface="Arial" panose="020B0604020202020204" pitchFamily="34" charset="0"/>
                <a:cs typeface="Arial" panose="020B0604020202020204" pitchFamily="34" charset="0"/>
              </a:rPr>
              <a:t/>
            </a:r>
            <a:br>
              <a:rPr lang="en-US" sz="1200" dirty="0" smtClean="0">
                <a:solidFill>
                  <a:schemeClr val="bg1"/>
                </a:solidFill>
                <a:latin typeface="Arial" panose="020B0604020202020204" pitchFamily="34" charset="0"/>
                <a:cs typeface="Arial" panose="020B0604020202020204" pitchFamily="34" charset="0"/>
              </a:rPr>
            </a:br>
            <a:r>
              <a:rPr lang="en-US" sz="1200" dirty="0" smtClean="0">
                <a:solidFill>
                  <a:schemeClr val="bg1"/>
                </a:solidFill>
                <a:latin typeface="Arial" panose="020B0604020202020204" pitchFamily="34" charset="0"/>
                <a:cs typeface="Arial" panose="020B0604020202020204" pitchFamily="34" charset="0"/>
              </a:rPr>
              <a:t/>
            </a:r>
            <a:br>
              <a:rPr lang="en-US" sz="12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www.fabiotoblini.com</a:t>
            </a:r>
            <a:r>
              <a:rPr lang="en-US" sz="2000" dirty="0">
                <a:solidFill>
                  <a:schemeClr val="bg1"/>
                </a:solidFill>
                <a:latin typeface="Arial" panose="020B0604020202020204" pitchFamily="34" charset="0"/>
                <a:cs typeface="Arial" panose="020B0604020202020204" pitchFamily="34" charset="0"/>
              </a:rPr>
              <a:t> </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324" y="569178"/>
            <a:ext cx="3508296" cy="2631222"/>
          </a:xfrm>
          <a:prstGeom prst="rect">
            <a:avLst/>
          </a:prstGeom>
          <a:ln>
            <a:solidFill>
              <a:schemeClr val="bg1"/>
            </a:solidFill>
          </a:ln>
        </p:spPr>
      </p:pic>
    </p:spTree>
    <p:extLst>
      <p:ext uri="{BB962C8B-B14F-4D97-AF65-F5344CB8AC3E}">
        <p14:creationId xmlns:p14="http://schemas.microsoft.com/office/powerpoint/2010/main" val="3764475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6757" r="9170" b="15181"/>
          <a:stretch/>
        </p:blipFill>
        <p:spPr>
          <a:xfrm>
            <a:off x="1447800" y="371902"/>
            <a:ext cx="6004849" cy="5419298"/>
          </a:xfrm>
          <a:prstGeom prst="rect">
            <a:avLst/>
          </a:prstGeom>
          <a:ln>
            <a:solidFill>
              <a:schemeClr val="bg1"/>
            </a:solidFill>
          </a:ln>
        </p:spPr>
      </p:pic>
      <p:sp>
        <p:nvSpPr>
          <p:cNvPr id="3" name="TextBox 2"/>
          <p:cNvSpPr txBox="1"/>
          <p:nvPr/>
        </p:nvSpPr>
        <p:spPr>
          <a:xfrm>
            <a:off x="990599" y="5867400"/>
            <a:ext cx="6981209" cy="461665"/>
          </a:xfrm>
          <a:prstGeom prst="rect">
            <a:avLst/>
          </a:prstGeom>
          <a:noFill/>
        </p:spPr>
        <p:txBody>
          <a:bodyPr wrap="square" rtlCol="0">
            <a:spAutoFit/>
          </a:bodyPr>
          <a:lstStyle/>
          <a:p>
            <a:pPr algn="ctr"/>
            <a:r>
              <a:rPr lang="en-US" sz="2400" dirty="0" err="1" smtClean="0">
                <a:solidFill>
                  <a:schemeClr val="bg1"/>
                </a:solidFill>
                <a:latin typeface="Arial" panose="020B0604020202020204" pitchFamily="34" charset="0"/>
                <a:cs typeface="Arial" panose="020B0604020202020204" pitchFamily="34" charset="0"/>
              </a:rPr>
              <a:t>Childsplay</a:t>
            </a:r>
            <a:r>
              <a:rPr lang="en-US" sz="2400" dirty="0" smtClean="0">
                <a:solidFill>
                  <a:schemeClr val="bg1"/>
                </a:solidFill>
                <a:latin typeface="Arial" panose="020B0604020202020204" pitchFamily="34" charset="0"/>
                <a:cs typeface="Arial" panose="020B0604020202020204" pitchFamily="34" charset="0"/>
              </a:rPr>
              <a:t>: </a:t>
            </a:r>
            <a:r>
              <a:rPr lang="en-US" sz="2400" i="1" dirty="0" smtClean="0">
                <a:solidFill>
                  <a:schemeClr val="bg1"/>
                </a:solidFill>
                <a:latin typeface="Arial" panose="020B0604020202020204" pitchFamily="34" charset="0"/>
                <a:cs typeface="Arial" panose="020B0604020202020204" pitchFamily="34" charset="0"/>
              </a:rPr>
              <a:t>The Borrowers</a:t>
            </a:r>
            <a:endParaRPr lang="en-US" sz="24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7918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le croppe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800" y="349155"/>
            <a:ext cx="4354438" cy="2894206"/>
          </a:xfrm>
          <a:prstGeom prst="rect">
            <a:avLst/>
          </a:prstGeom>
          <a:noFill/>
          <a:ln w="952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5" name="Picture 3" descr="HiResChildsplay08_4cpHorizHIG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799" y="2675036"/>
            <a:ext cx="1014413" cy="568325"/>
          </a:xfrm>
          <a:prstGeom prst="rect">
            <a:avLst/>
          </a:prstGeom>
          <a:noFill/>
          <a:ln w="952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a:off x="293762" y="3352800"/>
            <a:ext cx="8469238" cy="3231654"/>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Based on the popular book by Mary Norton, </a:t>
            </a:r>
            <a:r>
              <a:rPr lang="en-US" sz="2000" i="1" dirty="0">
                <a:solidFill>
                  <a:schemeClr val="bg1"/>
                </a:solidFill>
                <a:latin typeface="Arial" panose="020B0604020202020204" pitchFamily="34" charset="0"/>
                <a:cs typeface="Arial" panose="020B0604020202020204" pitchFamily="34" charset="0"/>
              </a:rPr>
              <a:t>The Borrowers </a:t>
            </a:r>
            <a:r>
              <a:rPr lang="en-US" sz="2000" dirty="0">
                <a:solidFill>
                  <a:schemeClr val="bg1"/>
                </a:solidFill>
                <a:latin typeface="Arial" panose="020B0604020202020204" pitchFamily="34" charset="0"/>
                <a:cs typeface="Arial" panose="020B0604020202020204" pitchFamily="34" charset="0"/>
              </a:rPr>
              <a:t>is about </a:t>
            </a:r>
            <a:r>
              <a:rPr lang="en-US" sz="2000" dirty="0" smtClean="0">
                <a:solidFill>
                  <a:schemeClr val="bg1"/>
                </a:solidFill>
                <a:latin typeface="Arial" panose="020B0604020202020204" pitchFamily="34" charset="0"/>
                <a:cs typeface="Arial" panose="020B0604020202020204" pitchFamily="34" charset="0"/>
              </a:rPr>
              <a:t>tiny </a:t>
            </a:r>
            <a:r>
              <a:rPr lang="en-US" sz="2000" dirty="0">
                <a:solidFill>
                  <a:schemeClr val="bg1"/>
                </a:solidFill>
                <a:latin typeface="Arial" panose="020B0604020202020204" pitchFamily="34" charset="0"/>
                <a:cs typeface="Arial" panose="020B0604020202020204" pitchFamily="34" charset="0"/>
              </a:rPr>
              <a:t>people who live under the floorboards of a house and survive by "borrowing" what they need from the "human beans" who live above them. </a:t>
            </a:r>
            <a:r>
              <a:rPr lang="en-US" sz="2000" dirty="0" smtClean="0">
                <a:solidFill>
                  <a:schemeClr val="bg1"/>
                </a:solidFill>
                <a:latin typeface="Arial" panose="020B0604020202020204" pitchFamily="34" charset="0"/>
                <a:cs typeface="Arial" panose="020B0604020202020204" pitchFamily="34" charset="0"/>
              </a:rPr>
              <a:t>The family is forced </a:t>
            </a:r>
            <a:r>
              <a:rPr lang="en-US" sz="2000" dirty="0">
                <a:solidFill>
                  <a:schemeClr val="bg1"/>
                </a:solidFill>
                <a:latin typeface="Arial" panose="020B0604020202020204" pitchFamily="34" charset="0"/>
                <a:cs typeface="Arial" panose="020B0604020202020204" pitchFamily="34" charset="0"/>
              </a:rPr>
              <a:t>to leave their </a:t>
            </a:r>
            <a:r>
              <a:rPr lang="en-US" sz="2000" dirty="0" smtClean="0">
                <a:solidFill>
                  <a:schemeClr val="bg1"/>
                </a:solidFill>
                <a:latin typeface="Arial" panose="020B0604020202020204" pitchFamily="34" charset="0"/>
                <a:cs typeface="Arial" panose="020B0604020202020204" pitchFamily="34" charset="0"/>
              </a:rPr>
              <a:t>house and set </a:t>
            </a:r>
            <a:r>
              <a:rPr lang="en-US" sz="2000" dirty="0">
                <a:solidFill>
                  <a:schemeClr val="bg1"/>
                </a:solidFill>
                <a:latin typeface="Arial" panose="020B0604020202020204" pitchFamily="34" charset="0"/>
                <a:cs typeface="Arial" panose="020B0604020202020204" pitchFamily="34" charset="0"/>
              </a:rPr>
              <a:t>off on a journey </a:t>
            </a:r>
            <a:r>
              <a:rPr lang="en-US" sz="2000" dirty="0" smtClean="0">
                <a:solidFill>
                  <a:schemeClr val="bg1"/>
                </a:solidFill>
                <a:latin typeface="Arial" panose="020B0604020202020204" pitchFamily="34" charset="0"/>
                <a:cs typeface="Arial" panose="020B0604020202020204" pitchFamily="34" charset="0"/>
              </a:rPr>
              <a:t>to </a:t>
            </a:r>
            <a:r>
              <a:rPr lang="en-US" sz="2000" dirty="0">
                <a:solidFill>
                  <a:schemeClr val="bg1"/>
                </a:solidFill>
                <a:latin typeface="Arial" panose="020B0604020202020204" pitchFamily="34" charset="0"/>
                <a:cs typeface="Arial" panose="020B0604020202020204" pitchFamily="34" charset="0"/>
              </a:rPr>
              <a:t>discover strengths and skills they never knew they possessed.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1200" dirty="0" smtClean="0">
                <a:solidFill>
                  <a:schemeClr val="bg1"/>
                </a:solidFill>
                <a:latin typeface="Arial" panose="020B0604020202020204" pitchFamily="34" charset="0"/>
                <a:cs typeface="Arial" panose="020B0604020202020204" pitchFamily="34" charset="0"/>
              </a:rPr>
              <a:t/>
            </a:r>
            <a:br>
              <a:rPr lang="en-US" sz="12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Founded </a:t>
            </a:r>
            <a:r>
              <a:rPr lang="en-US" sz="2000" dirty="0">
                <a:solidFill>
                  <a:schemeClr val="bg1"/>
                </a:solidFill>
                <a:latin typeface="Arial" panose="020B0604020202020204" pitchFamily="34" charset="0"/>
                <a:cs typeface="Arial" panose="020B0604020202020204" pitchFamily="34" charset="0"/>
              </a:rPr>
              <a:t>in 1977, </a:t>
            </a:r>
            <a:r>
              <a:rPr lang="en-US" sz="2000" dirty="0" err="1">
                <a:solidFill>
                  <a:schemeClr val="bg1"/>
                </a:solidFill>
                <a:latin typeface="Arial" panose="020B0604020202020204" pitchFamily="34" charset="0"/>
                <a:cs typeface="Arial" panose="020B0604020202020204" pitchFamily="34" charset="0"/>
              </a:rPr>
              <a:t>Childsplay</a:t>
            </a:r>
            <a:r>
              <a:rPr lang="en-US" sz="2000" dirty="0">
                <a:solidFill>
                  <a:schemeClr val="bg1"/>
                </a:solidFill>
                <a:latin typeface="Arial" panose="020B0604020202020204" pitchFamily="34" charset="0"/>
                <a:cs typeface="Arial" panose="020B0604020202020204" pitchFamily="34" charset="0"/>
              </a:rPr>
              <a:t> is a nonprofit theatre company of professional, adult artists who perform for and teach young audiences and their families.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1200" dirty="0" smtClean="0">
                <a:solidFill>
                  <a:schemeClr val="bg1"/>
                </a:solidFill>
                <a:latin typeface="Arial" panose="020B0604020202020204" pitchFamily="34" charset="0"/>
                <a:cs typeface="Arial" panose="020B0604020202020204" pitchFamily="34" charset="0"/>
              </a:rPr>
              <a:t/>
            </a:r>
            <a:br>
              <a:rPr lang="en-US" sz="12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www.childsplayaz.org</a:t>
            </a:r>
            <a:endParaRPr lang="en-US" sz="20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1" y="349155"/>
            <a:ext cx="1930978" cy="2894206"/>
          </a:xfrm>
          <a:prstGeom prst="rect">
            <a:avLst/>
          </a:prstGeom>
          <a:ln>
            <a:solidFill>
              <a:schemeClr val="bg1"/>
            </a:solidFill>
          </a:ln>
        </p:spPr>
      </p:pic>
    </p:spTree>
    <p:extLst>
      <p:ext uri="{BB962C8B-B14F-4D97-AF65-F5344CB8AC3E}">
        <p14:creationId xmlns:p14="http://schemas.microsoft.com/office/powerpoint/2010/main" val="4080282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becca"/>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034231" y="250769"/>
            <a:ext cx="2595169" cy="2372520"/>
          </a:xfrm>
          <a:prstGeom prst="rect">
            <a:avLst/>
          </a:prstGeom>
          <a:noFill/>
          <a:ln w="952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3"/>
          <p:cNvSpPr txBox="1">
            <a:spLocks noChangeArrowheads="1"/>
          </p:cNvSpPr>
          <p:nvPr/>
        </p:nvSpPr>
        <p:spPr bwMode="auto">
          <a:xfrm>
            <a:off x="6781800" y="735803"/>
            <a:ext cx="236220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Rebecca Akins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Tempe, AZ</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Costume Designer,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The Borrowers</a:t>
            </a:r>
            <a:endParaRPr kumimoji="0" lang="en-US" altLang="en-US" sz="20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547" y="248494"/>
            <a:ext cx="3547534" cy="2374795"/>
          </a:xfrm>
          <a:prstGeom prst="rect">
            <a:avLst/>
          </a:prstGeom>
          <a:ln>
            <a:solidFill>
              <a:schemeClr val="bg1"/>
            </a:solidFill>
          </a:ln>
        </p:spPr>
      </p:pic>
      <p:sp>
        <p:nvSpPr>
          <p:cNvPr id="6" name="TextBox 5"/>
          <p:cNvSpPr txBox="1"/>
          <p:nvPr/>
        </p:nvSpPr>
        <p:spPr>
          <a:xfrm>
            <a:off x="304547" y="2819400"/>
            <a:ext cx="8610853" cy="3662541"/>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With more than 130 shows to her credit, Akins has designed costumes, masks and puppets for </a:t>
            </a:r>
            <a:r>
              <a:rPr lang="en-US" sz="2000" dirty="0" err="1">
                <a:solidFill>
                  <a:schemeClr val="bg1"/>
                </a:solidFill>
                <a:latin typeface="Arial" panose="020B0604020202020204" pitchFamily="34" charset="0"/>
                <a:cs typeface="Arial" panose="020B0604020202020204" pitchFamily="34" charset="0"/>
              </a:rPr>
              <a:t>Childsplay</a:t>
            </a:r>
            <a:r>
              <a:rPr lang="en-US" sz="2000" dirty="0">
                <a:solidFill>
                  <a:schemeClr val="bg1"/>
                </a:solidFill>
                <a:latin typeface="Arial" panose="020B0604020202020204" pitchFamily="34" charset="0"/>
                <a:cs typeface="Arial" panose="020B0604020202020204" pitchFamily="34" charset="0"/>
              </a:rPr>
              <a:t> favorites such as </a:t>
            </a:r>
            <a:r>
              <a:rPr lang="en-US" sz="2000" i="1" dirty="0">
                <a:solidFill>
                  <a:schemeClr val="bg1"/>
                </a:solidFill>
                <a:latin typeface="Arial" panose="020B0604020202020204" pitchFamily="34" charset="0"/>
                <a:cs typeface="Arial" panose="020B0604020202020204" pitchFamily="34" charset="0"/>
              </a:rPr>
              <a:t>The Borrowers</a:t>
            </a:r>
            <a:r>
              <a:rPr lang="en-US" sz="2000" dirty="0">
                <a:solidFill>
                  <a:schemeClr val="bg1"/>
                </a:solidFill>
                <a:latin typeface="Arial" panose="020B0604020202020204" pitchFamily="34" charset="0"/>
                <a:cs typeface="Arial" panose="020B0604020202020204" pitchFamily="34" charset="0"/>
              </a:rPr>
              <a:t>, </a:t>
            </a:r>
            <a:br>
              <a:rPr lang="en-US" sz="2000" dirty="0">
                <a:solidFill>
                  <a:schemeClr val="bg1"/>
                </a:solidFill>
                <a:latin typeface="Arial" panose="020B0604020202020204" pitchFamily="34" charset="0"/>
                <a:cs typeface="Arial" panose="020B0604020202020204" pitchFamily="34" charset="0"/>
              </a:rPr>
            </a:br>
            <a:r>
              <a:rPr lang="en-US" sz="2000" i="1" dirty="0">
                <a:solidFill>
                  <a:schemeClr val="bg1"/>
                </a:solidFill>
                <a:latin typeface="Arial" panose="020B0604020202020204" pitchFamily="34" charset="0"/>
                <a:cs typeface="Arial" panose="020B0604020202020204" pitchFamily="34" charset="0"/>
              </a:rPr>
              <a:t>The Velveteen </a:t>
            </a:r>
            <a:r>
              <a:rPr lang="en-US" sz="2000" i="1" dirty="0" smtClean="0">
                <a:solidFill>
                  <a:schemeClr val="bg1"/>
                </a:solidFill>
                <a:latin typeface="Arial" panose="020B0604020202020204" pitchFamily="34" charset="0"/>
                <a:cs typeface="Arial" panose="020B0604020202020204" pitchFamily="34" charset="0"/>
              </a:rPr>
              <a:t>Rabbit</a:t>
            </a:r>
            <a:r>
              <a:rPr lang="en-US" sz="2000" dirty="0">
                <a:solidFill>
                  <a:schemeClr val="bg1"/>
                </a:solidFill>
                <a:latin typeface="Arial" panose="020B0604020202020204" pitchFamily="34" charset="0"/>
                <a:cs typeface="Arial" panose="020B0604020202020204" pitchFamily="34" charset="0"/>
              </a:rPr>
              <a:t>,</a:t>
            </a:r>
            <a:r>
              <a:rPr lang="en-US" sz="2000" i="1" dirty="0" smtClean="0">
                <a:solidFill>
                  <a:schemeClr val="bg1"/>
                </a:solidFill>
                <a:latin typeface="Arial" panose="020B0604020202020204" pitchFamily="34" charset="0"/>
                <a:cs typeface="Arial" panose="020B0604020202020204" pitchFamily="34" charset="0"/>
              </a:rPr>
              <a:t> Goodnight </a:t>
            </a:r>
            <a:r>
              <a:rPr lang="en-US" sz="2000" i="1" dirty="0">
                <a:solidFill>
                  <a:schemeClr val="bg1"/>
                </a:solidFill>
                <a:latin typeface="Arial" panose="020B0604020202020204" pitchFamily="34" charset="0"/>
                <a:cs typeface="Arial" panose="020B0604020202020204" pitchFamily="34" charset="0"/>
              </a:rPr>
              <a:t>Moon</a:t>
            </a:r>
            <a:r>
              <a:rPr lang="en-US" sz="2000" dirty="0">
                <a:solidFill>
                  <a:schemeClr val="bg1"/>
                </a:solidFill>
                <a:latin typeface="Arial" panose="020B0604020202020204" pitchFamily="34" charset="0"/>
                <a:cs typeface="Arial" panose="020B0604020202020204" pitchFamily="34" charset="0"/>
              </a:rPr>
              <a:t> and many others. </a:t>
            </a:r>
          </a:p>
          <a:p>
            <a:r>
              <a:rPr lang="en-US" sz="1200" dirty="0">
                <a:solidFill>
                  <a:schemeClr val="bg1"/>
                </a:solidFill>
                <a:latin typeface="Arial" panose="020B0604020202020204" pitchFamily="34" charset="0"/>
                <a:cs typeface="Arial" panose="020B0604020202020204" pitchFamily="34" charset="0"/>
              </a:rPr>
              <a:t/>
            </a:r>
            <a:br>
              <a:rPr lang="en-US" sz="1200" dirty="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Akins </a:t>
            </a:r>
            <a:r>
              <a:rPr lang="en-US" sz="2000" dirty="0">
                <a:solidFill>
                  <a:schemeClr val="bg1"/>
                </a:solidFill>
                <a:latin typeface="Arial" panose="020B0604020202020204" pitchFamily="34" charset="0"/>
                <a:cs typeface="Arial" panose="020B0604020202020204" pitchFamily="34" charset="0"/>
              </a:rPr>
              <a:t>says about </a:t>
            </a:r>
            <a:r>
              <a:rPr lang="en-US" sz="2000" i="1" dirty="0">
                <a:solidFill>
                  <a:schemeClr val="bg1"/>
                </a:solidFill>
                <a:latin typeface="Arial" panose="020B0604020202020204" pitchFamily="34" charset="0"/>
                <a:cs typeface="Arial" panose="020B0604020202020204" pitchFamily="34" charset="0"/>
              </a:rPr>
              <a:t>The Borrowers </a:t>
            </a:r>
            <a:r>
              <a:rPr lang="en-US" sz="2000" dirty="0">
                <a:solidFill>
                  <a:schemeClr val="bg1"/>
                </a:solidFill>
                <a:latin typeface="Arial" panose="020B0604020202020204" pitchFamily="34" charset="0"/>
                <a:cs typeface="Arial" panose="020B0604020202020204" pitchFamily="34" charset="0"/>
              </a:rPr>
              <a:t>costumes: </a:t>
            </a:r>
            <a:r>
              <a:rPr lang="en-US" sz="2000" i="1" dirty="0">
                <a:solidFill>
                  <a:schemeClr val="bg1"/>
                </a:solidFill>
                <a:latin typeface="Arial" panose="020B0604020202020204" pitchFamily="34" charset="0"/>
                <a:cs typeface="Arial" panose="020B0604020202020204" pitchFamily="34" charset="0"/>
              </a:rPr>
              <a:t>“The mildly Victorian and </a:t>
            </a:r>
            <a:br>
              <a:rPr lang="en-US" sz="2000" i="1" dirty="0">
                <a:solidFill>
                  <a:schemeClr val="bg1"/>
                </a:solidFill>
                <a:latin typeface="Arial" panose="020B0604020202020204" pitchFamily="34" charset="0"/>
                <a:cs typeface="Arial" panose="020B0604020202020204" pitchFamily="34" charset="0"/>
              </a:rPr>
            </a:br>
            <a:r>
              <a:rPr lang="en-US" sz="2000" i="1" dirty="0">
                <a:solidFill>
                  <a:schemeClr val="bg1"/>
                </a:solidFill>
                <a:latin typeface="Arial" panose="020B0604020202020204" pitchFamily="34" charset="0"/>
                <a:cs typeface="Arial" panose="020B0604020202020204" pitchFamily="34" charset="0"/>
              </a:rPr>
              <a:t>decidedly steam-punky costume design presented interesting problems of showing the differences between the little people who lived under the stairs and the humans above. Color and scale became tools…. the scale of props and fabric patterns used in the costumes helped.  We also delineated size with </a:t>
            </a:r>
            <a:r>
              <a:rPr lang="en-US" sz="2000" i="1" dirty="0" smtClean="0">
                <a:solidFill>
                  <a:schemeClr val="bg1"/>
                </a:solidFill>
                <a:latin typeface="Arial" panose="020B0604020202020204" pitchFamily="34" charset="0"/>
                <a:cs typeface="Arial" panose="020B0604020202020204" pitchFamily="34" charset="0"/>
              </a:rPr>
              <a:t>colors….This </a:t>
            </a:r>
            <a:r>
              <a:rPr lang="en-US" sz="2000" i="1" dirty="0">
                <a:solidFill>
                  <a:schemeClr val="bg1"/>
                </a:solidFill>
                <a:latin typeface="Arial" panose="020B0604020202020204" pitchFamily="34" charset="0"/>
                <a:cs typeface="Arial" panose="020B0604020202020204" pitchFamily="34" charset="0"/>
              </a:rPr>
              <a:t>show turned out to be one of the most interesting, challenging and rewarding productions for which I’ve designed</a:t>
            </a:r>
            <a:r>
              <a:rPr lang="en-US" sz="2000" i="1" dirty="0" smtClean="0">
                <a:solidFill>
                  <a:schemeClr val="bg1"/>
                </a:solidFill>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609880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8200" y="3190844"/>
            <a:ext cx="3505200" cy="830997"/>
          </a:xfrm>
          <a:prstGeom prst="rect">
            <a:avLst/>
          </a:prstGeom>
          <a:noFill/>
        </p:spPr>
        <p:txBody>
          <a:bodyPr wrap="square" rtlCol="0">
            <a:spAutoFit/>
          </a:bodyPr>
          <a:lstStyle/>
          <a:p>
            <a:pPr algn="ctr"/>
            <a:r>
              <a:rPr lang="en-US" sz="2400" dirty="0" err="1" smtClean="0">
                <a:solidFill>
                  <a:schemeClr val="bg1"/>
                </a:solidFill>
                <a:latin typeface="Arial" panose="020B0604020202020204" pitchFamily="34" charset="0"/>
                <a:cs typeface="Arial" panose="020B0604020202020204" pitchFamily="34" charset="0"/>
              </a:rPr>
              <a:t>Childsplay</a:t>
            </a:r>
            <a:r>
              <a:rPr lang="en-US" sz="2400" dirty="0" smtClean="0">
                <a:solidFill>
                  <a:schemeClr val="bg1"/>
                </a:solidFill>
                <a:latin typeface="Arial" panose="020B0604020202020204" pitchFamily="34" charset="0"/>
                <a:cs typeface="Arial" panose="020B0604020202020204" pitchFamily="34" charset="0"/>
              </a:rPr>
              <a:t>: </a:t>
            </a:r>
            <a:br>
              <a:rPr lang="en-US" sz="2400" dirty="0" smtClean="0">
                <a:solidFill>
                  <a:schemeClr val="bg1"/>
                </a:solidFill>
                <a:latin typeface="Arial" panose="020B0604020202020204" pitchFamily="34" charset="0"/>
                <a:cs typeface="Arial" panose="020B0604020202020204" pitchFamily="34" charset="0"/>
              </a:rPr>
            </a:br>
            <a:r>
              <a:rPr lang="en-US" sz="2400" i="1" dirty="0" smtClean="0">
                <a:solidFill>
                  <a:schemeClr val="bg1"/>
                </a:solidFill>
                <a:latin typeface="Arial" panose="020B0604020202020204" pitchFamily="34" charset="0"/>
                <a:cs typeface="Arial" panose="020B0604020202020204" pitchFamily="34" charset="0"/>
              </a:rPr>
              <a:t>The Sun Serpent</a:t>
            </a:r>
            <a:endParaRPr lang="en-US" sz="2400" i="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679545" y="1593944"/>
            <a:ext cx="6019800" cy="3593911"/>
          </a:xfrm>
          <a:prstGeom prst="rect">
            <a:avLst/>
          </a:prstGeom>
        </p:spPr>
      </p:pic>
    </p:spTree>
    <p:extLst>
      <p:ext uri="{BB962C8B-B14F-4D97-AF65-F5344CB8AC3E}">
        <p14:creationId xmlns:p14="http://schemas.microsoft.com/office/powerpoint/2010/main" val="645620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nSerpentArchive035_cop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2719" y="228600"/>
            <a:ext cx="4330281" cy="2878138"/>
          </a:xfrm>
          <a:prstGeom prst="rect">
            <a:avLst/>
          </a:prstGeom>
          <a:noFill/>
          <a:ln w="952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7" name="Picture 3" descr="HiResChildsplay08_4cpHorizHIG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28691" y="2522579"/>
            <a:ext cx="1014413" cy="568325"/>
          </a:xfrm>
          <a:prstGeom prst="rect">
            <a:avLst/>
          </a:prstGeom>
          <a:noFill/>
          <a:ln w="952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a:off x="508000" y="3306901"/>
            <a:ext cx="8255000" cy="3170099"/>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The play, </a:t>
            </a:r>
            <a:r>
              <a:rPr lang="en-US" sz="2000" i="1" dirty="0">
                <a:solidFill>
                  <a:schemeClr val="bg1"/>
                </a:solidFill>
                <a:latin typeface="Arial" panose="020B0604020202020204" pitchFamily="34" charset="0"/>
                <a:cs typeface="Arial" panose="020B0604020202020204" pitchFamily="34" charset="0"/>
              </a:rPr>
              <a:t>The Sun Serpent</a:t>
            </a:r>
            <a:r>
              <a:rPr lang="en-US" sz="2000" dirty="0">
                <a:solidFill>
                  <a:schemeClr val="bg1"/>
                </a:solidFill>
                <a:latin typeface="Arial" panose="020B0604020202020204" pitchFamily="34" charset="0"/>
                <a:cs typeface="Arial" panose="020B0604020202020204" pitchFamily="34" charset="0"/>
              </a:rPr>
              <a:t>, is about a young Aztec </a:t>
            </a:r>
            <a:r>
              <a:rPr lang="en-US" sz="2000" dirty="0" smtClean="0">
                <a:solidFill>
                  <a:schemeClr val="bg1"/>
                </a:solidFill>
                <a:latin typeface="Arial" panose="020B0604020202020204" pitchFamily="34" charset="0"/>
                <a:cs typeface="Arial" panose="020B0604020202020204" pitchFamily="34" charset="0"/>
              </a:rPr>
              <a:t> boy</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Anáhuac</a:t>
            </a:r>
            <a:r>
              <a:rPr lang="en-US" sz="2000" dirty="0">
                <a:solidFill>
                  <a:schemeClr val="bg1"/>
                </a:solidFill>
                <a:latin typeface="Arial" panose="020B0604020202020204" pitchFamily="34" charset="0"/>
                <a:cs typeface="Arial" panose="020B0604020202020204" pitchFamily="34" charset="0"/>
              </a:rPr>
              <a:t>, and his </a:t>
            </a:r>
            <a:r>
              <a:rPr lang="en-US" sz="2000" dirty="0" smtClean="0">
                <a:solidFill>
                  <a:schemeClr val="bg1"/>
                </a:solidFill>
                <a:latin typeface="Arial" panose="020B0604020202020204" pitchFamily="34" charset="0"/>
                <a:cs typeface="Arial" panose="020B0604020202020204" pitchFamily="34" charset="0"/>
              </a:rPr>
              <a:t>family </a:t>
            </a:r>
            <a:r>
              <a:rPr lang="en-US" sz="2000" dirty="0">
                <a:solidFill>
                  <a:schemeClr val="bg1"/>
                </a:solidFill>
                <a:latin typeface="Arial" panose="020B0604020202020204" pitchFamily="34" charset="0"/>
                <a:cs typeface="Arial" panose="020B0604020202020204" pitchFamily="34" charset="0"/>
              </a:rPr>
              <a:t>who meet the newly-arrived </a:t>
            </a:r>
            <a:r>
              <a:rPr lang="en-US" sz="2000" dirty="0" err="1">
                <a:solidFill>
                  <a:schemeClr val="bg1"/>
                </a:solidFill>
                <a:latin typeface="Arial" panose="020B0604020202020204" pitchFamily="34" charset="0"/>
                <a:cs typeface="Arial" panose="020B0604020202020204" pitchFamily="34" charset="0"/>
              </a:rPr>
              <a:t>Hernán</a:t>
            </a:r>
            <a:r>
              <a:rPr lang="en-US" sz="2000" dirty="0">
                <a:solidFill>
                  <a:schemeClr val="bg1"/>
                </a:solidFill>
                <a:latin typeface="Arial" panose="020B0604020202020204" pitchFamily="34" charset="0"/>
                <a:cs typeface="Arial" panose="020B0604020202020204" pitchFamily="34" charset="0"/>
              </a:rPr>
              <a:t> Cortés (Spanish Conquistador). </a:t>
            </a:r>
            <a:r>
              <a:rPr lang="en-US" sz="2000" dirty="0" err="1">
                <a:solidFill>
                  <a:schemeClr val="bg1"/>
                </a:solidFill>
                <a:latin typeface="Arial" panose="020B0604020202020204" pitchFamily="34" charset="0"/>
                <a:cs typeface="Arial" panose="020B0604020202020204" pitchFamily="34" charset="0"/>
              </a:rPr>
              <a:t>Anáhuac’s</a:t>
            </a:r>
            <a:r>
              <a:rPr lang="en-US" sz="2000" dirty="0">
                <a:solidFill>
                  <a:schemeClr val="bg1"/>
                </a:solidFill>
                <a:latin typeface="Arial" panose="020B0604020202020204" pitchFamily="34" charset="0"/>
                <a:cs typeface="Arial" panose="020B0604020202020204" pitchFamily="34" charset="0"/>
              </a:rPr>
              <a:t> brother eagerly joins Cortés believing him to be the Sun Serpent,  the Aztec god. But while </a:t>
            </a:r>
            <a:r>
              <a:rPr lang="en-US" sz="2000" dirty="0" smtClean="0">
                <a:solidFill>
                  <a:schemeClr val="bg1"/>
                </a:solidFill>
                <a:latin typeface="Arial" panose="020B0604020202020204" pitchFamily="34" charset="0"/>
                <a:cs typeface="Arial" panose="020B0604020202020204" pitchFamily="34" charset="0"/>
              </a:rPr>
              <a:t>the Spanish </a:t>
            </a:r>
            <a:r>
              <a:rPr lang="en-US" sz="2000" dirty="0">
                <a:solidFill>
                  <a:schemeClr val="bg1"/>
                </a:solidFill>
                <a:latin typeface="Arial" panose="020B0604020202020204" pitchFamily="34" charset="0"/>
                <a:cs typeface="Arial" panose="020B0604020202020204" pitchFamily="34" charset="0"/>
              </a:rPr>
              <a:t>promised a world of peace and plenty, the new visitors soon reveal themselves as ruthless and </a:t>
            </a:r>
            <a:r>
              <a:rPr lang="en-US" sz="2000" dirty="0" smtClean="0">
                <a:solidFill>
                  <a:schemeClr val="bg1"/>
                </a:solidFill>
                <a:latin typeface="Arial" panose="020B0604020202020204" pitchFamily="34" charset="0"/>
                <a:cs typeface="Arial" panose="020B0604020202020204" pitchFamily="34" charset="0"/>
              </a:rPr>
              <a:t>gold </a:t>
            </a:r>
            <a:r>
              <a:rPr lang="en-US" sz="2000" dirty="0">
                <a:solidFill>
                  <a:schemeClr val="bg1"/>
                </a:solidFill>
                <a:latin typeface="Arial" panose="020B0604020202020204" pitchFamily="34" charset="0"/>
                <a:cs typeface="Arial" panose="020B0604020202020204" pitchFamily="34" charset="0"/>
              </a:rPr>
              <a:t>hungry. During </a:t>
            </a:r>
            <a:r>
              <a:rPr lang="en-US" sz="2000" dirty="0" err="1">
                <a:solidFill>
                  <a:schemeClr val="bg1"/>
                </a:solidFill>
                <a:latin typeface="Arial" panose="020B0604020202020204" pitchFamily="34" charset="0"/>
                <a:cs typeface="Arial" panose="020B0604020202020204" pitchFamily="34" charset="0"/>
              </a:rPr>
              <a:t>Anáhuac’s</a:t>
            </a:r>
            <a:r>
              <a:rPr lang="en-US" sz="2000" dirty="0">
                <a:solidFill>
                  <a:schemeClr val="bg1"/>
                </a:solidFill>
                <a:latin typeface="Arial" panose="020B0604020202020204" pitchFamily="34" charset="0"/>
                <a:cs typeface="Arial" panose="020B0604020202020204" pitchFamily="34" charset="0"/>
              </a:rPr>
              <a:t> journey, he must physically and mentally navigate through a land of the familiar and the unknown.</a:t>
            </a:r>
          </a:p>
          <a:p>
            <a:r>
              <a:rPr lang="en-US" sz="2000" dirty="0" err="1">
                <a:solidFill>
                  <a:schemeClr val="bg1"/>
                </a:solidFill>
                <a:latin typeface="Arial" panose="020B0604020202020204" pitchFamily="34" charset="0"/>
                <a:cs typeface="Arial" panose="020B0604020202020204" pitchFamily="34" charset="0"/>
              </a:rPr>
              <a:t>Childsplay’s</a:t>
            </a:r>
            <a:r>
              <a:rPr lang="en-US" sz="2000" dirty="0">
                <a:solidFill>
                  <a:schemeClr val="bg1"/>
                </a:solidFill>
                <a:latin typeface="Arial" panose="020B0604020202020204" pitchFamily="34" charset="0"/>
                <a:cs typeface="Arial" panose="020B0604020202020204" pitchFamily="34" charset="0"/>
              </a:rPr>
              <a:t> 2011 world premiere production was written by José Cruz </a:t>
            </a:r>
            <a:br>
              <a:rPr lang="en-US" sz="2000" dirty="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González</a:t>
            </a:r>
            <a:r>
              <a:rPr lang="en-US" sz="2000" dirty="0">
                <a:solidFill>
                  <a:schemeClr val="bg1"/>
                </a:solidFill>
                <a:latin typeface="Arial" panose="020B0604020202020204" pitchFamily="34" charset="0"/>
                <a:cs typeface="Arial" panose="020B0604020202020204" pitchFamily="34" charset="0"/>
              </a:rPr>
              <a:t>.</a:t>
            </a:r>
            <a:r>
              <a:rPr lang="en-US" sz="2000" dirty="0" smtClean="0">
                <a:solidFill>
                  <a:schemeClr val="bg1"/>
                </a:solidFill>
                <a:latin typeface="Arial" panose="020B0604020202020204" pitchFamily="34" charset="0"/>
                <a:cs typeface="Arial" panose="020B0604020202020204" pitchFamily="34" charset="0"/>
              </a:rPr>
              <a:t> Masks by </a:t>
            </a:r>
            <a:r>
              <a:rPr lang="en-US" sz="2000" dirty="0" err="1" smtClean="0">
                <a:solidFill>
                  <a:schemeClr val="bg1"/>
                </a:solidFill>
                <a:latin typeface="Arial" panose="020B0604020202020204" pitchFamily="34" charset="0"/>
                <a:cs typeface="Arial" panose="020B0604020202020204" pitchFamily="34" charset="0"/>
              </a:rPr>
              <a:t>Zarco</a:t>
            </a:r>
            <a:r>
              <a:rPr lang="en-US" sz="2000" dirty="0" smtClean="0">
                <a:solidFill>
                  <a:schemeClr val="bg1"/>
                </a:solidFill>
                <a:latin typeface="Arial" panose="020B0604020202020204" pitchFamily="34" charset="0"/>
                <a:cs typeface="Arial" panose="020B0604020202020204" pitchFamily="34" charset="0"/>
              </a:rPr>
              <a:t> Guerrero play an important role in this production.</a:t>
            </a:r>
            <a:r>
              <a:rPr lang="en-US" sz="2000" dirty="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www.childsplayaz.org</a:t>
            </a:r>
            <a:endParaRPr lang="en-US" sz="2000" dirty="0">
              <a:solidFill>
                <a:schemeClr val="bg1"/>
              </a:solidFill>
              <a:latin typeface="Arial" panose="020B0604020202020204" pitchFamily="34" charset="0"/>
              <a:cs typeface="Arial" panose="020B0604020202020204" pitchFamily="34" charset="0"/>
            </a:endParaRPr>
          </a:p>
        </p:txBody>
      </p:sp>
      <p:pic>
        <p:nvPicPr>
          <p:cNvPr id="1029" name="Picture 5" descr="http://aislesaytwincities.files.wordpress.com/2014/03/sunserpent_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57800" y="228600"/>
            <a:ext cx="1890172" cy="286230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620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0"/>
            <a:ext cx="4191000" cy="2805764"/>
          </a:xfrm>
          <a:prstGeom prst="rect">
            <a:avLst/>
          </a:prstGeom>
          <a:ln>
            <a:solidFill>
              <a:schemeClr val="bg1"/>
            </a:solidFill>
          </a:ln>
        </p:spPr>
      </p:pic>
      <p:sp>
        <p:nvSpPr>
          <p:cNvPr id="5" name="Text Box 2"/>
          <p:cNvSpPr txBox="1">
            <a:spLocks noChangeArrowheads="1"/>
          </p:cNvSpPr>
          <p:nvPr/>
        </p:nvSpPr>
        <p:spPr bwMode="auto">
          <a:xfrm>
            <a:off x="300250" y="3048000"/>
            <a:ext cx="861514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Connie </a:t>
            </a:r>
            <a:r>
              <a:rPr kumimoji="0" lang="en-US" altLang="en-US" sz="2000" b="0"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rPr>
              <a:t>Furr-Soloman</a:t>
            </a:r>
            <a:r>
              <a:rPr kumimoji="0" lang="en-US" altLang="en-US" sz="2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 Phoenix, AZ</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Costume Designer, </a:t>
            </a:r>
            <a:r>
              <a:rPr kumimoji="0" lang="en-US" altLang="en-US" sz="2000" b="0" i="1"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The Sun Serpent</a:t>
            </a:r>
            <a:r>
              <a:rPr kumimoji="0" lang="en-US" altLang="en-US" sz="2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
            </a:r>
            <a:br>
              <a:rPr kumimoji="0" lang="en-US" altLang="en-US" sz="2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br>
            <a:endParaRPr kumimoji="0" lang="en-US" altLang="en-US" sz="2000"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pic>
        <p:nvPicPr>
          <p:cNvPr id="2051" name="Picture 3" descr="furr_conn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5271"/>
            <a:ext cx="2028243" cy="2817956"/>
          </a:xfrm>
          <a:prstGeom prst="rect">
            <a:avLst/>
          </a:prstGeom>
          <a:noFill/>
          <a:ln w="9525" algn="in">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3810000"/>
            <a:ext cx="8458200" cy="2739211"/>
          </a:xfrm>
          <a:prstGeom prst="rect">
            <a:avLst/>
          </a:prstGeom>
          <a:noFill/>
        </p:spPr>
        <p:txBody>
          <a:bodyPr wrap="square" rtlCol="0">
            <a:spAutoFit/>
          </a:bodyPr>
          <a:lstStyle/>
          <a:p>
            <a:r>
              <a:rPr lang="en-US" sz="2000" dirty="0" err="1">
                <a:solidFill>
                  <a:schemeClr val="bg1"/>
                </a:solidFill>
                <a:latin typeface="Arial" panose="020B0604020202020204" pitchFamily="34" charset="0"/>
                <a:cs typeface="Arial" panose="020B0604020202020204" pitchFamily="34" charset="0"/>
              </a:rPr>
              <a:t>Furr-Soloman</a:t>
            </a:r>
            <a:r>
              <a:rPr lang="en-US" sz="2000" dirty="0">
                <a:solidFill>
                  <a:schemeClr val="bg1"/>
                </a:solidFill>
                <a:latin typeface="Arial" panose="020B0604020202020204" pitchFamily="34" charset="0"/>
                <a:cs typeface="Arial" panose="020B0604020202020204" pitchFamily="34" charset="0"/>
              </a:rPr>
              <a:t> has </a:t>
            </a:r>
            <a:r>
              <a:rPr lang="en-US" sz="2000" dirty="0" smtClean="0">
                <a:solidFill>
                  <a:schemeClr val="bg1"/>
                </a:solidFill>
                <a:latin typeface="Arial" panose="020B0604020202020204" pitchFamily="34" charset="0"/>
                <a:cs typeface="Arial" panose="020B0604020202020204" pitchFamily="34" charset="0"/>
              </a:rPr>
              <a:t>designed </a:t>
            </a:r>
            <a:r>
              <a:rPr lang="en-US" sz="2000" dirty="0">
                <a:solidFill>
                  <a:schemeClr val="bg1"/>
                </a:solidFill>
                <a:latin typeface="Arial" panose="020B0604020202020204" pitchFamily="34" charset="0"/>
                <a:cs typeface="Arial" panose="020B0604020202020204" pitchFamily="34" charset="0"/>
              </a:rPr>
              <a:t>costumes for more than 300 </a:t>
            </a:r>
            <a:r>
              <a:rPr lang="en-US" sz="2000" dirty="0" smtClean="0">
                <a:solidFill>
                  <a:schemeClr val="bg1"/>
                </a:solidFill>
                <a:latin typeface="Arial" panose="020B0604020202020204" pitchFamily="34" charset="0"/>
                <a:cs typeface="Arial" panose="020B0604020202020204" pitchFamily="34" charset="0"/>
              </a:rPr>
              <a:t>productions</a:t>
            </a:r>
            <a:r>
              <a:rPr lang="en-US" sz="2000" dirty="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She is </a:t>
            </a:r>
            <a:r>
              <a:rPr lang="en-US" sz="2000" dirty="0">
                <a:solidFill>
                  <a:schemeClr val="bg1"/>
                </a:solidFill>
                <a:latin typeface="Arial" panose="020B0604020202020204" pitchFamily="34" charset="0"/>
                <a:cs typeface="Arial" panose="020B0604020202020204" pitchFamily="34" charset="0"/>
              </a:rPr>
              <a:t>also is a published </a:t>
            </a:r>
            <a:r>
              <a:rPr lang="en-US" sz="2000" dirty="0" smtClean="0">
                <a:solidFill>
                  <a:schemeClr val="bg1"/>
                </a:solidFill>
                <a:latin typeface="Arial" panose="020B0604020202020204" pitchFamily="34" charset="0"/>
                <a:cs typeface="Arial" panose="020B0604020202020204" pitchFamily="34" charset="0"/>
              </a:rPr>
              <a:t>author</a:t>
            </a:r>
            <a:r>
              <a:rPr lang="en-US" sz="2000" dirty="0">
                <a:solidFill>
                  <a:schemeClr val="bg1"/>
                </a:solidFill>
                <a:latin typeface="Arial" panose="020B0604020202020204" pitchFamily="34" charset="0"/>
                <a:cs typeface="Arial" panose="020B0604020202020204" pitchFamily="34" charset="0"/>
              </a:rPr>
              <a:t>. Her book </a:t>
            </a:r>
            <a:r>
              <a:rPr lang="en-US" sz="2000" i="1" dirty="0">
                <a:solidFill>
                  <a:schemeClr val="bg1"/>
                </a:solidFill>
                <a:latin typeface="Arial" panose="020B0604020202020204" pitchFamily="34" charset="0"/>
                <a:cs typeface="Arial" panose="020B0604020202020204" pitchFamily="34" charset="0"/>
              </a:rPr>
              <a:t>Liberace, Extravaganza! </a:t>
            </a:r>
            <a:r>
              <a:rPr lang="en-US" sz="2000" dirty="0">
                <a:solidFill>
                  <a:schemeClr val="bg1"/>
                </a:solidFill>
                <a:latin typeface="Arial" panose="020B0604020202020204" pitchFamily="34" charset="0"/>
                <a:cs typeface="Arial" panose="020B0604020202020204" pitchFamily="34" charset="0"/>
              </a:rPr>
              <a:t>was released in April 2013 by Harper Collins. She is a member of the United Scenic Artists Union and teaches costume design, drawing, makeup and history of fashion at Arizona State University</a:t>
            </a:r>
            <a:r>
              <a:rPr lang="en-US" sz="2000" dirty="0" smtClean="0">
                <a:solidFill>
                  <a:schemeClr val="bg1"/>
                </a:solidFill>
                <a:latin typeface="Arial" panose="020B0604020202020204" pitchFamily="34" charset="0"/>
                <a:cs typeface="Arial" panose="020B0604020202020204" pitchFamily="34" charset="0"/>
              </a:rPr>
              <a:t>.</a:t>
            </a:r>
            <a:br>
              <a:rPr lang="en-US" sz="2000" dirty="0" smtClean="0">
                <a:solidFill>
                  <a:schemeClr val="bg1"/>
                </a:solidFill>
                <a:latin typeface="Arial" panose="020B0604020202020204" pitchFamily="34" charset="0"/>
                <a:cs typeface="Arial" panose="020B0604020202020204" pitchFamily="34" charset="0"/>
              </a:rPr>
            </a:br>
            <a:r>
              <a:rPr lang="en-US" sz="1200" dirty="0" smtClean="0">
                <a:solidFill>
                  <a:schemeClr val="bg1"/>
                </a:solidFill>
                <a:latin typeface="Arial" panose="020B0604020202020204" pitchFamily="34" charset="0"/>
                <a:cs typeface="Arial" panose="020B0604020202020204" pitchFamily="34" charset="0"/>
              </a:rPr>
              <a:t/>
            </a:r>
            <a:br>
              <a:rPr lang="en-US" sz="12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One of the </a:t>
            </a:r>
            <a:r>
              <a:rPr lang="en-US" sz="2000" dirty="0" smtClean="0">
                <a:solidFill>
                  <a:schemeClr val="bg1"/>
                </a:solidFill>
                <a:latin typeface="Arial" panose="020B0604020202020204" pitchFamily="34" charset="0"/>
                <a:cs typeface="Arial" panose="020B0604020202020204" pitchFamily="34" charset="0"/>
              </a:rPr>
              <a:t>interesting </a:t>
            </a:r>
            <a:r>
              <a:rPr lang="en-US" sz="2000" dirty="0" smtClean="0">
                <a:solidFill>
                  <a:schemeClr val="bg1"/>
                </a:solidFill>
                <a:latin typeface="Arial" panose="020B0604020202020204" pitchFamily="34" charset="0"/>
                <a:cs typeface="Arial" panose="020B0604020202020204" pitchFamily="34" charset="0"/>
              </a:rPr>
              <a:t>parts of designing for costumes for The Sun Serpent was collaborating with internationally recognized mask maker </a:t>
            </a:r>
            <a:r>
              <a:rPr lang="en-US" sz="2000" dirty="0" err="1" smtClean="0">
                <a:solidFill>
                  <a:schemeClr val="bg1"/>
                </a:solidFill>
                <a:latin typeface="Arial" panose="020B0604020202020204" pitchFamily="34" charset="0"/>
                <a:cs typeface="Arial" panose="020B0604020202020204" pitchFamily="34" charset="0"/>
              </a:rPr>
              <a:t>Zarco</a:t>
            </a:r>
            <a:r>
              <a:rPr lang="en-US" sz="2000" dirty="0" smtClean="0">
                <a:solidFill>
                  <a:schemeClr val="bg1"/>
                </a:solidFill>
                <a:latin typeface="Arial" panose="020B0604020202020204" pitchFamily="34" charset="0"/>
                <a:cs typeface="Arial" panose="020B0604020202020204" pitchFamily="34" charset="0"/>
              </a:rPr>
              <a:t> Guerrero to create more than 30 characters with only 3 actors</a:t>
            </a:r>
            <a:r>
              <a:rPr lang="en-US" sz="2000" dirty="0" smtClean="0">
                <a:solidFill>
                  <a:schemeClr val="bg1"/>
                </a:solidFill>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9897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6096000"/>
            <a:ext cx="7188200" cy="461665"/>
          </a:xfrm>
          <a:prstGeom prst="rect">
            <a:avLst/>
          </a:prstGeom>
          <a:noFill/>
        </p:spPr>
        <p:txBody>
          <a:bodyPr wrap="square" rtlCol="0">
            <a:spAutoFit/>
          </a:bodyPr>
          <a:lstStyle/>
          <a:p>
            <a:pPr algn="ctr"/>
            <a:r>
              <a:rPr lang="en-US" sz="2400" dirty="0" smtClean="0">
                <a:solidFill>
                  <a:schemeClr val="bg1"/>
                </a:solidFill>
                <a:latin typeface="Arial" panose="020B0604020202020204" pitchFamily="34" charset="0"/>
                <a:cs typeface="Arial" panose="020B0604020202020204" pitchFamily="34" charset="0"/>
              </a:rPr>
              <a:t>Phoenix Theatre: </a:t>
            </a:r>
            <a:r>
              <a:rPr lang="en-US" sz="2400" i="1" dirty="0" smtClean="0">
                <a:solidFill>
                  <a:schemeClr val="bg1"/>
                </a:solidFill>
                <a:latin typeface="Arial" panose="020B0604020202020204" pitchFamily="34" charset="0"/>
                <a:cs typeface="Arial" panose="020B0604020202020204" pitchFamily="34" charset="0"/>
              </a:rPr>
              <a:t>Chicago</a:t>
            </a:r>
            <a:endParaRPr lang="en-US" sz="2400" i="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30134" y="304800"/>
            <a:ext cx="6651931" cy="5638800"/>
          </a:xfrm>
          <a:prstGeom prst="rect">
            <a:avLst/>
          </a:prstGeom>
          <a:ln>
            <a:solidFill>
              <a:schemeClr val="bg1"/>
            </a:solidFill>
          </a:ln>
        </p:spPr>
      </p:pic>
    </p:spTree>
    <p:extLst>
      <p:ext uri="{BB962C8B-B14F-4D97-AF65-F5344CB8AC3E}">
        <p14:creationId xmlns:p14="http://schemas.microsoft.com/office/powerpoint/2010/main" val="645620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3927" y="304800"/>
            <a:ext cx="4876800" cy="2846832"/>
          </a:xfrm>
          <a:prstGeom prst="rect">
            <a:avLst/>
          </a:prstGeom>
          <a:ln>
            <a:solidFill>
              <a:schemeClr val="bg1"/>
            </a:solidFill>
          </a:ln>
        </p:spPr>
      </p:pic>
      <p:grpSp>
        <p:nvGrpSpPr>
          <p:cNvPr id="2" name="Group 2"/>
          <p:cNvGrpSpPr>
            <a:grpSpLocks/>
          </p:cNvGrpSpPr>
          <p:nvPr/>
        </p:nvGrpSpPr>
        <p:grpSpPr bwMode="auto">
          <a:xfrm>
            <a:off x="4642390" y="2649982"/>
            <a:ext cx="668337" cy="501650"/>
            <a:chOff x="107047681" y="105875511"/>
            <a:chExt cx="669073" cy="501805"/>
          </a:xfrm>
        </p:grpSpPr>
        <p:sp>
          <p:nvSpPr>
            <p:cNvPr id="3" name="Rectangle 3"/>
            <p:cNvSpPr>
              <a:spLocks noChangeArrowheads="1"/>
            </p:cNvSpPr>
            <p:nvPr/>
          </p:nvSpPr>
          <p:spPr bwMode="auto">
            <a:xfrm>
              <a:off x="107047681" y="105875511"/>
              <a:ext cx="669073" cy="501805"/>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3076" name="Picture 4" descr="Phx Theatr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49071" y="105879169"/>
              <a:ext cx="6667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FFFFFF"/>
                  </a:solidFill>
                  <a:miter lim="800000"/>
                  <a:headEnd/>
                  <a:tailEnd/>
                </a14:hiddenLine>
              </a:ext>
            </a:extLst>
          </p:spPr>
        </p:pic>
      </p:gr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5527" y="290015"/>
            <a:ext cx="2156873" cy="2875831"/>
          </a:xfrm>
          <a:prstGeom prst="rect">
            <a:avLst/>
          </a:prstGeom>
          <a:ln>
            <a:solidFill>
              <a:schemeClr val="bg1"/>
            </a:solidFill>
          </a:ln>
        </p:spPr>
      </p:pic>
      <p:sp>
        <p:nvSpPr>
          <p:cNvPr id="6" name="TextBox 5"/>
          <p:cNvSpPr txBox="1"/>
          <p:nvPr/>
        </p:nvSpPr>
        <p:spPr>
          <a:xfrm>
            <a:off x="304800" y="3276600"/>
            <a:ext cx="8458200" cy="3600986"/>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On the dark and seductive streets of 'The Second City,' blues spill from the clubs, </a:t>
            </a:r>
            <a:r>
              <a:rPr lang="en-US" sz="2000" dirty="0" smtClean="0">
                <a:solidFill>
                  <a:schemeClr val="bg1"/>
                </a:solidFill>
                <a:latin typeface="Arial" panose="020B0604020202020204" pitchFamily="34" charset="0"/>
                <a:cs typeface="Arial" panose="020B0604020202020204" pitchFamily="34" charset="0"/>
              </a:rPr>
              <a:t>murder </a:t>
            </a:r>
            <a:r>
              <a:rPr lang="en-US" sz="2000" dirty="0">
                <a:solidFill>
                  <a:schemeClr val="bg1"/>
                </a:solidFill>
                <a:latin typeface="Arial" panose="020B0604020202020204" pitchFamily="34" charset="0"/>
                <a:cs typeface="Arial" panose="020B0604020202020204" pitchFamily="34" charset="0"/>
              </a:rPr>
              <a:t>is a way of life and a little razzle dazzle </a:t>
            </a:r>
            <a:r>
              <a:rPr lang="en-US" sz="2000" dirty="0" smtClean="0">
                <a:solidFill>
                  <a:schemeClr val="bg1"/>
                </a:solidFill>
                <a:latin typeface="Arial" panose="020B0604020202020204" pitchFamily="34" charset="0"/>
                <a:cs typeface="Arial" panose="020B0604020202020204" pitchFamily="34" charset="0"/>
              </a:rPr>
              <a:t>makes</a:t>
            </a:r>
          </a:p>
          <a:p>
            <a:r>
              <a:rPr lang="en-US" sz="2000" dirty="0" smtClean="0">
                <a:solidFill>
                  <a:schemeClr val="bg1"/>
                </a:solidFill>
                <a:latin typeface="Arial" panose="020B0604020202020204" pitchFamily="34" charset="0"/>
                <a:cs typeface="Arial" panose="020B0604020202020204" pitchFamily="34" charset="0"/>
              </a:rPr>
              <a:t>everything </a:t>
            </a:r>
            <a:r>
              <a:rPr lang="en-US" sz="2000" dirty="0">
                <a:solidFill>
                  <a:schemeClr val="bg1"/>
                </a:solidFill>
                <a:latin typeface="Arial" panose="020B0604020202020204" pitchFamily="34" charset="0"/>
                <a:cs typeface="Arial" panose="020B0604020202020204" pitchFamily="34" charset="0"/>
              </a:rPr>
              <a:t>just fine. </a:t>
            </a:r>
            <a:r>
              <a:rPr lang="en-US" sz="2000" i="1" dirty="0" smtClean="0">
                <a:solidFill>
                  <a:schemeClr val="bg1"/>
                </a:solidFill>
                <a:latin typeface="Arial" panose="020B0604020202020204" pitchFamily="34" charset="0"/>
                <a:cs typeface="Arial" panose="020B0604020202020204" pitchFamily="34" charset="0"/>
              </a:rPr>
              <a:t>Chicago</a:t>
            </a:r>
            <a:r>
              <a:rPr lang="en-US" sz="2000" dirty="0" smtClean="0">
                <a:solidFill>
                  <a:schemeClr val="bg1"/>
                </a:solidFill>
                <a:latin typeface="Arial" panose="020B0604020202020204" pitchFamily="34" charset="0"/>
                <a:cs typeface="Arial" panose="020B0604020202020204" pitchFamily="34" charset="0"/>
              </a:rPr>
              <a:t> is </a:t>
            </a:r>
            <a:r>
              <a:rPr lang="en-US" sz="2000" dirty="0">
                <a:solidFill>
                  <a:schemeClr val="bg1"/>
                </a:solidFill>
                <a:latin typeface="Arial" panose="020B0604020202020204" pitchFamily="34" charset="0"/>
                <a:cs typeface="Arial" panose="020B0604020202020204" pitchFamily="34" charset="0"/>
              </a:rPr>
              <a:t>the quintessential </a:t>
            </a:r>
            <a:r>
              <a:rPr lang="en-US" sz="2000" dirty="0" smtClean="0">
                <a:solidFill>
                  <a:schemeClr val="bg1"/>
                </a:solidFill>
                <a:latin typeface="Arial" panose="020B0604020202020204" pitchFamily="34" charset="0"/>
                <a:cs typeface="Arial" panose="020B0604020202020204" pitchFamily="34" charset="0"/>
              </a:rPr>
              <a:t>musical overflowing </a:t>
            </a:r>
            <a:r>
              <a:rPr lang="en-US" sz="2000" dirty="0">
                <a:solidFill>
                  <a:schemeClr val="bg1"/>
                </a:solidFill>
                <a:latin typeface="Arial" panose="020B0604020202020204" pitchFamily="34" charset="0"/>
                <a:cs typeface="Arial" panose="020B0604020202020204" pitchFamily="34" charset="0"/>
              </a:rPr>
              <a:t>with </a:t>
            </a:r>
            <a:r>
              <a:rPr lang="en-US" sz="2000" dirty="0" smtClean="0">
                <a:solidFill>
                  <a:schemeClr val="bg1"/>
                </a:solidFill>
                <a:latin typeface="Arial" panose="020B0604020202020204" pitchFamily="34" charset="0"/>
                <a:cs typeface="Arial" panose="020B0604020202020204" pitchFamily="34" charset="0"/>
              </a:rPr>
              <a:t>over the top story lines and dance numbers. This production is </a:t>
            </a:r>
            <a:r>
              <a:rPr lang="en-US" sz="2000" dirty="0" smtClean="0">
                <a:solidFill>
                  <a:schemeClr val="bg1"/>
                </a:solidFill>
                <a:latin typeface="Arial" panose="020B0604020202020204" pitchFamily="34" charset="0"/>
                <a:cs typeface="Arial" panose="020B0604020202020204" pitchFamily="34" charset="0"/>
              </a:rPr>
              <a:t>a shiny </a:t>
            </a:r>
            <a:r>
              <a:rPr lang="en-US" sz="2000" dirty="0">
                <a:solidFill>
                  <a:schemeClr val="bg1"/>
                </a:solidFill>
                <a:latin typeface="Arial" panose="020B0604020202020204" pitchFamily="34" charset="0"/>
                <a:cs typeface="Arial" panose="020B0604020202020204" pitchFamily="34" charset="0"/>
              </a:rPr>
              <a:t>new spin on the tale of women scorned. </a:t>
            </a:r>
            <a:endParaRPr lang="en-US" sz="2000" dirty="0" smtClean="0">
              <a:solidFill>
                <a:schemeClr val="bg1"/>
              </a:solidFill>
              <a:latin typeface="Arial" panose="020B0604020202020204" pitchFamily="34" charset="0"/>
              <a:cs typeface="Arial" panose="020B0604020202020204" pitchFamily="34" charset="0"/>
            </a:endParaRPr>
          </a:p>
          <a:p>
            <a:endParaRPr lang="en-US" sz="1200" dirty="0">
              <a:solidFill>
                <a:schemeClr val="bg1"/>
              </a:solidFill>
              <a:latin typeface="Arial" panose="020B0604020202020204" pitchFamily="34" charset="0"/>
              <a:cs typeface="Arial" panose="020B0604020202020204" pitchFamily="34" charset="0"/>
            </a:endParaRPr>
          </a:p>
          <a:p>
            <a:r>
              <a:rPr lang="en-US" sz="2000" dirty="0" smtClean="0">
                <a:solidFill>
                  <a:schemeClr val="bg1"/>
                </a:solidFill>
                <a:latin typeface="Arial" panose="020B0604020202020204" pitchFamily="34" charset="0"/>
                <a:cs typeface="Arial" panose="020B0604020202020204" pitchFamily="34" charset="0"/>
              </a:rPr>
              <a:t>Phoenix </a:t>
            </a:r>
            <a:r>
              <a:rPr lang="en-US" sz="2000" dirty="0">
                <a:solidFill>
                  <a:schemeClr val="bg1"/>
                </a:solidFill>
                <a:latin typeface="Arial" panose="020B0604020202020204" pitchFamily="34" charset="0"/>
                <a:cs typeface="Arial" panose="020B0604020202020204" pitchFamily="34" charset="0"/>
              </a:rPr>
              <a:t>Theatre says </a:t>
            </a:r>
            <a:r>
              <a:rPr lang="en-US" sz="2000" i="1" dirty="0">
                <a:solidFill>
                  <a:schemeClr val="bg1"/>
                </a:solidFill>
                <a:latin typeface="Arial" panose="020B0604020202020204" pitchFamily="34" charset="0"/>
                <a:cs typeface="Arial" panose="020B0604020202020204" pitchFamily="34" charset="0"/>
              </a:rPr>
              <a:t>“We are the largest producing regional theatre company in the Valley. With more than 200 performances on multiple stages and thriving education and outreach programs, we inspire more than 100,000 citizens every year</a:t>
            </a:r>
            <a:r>
              <a:rPr lang="en-US" sz="2000" i="1" dirty="0" smtClean="0">
                <a:solidFill>
                  <a:schemeClr val="bg1"/>
                </a:solidFill>
                <a:latin typeface="Arial" panose="020B0604020202020204" pitchFamily="34" charset="0"/>
                <a:cs typeface="Arial" panose="020B0604020202020204" pitchFamily="34" charset="0"/>
              </a:rPr>
              <a:t>.”</a:t>
            </a:r>
            <a:r>
              <a:rPr lang="en-US" sz="2000" i="1" dirty="0" smtClean="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www.phoenixtheatre.com</a:t>
            </a:r>
            <a:endParaRPr lang="en-US" sz="2000" dirty="0">
              <a:solidFill>
                <a:schemeClr val="bg1"/>
              </a:solidFill>
              <a:latin typeface="Arial" panose="020B0604020202020204" pitchFamily="34" charset="0"/>
              <a:cs typeface="Arial" panose="020B0604020202020204" pitchFamily="34" charset="0"/>
            </a:endParaRPr>
          </a:p>
          <a:p>
            <a:r>
              <a:rPr lang="en-US" dirty="0"/>
              <a:t> </a:t>
            </a:r>
          </a:p>
          <a:p>
            <a:endParaRPr lang="en-US" dirty="0"/>
          </a:p>
        </p:txBody>
      </p:sp>
    </p:spTree>
    <p:extLst>
      <p:ext uri="{BB962C8B-B14F-4D97-AF65-F5344CB8AC3E}">
        <p14:creationId xmlns:p14="http://schemas.microsoft.com/office/powerpoint/2010/main" val="645620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324600" y="990600"/>
            <a:ext cx="25908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2000" b="0"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rPr>
              <a:t>Cari</a:t>
            </a:r>
            <a:r>
              <a:rPr kumimoji="0" lang="en-US" altLang="en-US" sz="2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 Sue Smith</a:t>
            </a:r>
            <a:br>
              <a:rPr kumimoji="0" lang="en-US" altLang="en-US" sz="2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br>
            <a:r>
              <a:rPr kumimoji="0" lang="en-US" altLang="en-US" sz="2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Phoenix, AZ</a:t>
            </a:r>
            <a:br>
              <a:rPr kumimoji="0" lang="en-US" altLang="en-US" sz="2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br>
            <a:r>
              <a:rPr kumimoji="0" lang="en-US" altLang="en-US" sz="2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Costume Designer,</a:t>
            </a:r>
            <a:br>
              <a:rPr kumimoji="0" lang="en-US" altLang="en-US" sz="20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br>
            <a:r>
              <a:rPr lang="en-US" altLang="en-US" sz="2000" i="1" dirty="0" smtClean="0">
                <a:solidFill>
                  <a:srgbClr val="FFFFFF"/>
                </a:solidFill>
                <a:latin typeface="Arial" panose="020B0604020202020204" pitchFamily="34" charset="0"/>
                <a:cs typeface="Arial" panose="020B0604020202020204" pitchFamily="34" charset="0"/>
              </a:rPr>
              <a:t>Chicago</a:t>
            </a:r>
            <a:endParaRPr kumimoji="0" lang="en-US" altLang="en-US" sz="2000" b="0" i="1" u="none"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p:txBody>
      </p:sp>
      <p:pic>
        <p:nvPicPr>
          <p:cNvPr id="4099" name="Picture 3" descr="Cari Designer headsh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7045" y="304800"/>
            <a:ext cx="1792260" cy="2686050"/>
          </a:xfrm>
          <a:prstGeom prst="rect">
            <a:avLst/>
          </a:prstGeom>
          <a:noFill/>
          <a:ln w="952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 y="304800"/>
            <a:ext cx="3581400" cy="2686050"/>
          </a:xfrm>
          <a:prstGeom prst="rect">
            <a:avLst/>
          </a:prstGeom>
          <a:ln>
            <a:solidFill>
              <a:schemeClr val="bg1"/>
            </a:solidFill>
          </a:ln>
        </p:spPr>
      </p:pic>
      <p:sp>
        <p:nvSpPr>
          <p:cNvPr id="6" name="TextBox 5"/>
          <p:cNvSpPr txBox="1"/>
          <p:nvPr/>
        </p:nvSpPr>
        <p:spPr>
          <a:xfrm>
            <a:off x="457200" y="3124200"/>
            <a:ext cx="8458200" cy="3323987"/>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Smith has been working in the arts since she was a teenager. </a:t>
            </a:r>
            <a:r>
              <a:rPr lang="en-US" sz="2000" dirty="0" smtClean="0">
                <a:solidFill>
                  <a:schemeClr val="bg1"/>
                </a:solidFill>
                <a:latin typeface="Arial" panose="020B0604020202020204" pitchFamily="34" charset="0"/>
                <a:cs typeface="Arial" panose="020B0604020202020204" pitchFamily="34" charset="0"/>
              </a:rPr>
              <a:t>She earned </a:t>
            </a:r>
            <a:r>
              <a:rPr lang="en-US" sz="2000" dirty="0">
                <a:solidFill>
                  <a:schemeClr val="bg1"/>
                </a:solidFill>
                <a:latin typeface="Arial" panose="020B0604020202020204" pitchFamily="34" charset="0"/>
                <a:cs typeface="Arial" panose="020B0604020202020204" pitchFamily="34" charset="0"/>
              </a:rPr>
              <a:t>a degree in theatre design and technology at Northern Arizona University in </a:t>
            </a:r>
            <a:r>
              <a:rPr lang="en-US" sz="2000" dirty="0" smtClean="0">
                <a:solidFill>
                  <a:schemeClr val="bg1"/>
                </a:solidFill>
                <a:latin typeface="Arial" panose="020B0604020202020204" pitchFamily="34" charset="0"/>
                <a:cs typeface="Arial" panose="020B0604020202020204" pitchFamily="34" charset="0"/>
              </a:rPr>
              <a:t>Flagstaff and today works as a multi-disciplined </a:t>
            </a:r>
            <a:r>
              <a:rPr lang="en-US" sz="2000" dirty="0">
                <a:solidFill>
                  <a:schemeClr val="bg1"/>
                </a:solidFill>
                <a:latin typeface="Arial" panose="020B0604020202020204" pitchFamily="34" charset="0"/>
                <a:cs typeface="Arial" panose="020B0604020202020204" pitchFamily="34" charset="0"/>
              </a:rPr>
              <a:t>artist and </a:t>
            </a:r>
            <a:r>
              <a:rPr lang="en-US" sz="2000" dirty="0" smtClean="0">
                <a:solidFill>
                  <a:schemeClr val="bg1"/>
                </a:solidFill>
                <a:latin typeface="Arial" panose="020B0604020202020204" pitchFamily="34" charset="0"/>
                <a:cs typeface="Arial" panose="020B0604020202020204" pitchFamily="34" charset="0"/>
              </a:rPr>
              <a:t>entrepreneur. </a:t>
            </a:r>
            <a:br>
              <a:rPr lang="en-US" sz="2000" dirty="0" smtClean="0">
                <a:solidFill>
                  <a:schemeClr val="bg1"/>
                </a:solidFill>
                <a:latin typeface="Arial" panose="020B0604020202020204" pitchFamily="34" charset="0"/>
                <a:cs typeface="Arial" panose="020B0604020202020204" pitchFamily="34" charset="0"/>
              </a:rPr>
            </a:br>
            <a:r>
              <a:rPr lang="en-US" sz="1200" dirty="0" smtClean="0">
                <a:solidFill>
                  <a:schemeClr val="bg1"/>
                </a:solidFill>
                <a:latin typeface="Arial" panose="020B0604020202020204" pitchFamily="34" charset="0"/>
                <a:cs typeface="Arial" panose="020B0604020202020204" pitchFamily="34" charset="0"/>
              </a:rPr>
              <a:t/>
            </a:r>
            <a:br>
              <a:rPr lang="en-US" sz="12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Smith </a:t>
            </a:r>
            <a:r>
              <a:rPr lang="en-US" sz="2000" dirty="0">
                <a:solidFill>
                  <a:schemeClr val="bg1"/>
                </a:solidFill>
                <a:latin typeface="Arial" panose="020B0604020202020204" pitchFamily="34" charset="0"/>
                <a:cs typeface="Arial" panose="020B0604020202020204" pitchFamily="34" charset="0"/>
              </a:rPr>
              <a:t>says of the Chicago costumes: </a:t>
            </a:r>
            <a:r>
              <a:rPr lang="en-US" sz="2000" i="1" dirty="0">
                <a:solidFill>
                  <a:schemeClr val="bg1"/>
                </a:solidFill>
                <a:latin typeface="Arial" panose="020B0604020202020204" pitchFamily="34" charset="0"/>
                <a:cs typeface="Arial" panose="020B0604020202020204" pitchFamily="34" charset="0"/>
              </a:rPr>
              <a:t>“These two costumes were designed for the female leads, Velma Kelly and Roxie Hart, two rivaling and </a:t>
            </a:r>
            <a:r>
              <a:rPr lang="en-US" sz="2000" i="1" dirty="0" smtClean="0">
                <a:solidFill>
                  <a:schemeClr val="bg1"/>
                </a:solidFill>
                <a:latin typeface="Arial" panose="020B0604020202020204" pitchFamily="34" charset="0"/>
                <a:cs typeface="Arial" panose="020B0604020202020204" pitchFamily="34" charset="0"/>
              </a:rPr>
              <a:t>murderous </a:t>
            </a:r>
            <a:r>
              <a:rPr lang="en-US" sz="2000" i="1" dirty="0">
                <a:solidFill>
                  <a:schemeClr val="bg1"/>
                </a:solidFill>
                <a:latin typeface="Arial" panose="020B0604020202020204" pitchFamily="34" charset="0"/>
                <a:cs typeface="Arial" panose="020B0604020202020204" pitchFamily="34" charset="0"/>
              </a:rPr>
              <a:t>aspiring starlets in the 1920's vaudeville scene. As ‘Chicago’ is set during the roaring 1920's, I combined a fresh contemporary ballroom style with a 1920's vaudevillian showgirl feel</a:t>
            </a:r>
            <a:r>
              <a:rPr lang="en-US" sz="2000" i="1" dirty="0" smtClean="0">
                <a:solidFill>
                  <a:schemeClr val="bg1"/>
                </a:solidFill>
                <a:latin typeface="Arial" panose="020B0604020202020204" pitchFamily="34" charset="0"/>
                <a:cs typeface="Arial" panose="020B0604020202020204" pitchFamily="34" charset="0"/>
              </a:rPr>
              <a:t>.”</a:t>
            </a:r>
            <a:r>
              <a:rPr lang="en-US" dirty="0"/>
              <a:t> </a:t>
            </a:r>
          </a:p>
          <a:p>
            <a:endParaRPr lang="en-US" dirty="0"/>
          </a:p>
        </p:txBody>
      </p:sp>
    </p:spTree>
    <p:extLst>
      <p:ext uri="{BB962C8B-B14F-4D97-AF65-F5344CB8AC3E}">
        <p14:creationId xmlns:p14="http://schemas.microsoft.com/office/powerpoint/2010/main" val="3697739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990600"/>
            <a:ext cx="7696200" cy="4431983"/>
          </a:xfrm>
          <a:prstGeom prst="rect">
            <a:avLst/>
          </a:prstGeom>
          <a:noFill/>
        </p:spPr>
        <p:txBody>
          <a:bodyPr wrap="square" rtlCol="0">
            <a:spAutoFit/>
          </a:bodyPr>
          <a:lstStyle/>
          <a:p>
            <a:pPr algn="ctr"/>
            <a:r>
              <a:rPr lang="en-US" sz="2400" b="1" i="1" dirty="0">
                <a:solidFill>
                  <a:schemeClr val="bg1"/>
                </a:solidFill>
                <a:latin typeface="Arial" panose="020B0604020202020204" pitchFamily="34" charset="0"/>
                <a:cs typeface="Arial" panose="020B0604020202020204" pitchFamily="34" charset="0"/>
              </a:rPr>
              <a:t>Merely Players</a:t>
            </a:r>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 </a:t>
            </a:r>
          </a:p>
          <a:p>
            <a:r>
              <a:rPr lang="en-US" sz="2400" dirty="0">
                <a:solidFill>
                  <a:schemeClr val="bg1"/>
                </a:solidFill>
                <a:latin typeface="Arial" panose="020B0604020202020204" pitchFamily="34" charset="0"/>
                <a:cs typeface="Arial" panose="020B0604020202020204" pitchFamily="34" charset="0"/>
              </a:rPr>
              <a:t>In the play </a:t>
            </a:r>
            <a:r>
              <a:rPr lang="en-US" sz="2400" i="1" dirty="0" smtClean="0">
                <a:solidFill>
                  <a:schemeClr val="bg1"/>
                </a:solidFill>
                <a:latin typeface="Arial" panose="020B0604020202020204" pitchFamily="34" charset="0"/>
                <a:cs typeface="Arial" panose="020B0604020202020204" pitchFamily="34" charset="0"/>
              </a:rPr>
              <a:t>As</a:t>
            </a:r>
            <a:r>
              <a:rPr lang="en-US" sz="2400" dirty="0" smtClean="0">
                <a:solidFill>
                  <a:schemeClr val="bg1"/>
                </a:solidFill>
                <a:latin typeface="Arial" panose="020B0604020202020204" pitchFamily="34" charset="0"/>
                <a:cs typeface="Arial" panose="020B0604020202020204" pitchFamily="34" charset="0"/>
              </a:rPr>
              <a:t> </a:t>
            </a:r>
            <a:r>
              <a:rPr lang="en-US" sz="2400" i="1" dirty="0" smtClean="0">
                <a:solidFill>
                  <a:schemeClr val="bg1"/>
                </a:solidFill>
                <a:latin typeface="Arial" panose="020B0604020202020204" pitchFamily="34" charset="0"/>
                <a:cs typeface="Arial" panose="020B0604020202020204" pitchFamily="34" charset="0"/>
              </a:rPr>
              <a:t>You </a:t>
            </a:r>
            <a:r>
              <a:rPr lang="en-US" sz="2400" i="1" dirty="0">
                <a:solidFill>
                  <a:schemeClr val="bg1"/>
                </a:solidFill>
                <a:latin typeface="Arial" panose="020B0604020202020204" pitchFamily="34" charset="0"/>
                <a:cs typeface="Arial" panose="020B0604020202020204" pitchFamily="34" charset="0"/>
              </a:rPr>
              <a:t>Like It</a:t>
            </a:r>
            <a:r>
              <a:rPr lang="en-US" sz="2400" dirty="0">
                <a:solidFill>
                  <a:schemeClr val="bg1"/>
                </a:solidFill>
                <a:latin typeface="Arial" panose="020B0604020202020204" pitchFamily="34" charset="0"/>
                <a:cs typeface="Arial" panose="020B0604020202020204" pitchFamily="34" charset="0"/>
              </a:rPr>
              <a:t> William Shakespeare wrote, “All the world's a stage, and all the men and women merely players.” The stage, whether in a theater, an open field or a conference ballroom, is a place where performers create another persona and audiences are drawn into another time and place. This exhibition explores the vision, process and culminating role that costumes play in creating altered egos on and off </a:t>
            </a:r>
            <a:r>
              <a:rPr lang="en-US" sz="2400" dirty="0" smtClean="0">
                <a:solidFill>
                  <a:schemeClr val="bg1"/>
                </a:solidFill>
                <a:latin typeface="Arial" panose="020B0604020202020204" pitchFamily="34" charset="0"/>
                <a:cs typeface="Arial" panose="020B0604020202020204" pitchFamily="34" charset="0"/>
              </a:rPr>
              <a:t/>
            </a:r>
            <a:br>
              <a:rPr lang="en-US" sz="2400" dirty="0" smtClean="0">
                <a:solidFill>
                  <a:schemeClr val="bg1"/>
                </a:solidFill>
                <a:latin typeface="Arial" panose="020B0604020202020204" pitchFamily="34" charset="0"/>
                <a:cs typeface="Arial" panose="020B0604020202020204" pitchFamily="34" charset="0"/>
              </a:rPr>
            </a:br>
            <a:r>
              <a:rPr lang="en-US" sz="2400" dirty="0" smtClean="0">
                <a:solidFill>
                  <a:schemeClr val="bg1"/>
                </a:solidFill>
                <a:latin typeface="Arial" panose="020B0604020202020204" pitchFamily="34" charset="0"/>
                <a:cs typeface="Arial" panose="020B0604020202020204" pitchFamily="34" charset="0"/>
              </a:rPr>
              <a:t>the </a:t>
            </a:r>
            <a:r>
              <a:rPr lang="en-US" sz="2400" dirty="0">
                <a:solidFill>
                  <a:schemeClr val="bg1"/>
                </a:solidFill>
                <a:latin typeface="Arial" panose="020B0604020202020204" pitchFamily="34" charset="0"/>
                <a:cs typeface="Arial" panose="020B0604020202020204" pitchFamily="34" charset="0"/>
              </a:rPr>
              <a:t>stage. </a:t>
            </a:r>
          </a:p>
          <a:p>
            <a:endParaRPr lang="en-US" dirty="0">
              <a:solidFill>
                <a:schemeClr val="bg1"/>
              </a:solidFill>
            </a:endParaRPr>
          </a:p>
        </p:txBody>
      </p:sp>
    </p:spTree>
    <p:extLst>
      <p:ext uri="{BB962C8B-B14F-4D97-AF65-F5344CB8AC3E}">
        <p14:creationId xmlns:p14="http://schemas.microsoft.com/office/powerpoint/2010/main" val="15213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1700" y="6019800"/>
            <a:ext cx="7188200" cy="461665"/>
          </a:xfrm>
          <a:prstGeom prst="rect">
            <a:avLst/>
          </a:prstGeom>
          <a:noFill/>
        </p:spPr>
        <p:txBody>
          <a:bodyPr wrap="square" rtlCol="0">
            <a:spAutoFit/>
          </a:bodyPr>
          <a:lstStyle/>
          <a:p>
            <a:pPr algn="ctr"/>
            <a:r>
              <a:rPr lang="en-US" sz="2400" dirty="0" smtClean="0">
                <a:solidFill>
                  <a:schemeClr val="bg1"/>
                </a:solidFill>
                <a:latin typeface="Arial" panose="020B0604020202020204" pitchFamily="34" charset="0"/>
                <a:cs typeface="Arial" panose="020B0604020202020204" pitchFamily="34" charset="0"/>
              </a:rPr>
              <a:t>Southwest Shakespeare Company: </a:t>
            </a:r>
            <a:r>
              <a:rPr lang="en-US" sz="2400" i="1" dirty="0" smtClean="0">
                <a:solidFill>
                  <a:schemeClr val="bg1"/>
                </a:solidFill>
                <a:latin typeface="Arial" panose="020B0604020202020204" pitchFamily="34" charset="0"/>
                <a:cs typeface="Arial" panose="020B0604020202020204" pitchFamily="34" charset="0"/>
              </a:rPr>
              <a:t>Fairy Worlds</a:t>
            </a:r>
            <a:endParaRPr lang="en-US" sz="2400" i="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4687" r="8307"/>
          <a:stretch/>
        </p:blipFill>
        <p:spPr>
          <a:xfrm>
            <a:off x="1371600" y="457200"/>
            <a:ext cx="6248400" cy="5386205"/>
          </a:xfrm>
          <a:prstGeom prst="rect">
            <a:avLst/>
          </a:prstGeom>
        </p:spPr>
      </p:pic>
    </p:spTree>
    <p:extLst>
      <p:ext uri="{BB962C8B-B14F-4D97-AF65-F5344CB8AC3E}">
        <p14:creationId xmlns:p14="http://schemas.microsoft.com/office/powerpoint/2010/main" val="645620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227012"/>
            <a:ext cx="5694127" cy="2897188"/>
          </a:xfrm>
          <a:prstGeom prst="rect">
            <a:avLst/>
          </a:prstGeom>
          <a:noFill/>
          <a:ln w="952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1433513" cy="433387"/>
          </a:xfrm>
          <a:prstGeom prst="rect">
            <a:avLst/>
          </a:prstGeom>
          <a:noFill/>
          <a:ln w="952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00800" y="227013"/>
            <a:ext cx="1931459" cy="2897188"/>
          </a:xfrm>
          <a:prstGeom prst="rect">
            <a:avLst/>
          </a:prstGeom>
          <a:ln>
            <a:solidFill>
              <a:schemeClr val="bg1"/>
            </a:solidFill>
          </a:ln>
        </p:spPr>
      </p:pic>
      <p:sp>
        <p:nvSpPr>
          <p:cNvPr id="4" name="TextBox 3"/>
          <p:cNvSpPr txBox="1"/>
          <p:nvPr/>
        </p:nvSpPr>
        <p:spPr>
          <a:xfrm>
            <a:off x="457198" y="3200400"/>
            <a:ext cx="8229601" cy="3477875"/>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William Shakespeare’s </a:t>
            </a:r>
            <a:r>
              <a:rPr lang="en-US" sz="2000" i="1" dirty="0">
                <a:solidFill>
                  <a:schemeClr val="bg1"/>
                </a:solidFill>
                <a:latin typeface="Arial" panose="020B0604020202020204" pitchFamily="34" charset="0"/>
                <a:cs typeface="Arial" panose="020B0604020202020204" pitchFamily="34" charset="0"/>
              </a:rPr>
              <a:t>A Midsummer Night’s Dream </a:t>
            </a:r>
            <a:r>
              <a:rPr lang="en-US" sz="2000" dirty="0">
                <a:solidFill>
                  <a:schemeClr val="bg1"/>
                </a:solidFill>
                <a:latin typeface="Arial" panose="020B0604020202020204" pitchFamily="34" charset="0"/>
                <a:cs typeface="Arial" panose="020B0604020202020204" pitchFamily="34" charset="0"/>
              </a:rPr>
              <a:t>is one of his most </a:t>
            </a:r>
            <a:br>
              <a:rPr lang="en-US" sz="2000" dirty="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frequently </a:t>
            </a:r>
            <a:r>
              <a:rPr lang="en-US" sz="2000" dirty="0">
                <a:solidFill>
                  <a:schemeClr val="bg1"/>
                </a:solidFill>
                <a:latin typeface="Arial" panose="020B0604020202020204" pitchFamily="34" charset="0"/>
                <a:cs typeface="Arial" panose="020B0604020202020204" pitchFamily="34" charset="0"/>
              </a:rPr>
              <a:t>produced comedies. The original story </a:t>
            </a:r>
            <a:r>
              <a:rPr lang="en-US" sz="2000" dirty="0" smtClean="0">
                <a:solidFill>
                  <a:schemeClr val="bg1"/>
                </a:solidFill>
                <a:latin typeface="Arial" panose="020B0604020202020204" pitchFamily="34" charset="0"/>
                <a:cs typeface="Arial" panose="020B0604020202020204" pitchFamily="34" charset="0"/>
              </a:rPr>
              <a:t>follows </a:t>
            </a:r>
            <a:r>
              <a:rPr lang="en-US" sz="2000" dirty="0">
                <a:solidFill>
                  <a:schemeClr val="bg1"/>
                </a:solidFill>
                <a:latin typeface="Arial" panose="020B0604020202020204" pitchFamily="34" charset="0"/>
                <a:cs typeface="Arial" panose="020B0604020202020204" pitchFamily="34" charset="0"/>
              </a:rPr>
              <a:t>the adventures of four young </a:t>
            </a:r>
            <a:r>
              <a:rPr lang="en-US" sz="2000" dirty="0" smtClean="0">
                <a:solidFill>
                  <a:schemeClr val="bg1"/>
                </a:solidFill>
                <a:latin typeface="Arial" panose="020B0604020202020204" pitchFamily="34" charset="0"/>
                <a:cs typeface="Arial" panose="020B0604020202020204" pitchFamily="34" charset="0"/>
              </a:rPr>
              <a:t>lovers </a:t>
            </a:r>
            <a:r>
              <a:rPr lang="en-US" sz="2000" dirty="0">
                <a:solidFill>
                  <a:schemeClr val="bg1"/>
                </a:solidFill>
                <a:latin typeface="Arial" panose="020B0604020202020204" pitchFamily="34" charset="0"/>
                <a:cs typeface="Arial" panose="020B0604020202020204" pitchFamily="34" charset="0"/>
              </a:rPr>
              <a:t>who </a:t>
            </a:r>
            <a:r>
              <a:rPr lang="en-US" sz="2000" dirty="0" smtClean="0">
                <a:solidFill>
                  <a:schemeClr val="bg1"/>
                </a:solidFill>
                <a:latin typeface="Arial" panose="020B0604020202020204" pitchFamily="34" charset="0"/>
                <a:cs typeface="Arial" panose="020B0604020202020204" pitchFamily="34" charset="0"/>
              </a:rPr>
              <a:t>are manipulated </a:t>
            </a:r>
            <a:r>
              <a:rPr lang="en-US" sz="2000" dirty="0">
                <a:solidFill>
                  <a:schemeClr val="bg1"/>
                </a:solidFill>
                <a:latin typeface="Arial" panose="020B0604020202020204" pitchFamily="34" charset="0"/>
                <a:cs typeface="Arial" panose="020B0604020202020204" pitchFamily="34" charset="0"/>
              </a:rPr>
              <a:t>by the fairies who inhabit the forest. </a:t>
            </a:r>
            <a:r>
              <a:rPr lang="en-US" sz="2000" dirty="0" smtClean="0">
                <a:solidFill>
                  <a:schemeClr val="bg1"/>
                </a:solidFill>
                <a:latin typeface="Arial" panose="020B0604020202020204" pitchFamily="34" charset="0"/>
                <a:cs typeface="Arial" panose="020B0604020202020204" pitchFamily="34" charset="0"/>
              </a:rPr>
              <a:t>In the 2015 </a:t>
            </a:r>
            <a:r>
              <a:rPr lang="en-US" sz="2000" dirty="0">
                <a:solidFill>
                  <a:schemeClr val="bg1"/>
                </a:solidFill>
                <a:latin typeface="Arial" panose="020B0604020202020204" pitchFamily="34" charset="0"/>
                <a:cs typeface="Arial" panose="020B0604020202020204" pitchFamily="34" charset="0"/>
              </a:rPr>
              <a:t>production presented by Southwest Shakespeare </a:t>
            </a:r>
            <a:r>
              <a:rPr lang="en-US" sz="2000" dirty="0" smtClean="0">
                <a:solidFill>
                  <a:schemeClr val="bg1"/>
                </a:solidFill>
                <a:latin typeface="Arial" panose="020B0604020202020204" pitchFamily="34" charset="0"/>
                <a:cs typeface="Arial" panose="020B0604020202020204" pitchFamily="34" charset="0"/>
              </a:rPr>
              <a:t>Company (SWSC), </a:t>
            </a:r>
            <a:r>
              <a:rPr lang="en-US" sz="2000" dirty="0">
                <a:solidFill>
                  <a:schemeClr val="bg1"/>
                </a:solidFill>
                <a:latin typeface="Arial" panose="020B0604020202020204" pitchFamily="34" charset="0"/>
                <a:cs typeface="Arial" panose="020B0604020202020204" pitchFamily="34" charset="0"/>
              </a:rPr>
              <a:t>the names </a:t>
            </a:r>
            <a:r>
              <a:rPr lang="en-US" sz="2000" dirty="0" smtClean="0">
                <a:solidFill>
                  <a:schemeClr val="bg1"/>
                </a:solidFill>
                <a:latin typeface="Arial" panose="020B0604020202020204" pitchFamily="34" charset="0"/>
                <a:cs typeface="Arial" panose="020B0604020202020204" pitchFamily="34" charset="0"/>
              </a:rPr>
              <a:t>are </a:t>
            </a:r>
            <a:r>
              <a:rPr lang="en-US" sz="2000" dirty="0">
                <a:solidFill>
                  <a:schemeClr val="bg1"/>
                </a:solidFill>
                <a:latin typeface="Arial" panose="020B0604020202020204" pitchFamily="34" charset="0"/>
                <a:cs typeface="Arial" panose="020B0604020202020204" pitchFamily="34" charset="0"/>
              </a:rPr>
              <a:t>changed, and the play is shortened and retitled </a:t>
            </a:r>
            <a:r>
              <a:rPr lang="en-US" sz="2000" i="1" dirty="0">
                <a:solidFill>
                  <a:schemeClr val="bg1"/>
                </a:solidFill>
                <a:latin typeface="Arial" panose="020B0604020202020204" pitchFamily="34" charset="0"/>
                <a:cs typeface="Arial" panose="020B0604020202020204" pitchFamily="34" charset="0"/>
              </a:rPr>
              <a:t>Fairy Worlds!  </a:t>
            </a:r>
            <a:r>
              <a:rPr lang="en-US" sz="2000" dirty="0">
                <a:solidFill>
                  <a:schemeClr val="bg1"/>
                </a:solidFill>
                <a:latin typeface="Arial" panose="020B0604020202020204" pitchFamily="34" charset="0"/>
                <a:cs typeface="Arial" panose="020B0604020202020204" pitchFamily="34" charset="0"/>
              </a:rPr>
              <a:t>This new version was </a:t>
            </a:r>
            <a:r>
              <a:rPr lang="en-US" sz="2000" dirty="0" smtClean="0">
                <a:solidFill>
                  <a:schemeClr val="bg1"/>
                </a:solidFill>
                <a:latin typeface="Arial" panose="020B0604020202020204" pitchFamily="34" charset="0"/>
                <a:cs typeface="Arial" panose="020B0604020202020204" pitchFamily="34" charset="0"/>
              </a:rPr>
              <a:t>presented </a:t>
            </a:r>
            <a:r>
              <a:rPr lang="en-US" sz="2000" dirty="0">
                <a:solidFill>
                  <a:schemeClr val="bg1"/>
                </a:solidFill>
                <a:latin typeface="Arial" panose="020B0604020202020204" pitchFamily="34" charset="0"/>
                <a:cs typeface="Arial" panose="020B0604020202020204" pitchFamily="34" charset="0"/>
              </a:rPr>
              <a:t>outdoors </a:t>
            </a:r>
            <a:r>
              <a:rPr lang="en-US" sz="2000" dirty="0" smtClean="0">
                <a:solidFill>
                  <a:schemeClr val="bg1"/>
                </a:solidFill>
                <a:latin typeface="Arial" panose="020B0604020202020204" pitchFamily="34" charset="0"/>
                <a:cs typeface="Arial" panose="020B0604020202020204" pitchFamily="34" charset="0"/>
              </a:rPr>
              <a:t>at the </a:t>
            </a:r>
            <a:r>
              <a:rPr lang="en-US" sz="2000" dirty="0">
                <a:solidFill>
                  <a:schemeClr val="bg1"/>
                </a:solidFill>
                <a:latin typeface="Arial" panose="020B0604020202020204" pitchFamily="34" charset="0"/>
                <a:cs typeface="Arial" panose="020B0604020202020204" pitchFamily="34" charset="0"/>
              </a:rPr>
              <a:t>Desert </a:t>
            </a:r>
            <a:r>
              <a:rPr lang="en-US" sz="2000" dirty="0" smtClean="0">
                <a:solidFill>
                  <a:schemeClr val="bg1"/>
                </a:solidFill>
                <a:latin typeface="Arial" panose="020B0604020202020204" pitchFamily="34" charset="0"/>
                <a:cs typeface="Arial" panose="020B0604020202020204" pitchFamily="34" charset="0"/>
              </a:rPr>
              <a:t>Botanical </a:t>
            </a:r>
            <a:r>
              <a:rPr lang="en-US" sz="2000" dirty="0">
                <a:solidFill>
                  <a:schemeClr val="bg1"/>
                </a:solidFill>
                <a:latin typeface="Arial" panose="020B0604020202020204" pitchFamily="34" charset="0"/>
                <a:cs typeface="Arial" panose="020B0604020202020204" pitchFamily="34" charset="0"/>
              </a:rPr>
              <a:t>Garden. </a:t>
            </a:r>
            <a:r>
              <a:rPr lang="en-US" sz="2000" dirty="0" smtClean="0">
                <a:solidFill>
                  <a:schemeClr val="bg1"/>
                </a:solidFill>
                <a:latin typeface="Arial" panose="020B0604020202020204" pitchFamily="34" charset="0"/>
                <a:cs typeface="Arial" panose="020B0604020202020204" pitchFamily="34" charset="0"/>
              </a:rPr>
              <a:t>SWSC’s </a:t>
            </a:r>
            <a:r>
              <a:rPr lang="en-US" sz="2000" dirty="0">
                <a:solidFill>
                  <a:schemeClr val="bg1"/>
                </a:solidFill>
                <a:latin typeface="Arial" panose="020B0604020202020204" pitchFamily="34" charset="0"/>
                <a:cs typeface="Arial" panose="020B0604020202020204" pitchFamily="34" charset="0"/>
              </a:rPr>
              <a:t>vision is </a:t>
            </a:r>
            <a:r>
              <a:rPr lang="en-US" sz="2000" i="1" dirty="0">
                <a:solidFill>
                  <a:schemeClr val="bg1"/>
                </a:solidFill>
                <a:latin typeface="Arial" panose="020B0604020202020204" pitchFamily="34" charset="0"/>
                <a:cs typeface="Arial" panose="020B0604020202020204" pitchFamily="34" charset="0"/>
              </a:rPr>
              <a:t>“to be THE classical theatre </a:t>
            </a:r>
            <a:r>
              <a:rPr lang="en-US" sz="2000" i="1" dirty="0" smtClean="0">
                <a:solidFill>
                  <a:schemeClr val="bg1"/>
                </a:solidFill>
                <a:latin typeface="Arial" panose="020B0604020202020204" pitchFamily="34" charset="0"/>
                <a:cs typeface="Arial" panose="020B0604020202020204" pitchFamily="34" charset="0"/>
              </a:rPr>
              <a:t>company </a:t>
            </a:r>
            <a:r>
              <a:rPr lang="en-US" sz="2000" i="1" dirty="0">
                <a:solidFill>
                  <a:schemeClr val="bg1"/>
                </a:solidFill>
                <a:latin typeface="Arial" panose="020B0604020202020204" pitchFamily="34" charset="0"/>
                <a:cs typeface="Arial" panose="020B0604020202020204" pitchFamily="34" charset="0"/>
              </a:rPr>
              <a:t>in the Southwest, creating a cultural awareness of the classics that </a:t>
            </a:r>
            <a:r>
              <a:rPr lang="en-US" sz="2000" i="1" dirty="0" smtClean="0">
                <a:solidFill>
                  <a:schemeClr val="bg1"/>
                </a:solidFill>
                <a:latin typeface="Arial" panose="020B0604020202020204" pitchFamily="34" charset="0"/>
                <a:cs typeface="Arial" panose="020B0604020202020204" pitchFamily="34" charset="0"/>
              </a:rPr>
              <a:t>impacts </a:t>
            </a:r>
            <a:r>
              <a:rPr lang="en-US" sz="2000" i="1" dirty="0">
                <a:solidFill>
                  <a:schemeClr val="bg1"/>
                </a:solidFill>
                <a:latin typeface="Arial" panose="020B0604020202020204" pitchFamily="34" charset="0"/>
                <a:cs typeface="Arial" panose="020B0604020202020204" pitchFamily="34" charset="0"/>
              </a:rPr>
              <a:t>the life of every person, for we feel that art should play an active role in every person’s </a:t>
            </a:r>
            <a:r>
              <a:rPr lang="en-US" sz="2000" i="1" dirty="0" smtClean="0">
                <a:solidFill>
                  <a:schemeClr val="bg1"/>
                </a:solidFill>
                <a:latin typeface="Arial" panose="020B0604020202020204" pitchFamily="34" charset="0"/>
                <a:cs typeface="Arial" panose="020B0604020202020204" pitchFamily="34" charset="0"/>
              </a:rPr>
              <a:t>life.” </a:t>
            </a:r>
            <a:r>
              <a:rPr lang="en-US" sz="2000" dirty="0" smtClean="0">
                <a:solidFill>
                  <a:schemeClr val="bg1"/>
                </a:solidFill>
                <a:latin typeface="Arial" panose="020B0604020202020204" pitchFamily="34" charset="0"/>
                <a:cs typeface="Arial" panose="020B0604020202020204" pitchFamily="34" charset="0"/>
              </a:rPr>
              <a:t>www.swshakespeare.org</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627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ci Hosler headshot"/>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40164" y="415116"/>
            <a:ext cx="961236" cy="1344543"/>
          </a:xfrm>
          <a:prstGeom prst="rect">
            <a:avLst/>
          </a:prstGeom>
          <a:noFill/>
          <a:ln w="952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3"/>
          <p:cNvSpPr txBox="1">
            <a:spLocks noChangeArrowheads="1"/>
          </p:cNvSpPr>
          <p:nvPr/>
        </p:nvSpPr>
        <p:spPr bwMode="auto">
          <a:xfrm>
            <a:off x="5059363" y="517525"/>
            <a:ext cx="4264025"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Maci </a:t>
            </a:r>
            <a:r>
              <a:rPr kumimoji="0" lang="en-US" altLang="en-US" b="0"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rPr>
              <a:t>Hosler</a:t>
            </a:r>
            <a:r>
              <a:rPr kumimoji="0" lang="en-US" altLang="en-US"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 </a:t>
            </a:r>
            <a:br>
              <a:rPr kumimoji="0" lang="en-US" altLang="en-US"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br>
            <a:r>
              <a:rPr kumimoji="0" lang="en-US" altLang="en-US"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Tempe, AZ</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Costume Designer,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1"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Fairy Worlds!</a:t>
            </a:r>
            <a:r>
              <a:rPr kumimoji="0" lang="en-US" altLang="en-US"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 </a:t>
            </a:r>
            <a:endParaRPr kumimoji="0" lang="en-US" altLang="en-US"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200" y="348018"/>
            <a:ext cx="2362200" cy="3033645"/>
          </a:xfrm>
          <a:prstGeom prst="rect">
            <a:avLst/>
          </a:prstGeom>
        </p:spPr>
      </p:pic>
      <p:sp>
        <p:nvSpPr>
          <p:cNvPr id="6" name="Text Box 4"/>
          <p:cNvSpPr txBox="1">
            <a:spLocks noChangeArrowheads="1"/>
          </p:cNvSpPr>
          <p:nvPr/>
        </p:nvSpPr>
        <p:spPr bwMode="auto">
          <a:xfrm>
            <a:off x="5059363" y="1981201"/>
            <a:ext cx="4694237" cy="1343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Adriana </a:t>
            </a:r>
            <a:r>
              <a:rPr kumimoji="0" lang="en-US" altLang="en-US" b="0" i="0" u="none" strike="noStrike" cap="none" normalizeH="0" baseline="0" dirty="0" err="1" smtClean="0">
                <a:ln>
                  <a:noFill/>
                </a:ln>
                <a:solidFill>
                  <a:srgbClr val="FFFFFF"/>
                </a:solidFill>
                <a:effectLst/>
                <a:latin typeface="Arial" panose="020B0604020202020204" pitchFamily="34" charset="0"/>
                <a:cs typeface="Arial" panose="020B0604020202020204" pitchFamily="34" charset="0"/>
              </a:rPr>
              <a:t>Díaz</a:t>
            </a:r>
            <a:r>
              <a:rPr kumimoji="0" lang="en-US" altLang="en-US"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 </a:t>
            </a:r>
            <a:br>
              <a:rPr kumimoji="0" lang="en-US" altLang="en-US"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br>
            <a:r>
              <a:rPr kumimoji="0" lang="en-US" altLang="en-US"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Phoenix, AZ</a:t>
            </a:r>
            <a:br>
              <a:rPr kumimoji="0" lang="en-US" altLang="en-US"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br>
            <a:r>
              <a:rPr kumimoji="0" lang="en-US" altLang="en-US"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Costume Designer,</a:t>
            </a:r>
            <a:br>
              <a:rPr kumimoji="0" lang="en-US" altLang="en-US"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br>
            <a:r>
              <a:rPr kumimoji="0" lang="en-US" altLang="en-US" b="0" i="1"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Fairy Worlds!  </a:t>
            </a:r>
            <a:endParaRPr kumimoji="0" lang="en-US" altLang="en-US" b="0" i="0" u="none" strike="noStrike" cap="none" normalizeH="0" baseline="0" dirty="0" smtClean="0">
              <a:ln>
                <a:noFill/>
              </a:ln>
              <a:solidFill>
                <a:schemeClr val="tx1"/>
              </a:solidFill>
              <a:effectLst/>
              <a:latin typeface="Arial" pitchFamily="34" charset="0"/>
              <a:cs typeface="Arial" panose="020B0604020202020204" pitchFamily="34" charset="0"/>
            </a:endParaRPr>
          </a:p>
        </p:txBody>
      </p:sp>
      <p:pic>
        <p:nvPicPr>
          <p:cNvPr id="7173" name="Picture 5" descr="Adriana Diaz_pic from her websit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40164" y="1981200"/>
            <a:ext cx="961236" cy="1343818"/>
          </a:xfrm>
          <a:prstGeom prst="rect">
            <a:avLst/>
          </a:prstGeom>
          <a:noFill/>
          <a:ln w="952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 name="Rectangle 6"/>
          <p:cNvSpPr/>
          <p:nvPr/>
        </p:nvSpPr>
        <p:spPr>
          <a:xfrm>
            <a:off x="609600" y="3581400"/>
            <a:ext cx="8153400" cy="2862322"/>
          </a:xfrm>
          <a:prstGeom prst="rect">
            <a:avLst/>
          </a:prstGeom>
        </p:spPr>
        <p:txBody>
          <a:bodyPr wrap="square">
            <a:spAutoFit/>
          </a:bodyPr>
          <a:lstStyle/>
          <a:p>
            <a:r>
              <a:rPr lang="en-US" sz="2000" dirty="0" err="1">
                <a:solidFill>
                  <a:schemeClr val="bg1"/>
                </a:solidFill>
                <a:latin typeface="Arial" panose="020B0604020202020204" pitchFamily="34" charset="0"/>
                <a:cs typeface="Arial" panose="020B0604020202020204" pitchFamily="34" charset="0"/>
              </a:rPr>
              <a:t>Holser</a:t>
            </a:r>
            <a:r>
              <a:rPr lang="en-US" sz="2000" dirty="0">
                <a:solidFill>
                  <a:schemeClr val="bg1"/>
                </a:solidFill>
                <a:latin typeface="Arial" panose="020B0604020202020204" pitchFamily="34" charset="0"/>
                <a:cs typeface="Arial" panose="020B0604020202020204" pitchFamily="34" charset="0"/>
              </a:rPr>
              <a:t> says of the costumes from </a:t>
            </a:r>
            <a:r>
              <a:rPr lang="en-US" sz="2000" i="1" dirty="0">
                <a:solidFill>
                  <a:schemeClr val="bg1"/>
                </a:solidFill>
                <a:latin typeface="Arial" panose="020B0604020202020204" pitchFamily="34" charset="0"/>
                <a:cs typeface="Arial" panose="020B0604020202020204" pitchFamily="34" charset="0"/>
              </a:rPr>
              <a:t>Fairy Worlds!</a:t>
            </a:r>
            <a:r>
              <a:rPr lang="en-US" sz="2000" dirty="0">
                <a:solidFill>
                  <a:schemeClr val="bg1"/>
                </a:solidFill>
                <a:latin typeface="Arial" panose="020B0604020202020204" pitchFamily="34" charset="0"/>
                <a:cs typeface="Arial" panose="020B0604020202020204" pitchFamily="34" charset="0"/>
              </a:rPr>
              <a:t>: </a:t>
            </a:r>
            <a:r>
              <a:rPr lang="en-US" sz="2000" i="1" dirty="0">
                <a:solidFill>
                  <a:schemeClr val="bg1"/>
                </a:solidFill>
                <a:latin typeface="Arial" panose="020B0604020202020204" pitchFamily="34" charset="0"/>
                <a:cs typeface="Arial" panose="020B0604020202020204" pitchFamily="34" charset="0"/>
              </a:rPr>
              <a:t>“Inspirations for these </a:t>
            </a:r>
            <a:br>
              <a:rPr lang="en-US" sz="2000" i="1" dirty="0">
                <a:solidFill>
                  <a:schemeClr val="bg1"/>
                </a:solidFill>
                <a:latin typeface="Arial" panose="020B0604020202020204" pitchFamily="34" charset="0"/>
                <a:cs typeface="Arial" panose="020B0604020202020204" pitchFamily="34" charset="0"/>
              </a:rPr>
            </a:br>
            <a:r>
              <a:rPr lang="en-US" sz="2000" i="1" dirty="0">
                <a:solidFill>
                  <a:schemeClr val="bg1"/>
                </a:solidFill>
                <a:latin typeface="Arial" panose="020B0604020202020204" pitchFamily="34" charset="0"/>
                <a:cs typeface="Arial" panose="020B0604020202020204" pitchFamily="34" charset="0"/>
              </a:rPr>
              <a:t>costumes came from the colors and textures of the Desert Botanical </a:t>
            </a:r>
            <a:br>
              <a:rPr lang="en-US" sz="2000" i="1" dirty="0">
                <a:solidFill>
                  <a:schemeClr val="bg1"/>
                </a:solidFill>
                <a:latin typeface="Arial" panose="020B0604020202020204" pitchFamily="34" charset="0"/>
                <a:cs typeface="Arial" panose="020B0604020202020204" pitchFamily="34" charset="0"/>
              </a:rPr>
            </a:br>
            <a:r>
              <a:rPr lang="en-US" sz="2000" i="1" dirty="0">
                <a:solidFill>
                  <a:schemeClr val="bg1"/>
                </a:solidFill>
                <a:latin typeface="Arial" panose="020B0604020202020204" pitchFamily="34" charset="0"/>
                <a:cs typeface="Arial" panose="020B0604020202020204" pitchFamily="34" charset="0"/>
              </a:rPr>
              <a:t>Gardens and the Dale </a:t>
            </a:r>
            <a:r>
              <a:rPr lang="en-US" sz="2000" i="1" dirty="0" err="1">
                <a:solidFill>
                  <a:schemeClr val="bg1"/>
                </a:solidFill>
                <a:latin typeface="Arial" panose="020B0604020202020204" pitchFamily="34" charset="0"/>
                <a:cs typeface="Arial" panose="020B0604020202020204" pitchFamily="34" charset="0"/>
              </a:rPr>
              <a:t>Chihuly</a:t>
            </a:r>
            <a:r>
              <a:rPr lang="en-US" sz="2000" i="1" dirty="0">
                <a:solidFill>
                  <a:schemeClr val="bg1"/>
                </a:solidFill>
                <a:latin typeface="Arial" panose="020B0604020202020204" pitchFamily="34" charset="0"/>
                <a:cs typeface="Arial" panose="020B0604020202020204" pitchFamily="34" charset="0"/>
              </a:rPr>
              <a:t> glass sculptures that were scattered </a:t>
            </a:r>
            <a:br>
              <a:rPr lang="en-US" sz="2000" i="1" dirty="0">
                <a:solidFill>
                  <a:schemeClr val="bg1"/>
                </a:solidFill>
                <a:latin typeface="Arial" panose="020B0604020202020204" pitchFamily="34" charset="0"/>
                <a:cs typeface="Arial" panose="020B0604020202020204" pitchFamily="34" charset="0"/>
              </a:rPr>
            </a:br>
            <a:r>
              <a:rPr lang="en-US" sz="2000" i="1" dirty="0">
                <a:solidFill>
                  <a:schemeClr val="bg1"/>
                </a:solidFill>
                <a:latin typeface="Arial" panose="020B0604020202020204" pitchFamily="34" charset="0"/>
                <a:cs typeface="Arial" panose="020B0604020202020204" pitchFamily="34" charset="0"/>
              </a:rPr>
              <a:t>throughout the garden at the time. It was an outdoor show as well as  </a:t>
            </a:r>
            <a:br>
              <a:rPr lang="en-US" sz="2000" i="1" dirty="0">
                <a:solidFill>
                  <a:schemeClr val="bg1"/>
                </a:solidFill>
                <a:latin typeface="Arial" panose="020B0604020202020204" pitchFamily="34" charset="0"/>
                <a:cs typeface="Arial" panose="020B0604020202020204" pitchFamily="34" charset="0"/>
              </a:rPr>
            </a:br>
            <a:r>
              <a:rPr lang="en-US" sz="2000" i="1" dirty="0">
                <a:solidFill>
                  <a:schemeClr val="bg1"/>
                </a:solidFill>
                <a:latin typeface="Arial" panose="020B0604020202020204" pitchFamily="34" charset="0"/>
                <a:cs typeface="Arial" panose="020B0604020202020204" pitchFamily="34" charset="0"/>
              </a:rPr>
              <a:t>movement heavy, so all these factors had to be considered when creating the costumes and choosing the fabrics. We spent two days in Los Angeles </a:t>
            </a:r>
            <a:r>
              <a:rPr lang="en-US" sz="2000" i="1" dirty="0" smtClean="0">
                <a:solidFill>
                  <a:schemeClr val="bg1"/>
                </a:solidFill>
                <a:latin typeface="Arial" panose="020B0604020202020204" pitchFamily="34" charset="0"/>
                <a:cs typeface="Arial" panose="020B0604020202020204" pitchFamily="34" charset="0"/>
              </a:rPr>
              <a:t>picking </a:t>
            </a:r>
            <a:r>
              <a:rPr lang="en-US" sz="2000" i="1" dirty="0">
                <a:solidFill>
                  <a:schemeClr val="bg1"/>
                </a:solidFill>
                <a:latin typeface="Arial" panose="020B0604020202020204" pitchFamily="34" charset="0"/>
                <a:cs typeface="Arial" panose="020B0604020202020204" pitchFamily="34" charset="0"/>
              </a:rPr>
              <a:t>out lots of shimmering and glittering fabrics to use so that they would light up at night. We also used LED lights in the wings and the fairy costumes to make them sparkle</a:t>
            </a:r>
            <a:r>
              <a:rPr lang="en-US" sz="2000" i="1" dirty="0" smtClean="0">
                <a:solidFill>
                  <a:schemeClr val="bg1"/>
                </a:solidFill>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657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5821624"/>
            <a:ext cx="7188200" cy="707886"/>
          </a:xfrm>
          <a:prstGeom prst="rect">
            <a:avLst/>
          </a:prstGeom>
          <a:noFill/>
        </p:spPr>
        <p:txBody>
          <a:bodyPr wrap="square" rtlCol="0">
            <a:spAutoFit/>
          </a:bodyPr>
          <a:lstStyle/>
          <a:p>
            <a:pPr algn="ctr"/>
            <a:r>
              <a:rPr lang="en-US" sz="2000" dirty="0" smtClean="0">
                <a:solidFill>
                  <a:schemeClr val="bg1"/>
                </a:solidFill>
                <a:latin typeface="Arial" panose="020B0604020202020204" pitchFamily="34" charset="0"/>
                <a:cs typeface="Arial" panose="020B0604020202020204" pitchFamily="34" charset="0"/>
              </a:rPr>
              <a:t>Cynthia Randall: Costumes for use at the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Arizona Renaissance Festival</a:t>
            </a:r>
            <a:endParaRPr lang="en-US" sz="20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1219200" y="346881"/>
            <a:ext cx="6318913" cy="5474743"/>
          </a:xfrm>
          <a:prstGeom prst="rect">
            <a:avLst/>
          </a:prstGeom>
          <a:ln>
            <a:solidFill>
              <a:schemeClr val="bg1"/>
            </a:solidFill>
          </a:ln>
        </p:spPr>
      </p:pic>
    </p:spTree>
    <p:extLst>
      <p:ext uri="{BB962C8B-B14F-4D97-AF65-F5344CB8AC3E}">
        <p14:creationId xmlns:p14="http://schemas.microsoft.com/office/powerpoint/2010/main" val="3889860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78200" y="381000"/>
            <a:ext cx="1778000" cy="2667000"/>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8800" y="381000"/>
            <a:ext cx="1778000" cy="266700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3000" y="410570"/>
            <a:ext cx="1758287" cy="2637430"/>
          </a:xfrm>
          <a:prstGeom prst="rect">
            <a:avLst/>
          </a:prstGeom>
        </p:spPr>
      </p:pic>
      <p:sp>
        <p:nvSpPr>
          <p:cNvPr id="5" name="Rectangle 4"/>
          <p:cNvSpPr/>
          <p:nvPr/>
        </p:nvSpPr>
        <p:spPr>
          <a:xfrm>
            <a:off x="358254" y="3200400"/>
            <a:ext cx="8557146" cy="3477875"/>
          </a:xfrm>
          <a:prstGeom prst="rect">
            <a:avLst/>
          </a:prstGeom>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Randall </a:t>
            </a:r>
            <a:r>
              <a:rPr lang="en-US" sz="2000" dirty="0" smtClean="0">
                <a:solidFill>
                  <a:schemeClr val="bg1"/>
                </a:solidFill>
                <a:latin typeface="Arial" panose="020B0604020202020204" pitchFamily="34" charset="0"/>
                <a:cs typeface="Arial" panose="020B0604020202020204" pitchFamily="34" charset="0"/>
              </a:rPr>
              <a:t>learned </a:t>
            </a:r>
            <a:r>
              <a:rPr lang="en-US" sz="2000" dirty="0">
                <a:solidFill>
                  <a:schemeClr val="bg1"/>
                </a:solidFill>
                <a:latin typeface="Arial" panose="020B0604020202020204" pitchFamily="34" charset="0"/>
                <a:cs typeface="Arial" panose="020B0604020202020204" pitchFamily="34" charset="0"/>
              </a:rPr>
              <a:t>sewing basics at an early age from her mother. </a:t>
            </a:r>
            <a:r>
              <a:rPr lang="en-US" sz="2000" dirty="0" smtClean="0">
                <a:solidFill>
                  <a:schemeClr val="bg1"/>
                </a:solidFill>
                <a:latin typeface="Arial" panose="020B0604020202020204" pitchFamily="34" charset="0"/>
                <a:cs typeface="Arial" panose="020B0604020202020204" pitchFamily="34" charset="0"/>
              </a:rPr>
              <a:t>Throughout </a:t>
            </a:r>
            <a:r>
              <a:rPr lang="en-US" sz="2000" dirty="0">
                <a:solidFill>
                  <a:schemeClr val="bg1"/>
                </a:solidFill>
                <a:latin typeface="Arial" panose="020B0604020202020204" pitchFamily="34" charset="0"/>
                <a:cs typeface="Arial" panose="020B0604020202020204" pitchFamily="34" charset="0"/>
              </a:rPr>
              <a:t>high school and college, she created </a:t>
            </a:r>
            <a:r>
              <a:rPr lang="en-US" sz="2000" dirty="0" smtClean="0">
                <a:solidFill>
                  <a:schemeClr val="bg1"/>
                </a:solidFill>
                <a:latin typeface="Arial" panose="020B0604020202020204" pitchFamily="34" charset="0"/>
                <a:cs typeface="Arial" panose="020B0604020202020204" pitchFamily="34" charset="0"/>
              </a:rPr>
              <a:t>period </a:t>
            </a:r>
            <a:r>
              <a:rPr lang="en-US" sz="2000" dirty="0">
                <a:solidFill>
                  <a:schemeClr val="bg1"/>
                </a:solidFill>
                <a:latin typeface="Arial" panose="020B0604020202020204" pitchFamily="34" charset="0"/>
                <a:cs typeface="Arial" panose="020B0604020202020204" pitchFamily="34" charset="0"/>
              </a:rPr>
              <a:t>pieces, especially from the Victorian and Elizabethan eras. After </a:t>
            </a:r>
            <a:r>
              <a:rPr lang="en-US" sz="2000" dirty="0" smtClean="0">
                <a:solidFill>
                  <a:schemeClr val="bg1"/>
                </a:solidFill>
                <a:latin typeface="Arial" panose="020B0604020202020204" pitchFamily="34" charset="0"/>
                <a:cs typeface="Arial" panose="020B0604020202020204" pitchFamily="34" charset="0"/>
              </a:rPr>
              <a:t>college</a:t>
            </a:r>
            <a:r>
              <a:rPr lang="en-US" sz="2000" dirty="0">
                <a:solidFill>
                  <a:schemeClr val="bg1"/>
                </a:solidFill>
                <a:latin typeface="Arial" panose="020B0604020202020204" pitchFamily="34" charset="0"/>
                <a:cs typeface="Arial" panose="020B0604020202020204" pitchFamily="34" charset="0"/>
              </a:rPr>
              <a:t>, Randall continued to attend re-enactment events </a:t>
            </a:r>
            <a:r>
              <a:rPr lang="en-US" sz="2000" dirty="0" smtClean="0">
                <a:solidFill>
                  <a:schemeClr val="bg1"/>
                </a:solidFill>
                <a:latin typeface="Arial" panose="020B0604020202020204" pitchFamily="34" charset="0"/>
                <a:cs typeface="Arial" panose="020B0604020202020204" pitchFamily="34" charset="0"/>
              </a:rPr>
              <a:t>and </a:t>
            </a:r>
            <a:r>
              <a:rPr lang="en-US" sz="2000" dirty="0">
                <a:solidFill>
                  <a:schemeClr val="bg1"/>
                </a:solidFill>
                <a:latin typeface="Arial" panose="020B0604020202020204" pitchFamily="34" charset="0"/>
                <a:cs typeface="Arial" panose="020B0604020202020204" pitchFamily="34" charset="0"/>
              </a:rPr>
              <a:t>began to develop her own designs based on historical </a:t>
            </a:r>
            <a:r>
              <a:rPr lang="en-US" sz="2000" dirty="0" smtClean="0">
                <a:solidFill>
                  <a:schemeClr val="bg1"/>
                </a:solidFill>
                <a:latin typeface="Arial" panose="020B0604020202020204" pitchFamily="34" charset="0"/>
                <a:cs typeface="Arial" panose="020B0604020202020204" pitchFamily="34" charset="0"/>
              </a:rPr>
              <a:t>references</a:t>
            </a:r>
            <a:r>
              <a:rPr lang="en-US" sz="2000" dirty="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She </a:t>
            </a:r>
            <a:r>
              <a:rPr lang="en-US" sz="2000" dirty="0">
                <a:solidFill>
                  <a:schemeClr val="bg1"/>
                </a:solidFill>
                <a:latin typeface="Arial" panose="020B0604020202020204" pitchFamily="34" charset="0"/>
                <a:cs typeface="Arial" panose="020B0604020202020204" pitchFamily="34" charset="0"/>
              </a:rPr>
              <a:t>later served as the Costume Director for the Arizona </a:t>
            </a:r>
            <a:r>
              <a:rPr lang="en-US" sz="2000" dirty="0" smtClean="0">
                <a:solidFill>
                  <a:schemeClr val="bg1"/>
                </a:solidFill>
                <a:latin typeface="Arial" panose="020B0604020202020204" pitchFamily="34" charset="0"/>
                <a:cs typeface="Arial" panose="020B0604020202020204" pitchFamily="34" charset="0"/>
              </a:rPr>
              <a:t>Renaissance </a:t>
            </a:r>
            <a:r>
              <a:rPr lang="en-US" sz="2000" dirty="0">
                <a:solidFill>
                  <a:schemeClr val="bg1"/>
                </a:solidFill>
                <a:latin typeface="Arial" panose="020B0604020202020204" pitchFamily="34" charset="0"/>
                <a:cs typeface="Arial" panose="020B0604020202020204" pitchFamily="34" charset="0"/>
              </a:rPr>
              <a:t>Festival for </a:t>
            </a:r>
            <a:r>
              <a:rPr lang="en-US" sz="2000" dirty="0" smtClean="0">
                <a:solidFill>
                  <a:schemeClr val="bg1"/>
                </a:solidFill>
                <a:latin typeface="Arial" panose="020B0604020202020204" pitchFamily="34" charset="0"/>
                <a:cs typeface="Arial" panose="020B0604020202020204" pitchFamily="34" charset="0"/>
              </a:rPr>
              <a:t>8 seasons</a:t>
            </a:r>
            <a:r>
              <a:rPr lang="en-US" sz="2000" dirty="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Randall and her family members are active “re-enactors” at the Festival. She says, </a:t>
            </a:r>
            <a:br>
              <a:rPr lang="en-US" sz="2000" dirty="0" smtClean="0">
                <a:solidFill>
                  <a:schemeClr val="bg1"/>
                </a:solidFill>
                <a:latin typeface="Arial" panose="020B0604020202020204" pitchFamily="34" charset="0"/>
                <a:cs typeface="Arial" panose="020B0604020202020204" pitchFamily="34" charset="0"/>
              </a:rPr>
            </a:br>
            <a:r>
              <a:rPr lang="en-US" sz="2000" i="1" dirty="0" smtClean="0">
                <a:solidFill>
                  <a:schemeClr val="bg1"/>
                </a:solidFill>
                <a:latin typeface="Arial" panose="020B0604020202020204" pitchFamily="34" charset="0"/>
                <a:cs typeface="Arial" panose="020B0604020202020204" pitchFamily="34" charset="0"/>
              </a:rPr>
              <a:t>“</a:t>
            </a:r>
            <a:r>
              <a:rPr lang="en-US" sz="2000" i="1" dirty="0">
                <a:solidFill>
                  <a:schemeClr val="bg1"/>
                </a:solidFill>
                <a:latin typeface="Arial" panose="020B0604020202020204" pitchFamily="34" charset="0"/>
                <a:cs typeface="Arial" panose="020B0604020202020204" pitchFamily="34" charset="0"/>
              </a:rPr>
              <a:t>I design all my costumes to be washable. Most can go in the washing machine, a few of the more heavily beaded ones have to be hand washed. This is just practical when the garments are worn outside in all weather conditions</a:t>
            </a:r>
            <a:r>
              <a:rPr lang="en-US" sz="2000" i="1" dirty="0" smtClean="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94627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4909" t="14438" r="15459"/>
          <a:stretch/>
        </p:blipFill>
        <p:spPr>
          <a:xfrm>
            <a:off x="1600200" y="457200"/>
            <a:ext cx="5870521" cy="5410200"/>
          </a:xfrm>
          <a:prstGeom prst="rect">
            <a:avLst/>
          </a:prstGeom>
          <a:ln>
            <a:solidFill>
              <a:schemeClr val="bg1"/>
            </a:solidFill>
          </a:ln>
        </p:spPr>
      </p:pic>
      <p:sp>
        <p:nvSpPr>
          <p:cNvPr id="3" name="TextBox 2"/>
          <p:cNvSpPr txBox="1"/>
          <p:nvPr/>
        </p:nvSpPr>
        <p:spPr>
          <a:xfrm>
            <a:off x="728639" y="5986200"/>
            <a:ext cx="7797800" cy="400110"/>
          </a:xfrm>
          <a:prstGeom prst="rect">
            <a:avLst/>
          </a:prstGeom>
          <a:noFill/>
        </p:spPr>
        <p:txBody>
          <a:bodyPr wrap="square" rtlCol="0">
            <a:spAutoFit/>
          </a:bodyPr>
          <a:lstStyle/>
          <a:p>
            <a:pPr algn="ctr"/>
            <a:r>
              <a:rPr lang="en-US" sz="2000" dirty="0" smtClean="0">
                <a:solidFill>
                  <a:schemeClr val="bg1"/>
                </a:solidFill>
                <a:latin typeface="Arial" panose="020B0604020202020204" pitchFamily="34" charset="0"/>
                <a:cs typeface="Arial" panose="020B0604020202020204" pitchFamily="34" charset="0"/>
              </a:rPr>
              <a:t>John and Sabrina Floyd: Costumes for use at Phoenix </a:t>
            </a:r>
            <a:r>
              <a:rPr lang="en-US" sz="2000" dirty="0" err="1" smtClean="0">
                <a:solidFill>
                  <a:schemeClr val="bg1"/>
                </a:solidFill>
                <a:latin typeface="Arial" panose="020B0604020202020204" pitchFamily="34" charset="0"/>
                <a:cs typeface="Arial" panose="020B0604020202020204" pitchFamily="34" charset="0"/>
              </a:rPr>
              <a:t>Comicon</a:t>
            </a:r>
            <a:endParaRPr lang="en-US" sz="20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9860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48200" y="3505200"/>
            <a:ext cx="4214812"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6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John &amp; Sabrina Floyd</a:t>
            </a:r>
            <a:br>
              <a:rPr kumimoji="0" lang="en-US" altLang="en-US" sz="16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br>
            <a:r>
              <a:rPr kumimoji="0" lang="en-US" altLang="en-US" sz="16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Hereford, AZ </a:t>
            </a:r>
            <a:br>
              <a:rPr kumimoji="0" lang="en-US" altLang="en-US" sz="16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br>
            <a:r>
              <a:rPr kumimoji="0" lang="en-US" altLang="en-US" sz="1600" b="0"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Artists, Designers and Models </a:t>
            </a:r>
          </a:p>
        </p:txBody>
      </p:sp>
      <p:pic>
        <p:nvPicPr>
          <p:cNvPr id="8195" name="Picture 3" descr="Debbie and Us"/>
          <p:cNvPicPr>
            <a:picLocks noChangeAspect="1" noChangeArrowheads="1"/>
          </p:cNvPicPr>
          <p:nvPr/>
        </p:nvPicPr>
        <p:blipFill>
          <a:blip r:embed="rId2" cstate="print">
            <a:extLst>
              <a:ext uri="{28A0092B-C50C-407E-A947-70E740481C1C}">
                <a14:useLocalDpi xmlns:a14="http://schemas.microsoft.com/office/drawing/2010/main" val="0"/>
              </a:ext>
            </a:extLst>
          </a:blip>
          <a:srcRect l="4486" t="2524" r="8414"/>
          <a:stretch>
            <a:fillRect/>
          </a:stretch>
        </p:blipFill>
        <p:spPr bwMode="auto">
          <a:xfrm>
            <a:off x="481084" y="354747"/>
            <a:ext cx="2092420" cy="3124200"/>
          </a:xfrm>
          <a:prstGeom prst="rect">
            <a:avLst/>
          </a:prstGeom>
          <a:noFill/>
          <a:ln w="952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10301" y="375135"/>
            <a:ext cx="3152634" cy="3113964"/>
          </a:xfrm>
          <a:prstGeom prst="rect">
            <a:avLst/>
          </a:prstGeom>
          <a:ln>
            <a:solidFill>
              <a:schemeClr val="bg1"/>
            </a:solidFill>
          </a:ln>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2200" y="348977"/>
            <a:ext cx="2094436" cy="3140121"/>
          </a:xfrm>
          <a:prstGeom prst="rect">
            <a:avLst/>
          </a:prstGeom>
          <a:ln>
            <a:solidFill>
              <a:schemeClr val="bg1"/>
            </a:solidFill>
          </a:ln>
        </p:spPr>
      </p:pic>
      <p:sp>
        <p:nvSpPr>
          <p:cNvPr id="5" name="Rectangle 4"/>
          <p:cNvSpPr/>
          <p:nvPr/>
        </p:nvSpPr>
        <p:spPr>
          <a:xfrm>
            <a:off x="481084" y="3505200"/>
            <a:ext cx="3905534" cy="830997"/>
          </a:xfrm>
          <a:prstGeom prst="rect">
            <a:avLst/>
          </a:prstGeom>
        </p:spPr>
        <p:txBody>
          <a:bodyPr wrap="square">
            <a:spAutoFit/>
          </a:bodyPr>
          <a:lstStyle/>
          <a:p>
            <a:r>
              <a:rPr lang="en-US" altLang="en-US" sz="1600" dirty="0">
                <a:solidFill>
                  <a:srgbClr val="FFFFFF"/>
                </a:solidFill>
                <a:latin typeface="Arial" panose="020B0604020202020204" pitchFamily="34" charset="0"/>
                <a:cs typeface="Arial" panose="020B0604020202020204" pitchFamily="34" charset="0"/>
              </a:rPr>
              <a:t>Debra Hoff</a:t>
            </a:r>
            <a:br>
              <a:rPr lang="en-US" altLang="en-US" sz="1600" dirty="0">
                <a:solidFill>
                  <a:srgbClr val="FFFFFF"/>
                </a:solidFill>
                <a:latin typeface="Arial" panose="020B0604020202020204" pitchFamily="34" charset="0"/>
                <a:cs typeface="Arial" panose="020B0604020202020204" pitchFamily="34" charset="0"/>
              </a:rPr>
            </a:br>
            <a:r>
              <a:rPr lang="en-US" altLang="en-US" sz="1600" dirty="0">
                <a:solidFill>
                  <a:srgbClr val="FFFFFF"/>
                </a:solidFill>
                <a:latin typeface="Arial" panose="020B0604020202020204" pitchFamily="34" charset="0"/>
                <a:cs typeface="Arial" panose="020B0604020202020204" pitchFamily="34" charset="0"/>
              </a:rPr>
              <a:t>Sierra Vista, AZ</a:t>
            </a:r>
            <a:br>
              <a:rPr lang="en-US" altLang="en-US" sz="1600" dirty="0">
                <a:solidFill>
                  <a:srgbClr val="FFFFFF"/>
                </a:solidFill>
                <a:latin typeface="Arial" panose="020B0604020202020204" pitchFamily="34" charset="0"/>
                <a:cs typeface="Arial" panose="020B0604020202020204" pitchFamily="34" charset="0"/>
              </a:rPr>
            </a:br>
            <a:r>
              <a:rPr lang="en-US" altLang="en-US" sz="1600" dirty="0">
                <a:solidFill>
                  <a:srgbClr val="FFFFFF"/>
                </a:solidFill>
                <a:latin typeface="Arial" panose="020B0604020202020204" pitchFamily="34" charset="0"/>
                <a:cs typeface="Arial" panose="020B0604020202020204" pitchFamily="34" charset="0"/>
              </a:rPr>
              <a:t>Costume Designer and Seamstress </a:t>
            </a:r>
            <a:endParaRPr lang="en-US" sz="1600" dirty="0"/>
          </a:p>
        </p:txBody>
      </p:sp>
      <p:sp>
        <p:nvSpPr>
          <p:cNvPr id="6" name="TextBox 5"/>
          <p:cNvSpPr txBox="1"/>
          <p:nvPr/>
        </p:nvSpPr>
        <p:spPr>
          <a:xfrm>
            <a:off x="348018" y="4527645"/>
            <a:ext cx="8514994" cy="2554545"/>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Husband and wife team John and Sabrina Floyd are self-taught costume makers. The Floyds were introduced to Steampunk at the 2010 Phoenix </a:t>
            </a:r>
            <a:r>
              <a:rPr lang="en-US" sz="2000" dirty="0" err="1">
                <a:solidFill>
                  <a:schemeClr val="bg1"/>
                </a:solidFill>
                <a:latin typeface="Arial" panose="020B0604020202020204" pitchFamily="34" charset="0"/>
                <a:cs typeface="Arial" panose="020B0604020202020204" pitchFamily="34" charset="0"/>
              </a:rPr>
              <a:t>Comicon</a:t>
            </a:r>
            <a:r>
              <a:rPr lang="en-US" sz="2000" dirty="0">
                <a:solidFill>
                  <a:schemeClr val="bg1"/>
                </a:solidFill>
                <a:latin typeface="Arial" panose="020B0604020202020204" pitchFamily="34" charset="0"/>
                <a:cs typeface="Arial" panose="020B0604020202020204" pitchFamily="34" charset="0"/>
              </a:rPr>
              <a:t> and formed a small company of friends who began researching and designing Steampunk characters. By 2012, the group sponsored the “Lavender and Lace Ball” in Bisbee, AZ. It was there they met collaborator Debra Hoff, a seamstress for more than forty years. </a:t>
            </a:r>
          </a:p>
          <a:p>
            <a:r>
              <a:rPr lang="en-US" sz="2000" dirty="0">
                <a:solidFill>
                  <a:schemeClr val="bg1"/>
                </a:solidFill>
                <a:latin typeface="Arial" panose="020B0604020202020204" pitchFamily="34" charset="0"/>
                <a:cs typeface="Arial" panose="020B0604020202020204" pitchFamily="34" charset="0"/>
              </a:rPr>
              <a:t> </a:t>
            </a:r>
          </a:p>
          <a:p>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3438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817" t="19132" b="5699"/>
          <a:stretch/>
        </p:blipFill>
        <p:spPr>
          <a:xfrm>
            <a:off x="457200" y="381000"/>
            <a:ext cx="8190190" cy="4800600"/>
          </a:xfrm>
          <a:prstGeom prst="rect">
            <a:avLst/>
          </a:prstGeom>
          <a:ln>
            <a:solidFill>
              <a:schemeClr val="bg1"/>
            </a:solidFill>
          </a:ln>
        </p:spPr>
      </p:pic>
      <p:sp>
        <p:nvSpPr>
          <p:cNvPr id="3" name="TextBox 2"/>
          <p:cNvSpPr txBox="1"/>
          <p:nvPr/>
        </p:nvSpPr>
        <p:spPr>
          <a:xfrm>
            <a:off x="1237595" y="5486400"/>
            <a:ext cx="6629400" cy="400110"/>
          </a:xfrm>
          <a:prstGeom prst="rect">
            <a:avLst/>
          </a:prstGeom>
          <a:noFill/>
        </p:spPr>
        <p:txBody>
          <a:bodyPr wrap="square" rtlCol="0">
            <a:spAutoFit/>
          </a:bodyPr>
          <a:lstStyle/>
          <a:p>
            <a:pPr algn="ctr"/>
            <a:r>
              <a:rPr lang="en-US" sz="2000" i="1" dirty="0" smtClean="0">
                <a:solidFill>
                  <a:schemeClr val="bg1"/>
                </a:solidFill>
                <a:latin typeface="Arial" panose="020B0604020202020204" pitchFamily="34" charset="0"/>
                <a:cs typeface="Arial" panose="020B0604020202020204" pitchFamily="34" charset="0"/>
              </a:rPr>
              <a:t>40 Years of </a:t>
            </a:r>
            <a:r>
              <a:rPr lang="en-US" sz="2000" i="1" dirty="0" err="1" smtClean="0">
                <a:solidFill>
                  <a:schemeClr val="bg1"/>
                </a:solidFill>
                <a:latin typeface="Arial" panose="020B0604020202020204" pitchFamily="34" charset="0"/>
                <a:cs typeface="Arial" panose="020B0604020202020204" pitchFamily="34" charset="0"/>
              </a:rPr>
              <a:t>Zarco</a:t>
            </a:r>
            <a:r>
              <a:rPr lang="en-US" sz="2000" i="1" dirty="0" smtClean="0">
                <a:solidFill>
                  <a:schemeClr val="bg1"/>
                </a:solidFill>
                <a:latin typeface="Arial" panose="020B0604020202020204" pitchFamily="34" charset="0"/>
                <a:cs typeface="Arial" panose="020B0604020202020204" pitchFamily="34" charset="0"/>
              </a:rPr>
              <a:t> Guerrero Mask Making</a:t>
            </a:r>
            <a:endParaRPr lang="en-US" sz="20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9681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0" y="278642"/>
            <a:ext cx="1959781" cy="2939671"/>
          </a:xfrm>
          <a:prstGeom prst="rect">
            <a:avLst/>
          </a:prstGeom>
          <a:ln>
            <a:solidFill>
              <a:schemeClr val="bg1"/>
            </a:solidFill>
          </a:ln>
        </p:spPr>
      </p:pic>
      <p:pic>
        <p:nvPicPr>
          <p:cNvPr id="3" name="Picture 2"/>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381000" y="303663"/>
            <a:ext cx="3886200" cy="2914650"/>
          </a:xfrm>
          <a:prstGeom prst="rect">
            <a:avLst/>
          </a:prstGeom>
          <a:ln>
            <a:solidFill>
              <a:schemeClr val="bg1"/>
            </a:solidFill>
          </a:ln>
        </p:spPr>
      </p:pic>
      <p:sp>
        <p:nvSpPr>
          <p:cNvPr id="4" name="Rectangle 3"/>
          <p:cNvSpPr/>
          <p:nvPr/>
        </p:nvSpPr>
        <p:spPr>
          <a:xfrm>
            <a:off x="6705600" y="961072"/>
            <a:ext cx="2286000" cy="1477328"/>
          </a:xfrm>
          <a:prstGeom prst="rect">
            <a:avLst/>
          </a:prstGeom>
        </p:spPr>
        <p:txBody>
          <a:bodyPr wrap="square">
            <a:spAutoFit/>
          </a:bodyPr>
          <a:lstStyle/>
          <a:p>
            <a:r>
              <a:rPr lang="en-US" dirty="0" err="1">
                <a:solidFill>
                  <a:schemeClr val="bg1"/>
                </a:solidFill>
                <a:latin typeface="Arial" panose="020B0604020202020204" pitchFamily="34" charset="0"/>
                <a:cs typeface="Arial" panose="020B0604020202020204" pitchFamily="34" charset="0"/>
              </a:rPr>
              <a:t>Zarco</a:t>
            </a:r>
            <a:r>
              <a:rPr lang="en-US" dirty="0">
                <a:solidFill>
                  <a:schemeClr val="bg1"/>
                </a:solidFill>
                <a:latin typeface="Arial" panose="020B0604020202020204" pitchFamily="34" charset="0"/>
                <a:cs typeface="Arial" panose="020B0604020202020204" pitchFamily="34" charset="0"/>
              </a:rPr>
              <a:t> Guerrero</a:t>
            </a:r>
          </a:p>
          <a:p>
            <a:r>
              <a:rPr lang="en-US" dirty="0">
                <a:solidFill>
                  <a:schemeClr val="bg1"/>
                </a:solidFill>
                <a:latin typeface="Arial" panose="020B0604020202020204" pitchFamily="34" charset="0"/>
                <a:cs typeface="Arial" panose="020B0604020202020204" pitchFamily="34" charset="0"/>
              </a:rPr>
              <a:t>Mesa, AZ</a:t>
            </a:r>
          </a:p>
          <a:p>
            <a:r>
              <a:rPr lang="en-US" dirty="0">
                <a:solidFill>
                  <a:schemeClr val="bg1"/>
                </a:solidFill>
                <a:latin typeface="Arial" panose="020B0604020202020204" pitchFamily="34" charset="0"/>
                <a:cs typeface="Arial" panose="020B0604020202020204" pitchFamily="34" charset="0"/>
              </a:rPr>
              <a:t>Artist, Mask-Maker </a:t>
            </a:r>
            <a:br>
              <a:rPr lang="en-US" dirty="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and </a:t>
            </a:r>
            <a:r>
              <a:rPr lang="en-US" dirty="0">
                <a:solidFill>
                  <a:schemeClr val="bg1"/>
                </a:solidFill>
                <a:latin typeface="Arial" panose="020B0604020202020204" pitchFamily="34" charset="0"/>
                <a:cs typeface="Arial" panose="020B0604020202020204" pitchFamily="34" charset="0"/>
              </a:rPr>
              <a:t>Musician</a:t>
            </a:r>
          </a:p>
          <a:p>
            <a:r>
              <a:rPr lang="en-US" dirty="0">
                <a:solidFill>
                  <a:schemeClr val="bg1"/>
                </a:solidFill>
                <a:latin typeface="Arial" panose="020B0604020202020204" pitchFamily="34" charset="0"/>
                <a:cs typeface="Arial" panose="020B0604020202020204" pitchFamily="34" charset="0"/>
              </a:rPr>
              <a:t> </a:t>
            </a:r>
          </a:p>
        </p:txBody>
      </p:sp>
      <p:sp>
        <p:nvSpPr>
          <p:cNvPr id="5" name="TextBox 4"/>
          <p:cNvSpPr txBox="1"/>
          <p:nvPr/>
        </p:nvSpPr>
        <p:spPr>
          <a:xfrm>
            <a:off x="4510585" y="2971800"/>
            <a:ext cx="2118815" cy="261610"/>
          </a:xfrm>
          <a:prstGeom prst="rect">
            <a:avLst/>
          </a:prstGeom>
          <a:noFill/>
        </p:spPr>
        <p:txBody>
          <a:bodyPr wrap="square" rtlCol="0">
            <a:spAutoFit/>
          </a:bodyPr>
          <a:lstStyle/>
          <a:p>
            <a:r>
              <a:rPr lang="en-US" sz="1100" dirty="0" smtClean="0">
                <a:solidFill>
                  <a:schemeClr val="bg1"/>
                </a:solidFill>
                <a:latin typeface="Arial" panose="020B0604020202020204" pitchFamily="34" charset="0"/>
                <a:cs typeface="Arial" panose="020B0604020202020204" pitchFamily="34" charset="0"/>
              </a:rPr>
              <a:t>Photo by </a:t>
            </a:r>
            <a:r>
              <a:rPr lang="en-US" sz="1100" dirty="0" err="1" smtClean="0">
                <a:solidFill>
                  <a:schemeClr val="bg1"/>
                </a:solidFill>
                <a:latin typeface="Arial" panose="020B0604020202020204" pitchFamily="34" charset="0"/>
                <a:cs typeface="Arial" panose="020B0604020202020204" pitchFamily="34" charset="0"/>
              </a:rPr>
              <a:t>Miachelle</a:t>
            </a:r>
            <a:r>
              <a:rPr lang="en-US" sz="1100" dirty="0" smtClean="0">
                <a:solidFill>
                  <a:schemeClr val="bg1"/>
                </a:solidFill>
                <a:latin typeface="Arial" panose="020B0604020202020204" pitchFamily="34" charset="0"/>
                <a:cs typeface="Arial" panose="020B0604020202020204" pitchFamily="34" charset="0"/>
              </a:rPr>
              <a:t> </a:t>
            </a:r>
            <a:r>
              <a:rPr lang="en-US" sz="1100" dirty="0" err="1" smtClean="0">
                <a:solidFill>
                  <a:schemeClr val="bg1"/>
                </a:solidFill>
                <a:latin typeface="Arial" panose="020B0604020202020204" pitchFamily="34" charset="0"/>
                <a:cs typeface="Arial" panose="020B0604020202020204" pitchFamily="34" charset="0"/>
              </a:rPr>
              <a:t>DePiano</a:t>
            </a:r>
            <a:endParaRPr lang="en-US" sz="11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381000" y="3276600"/>
            <a:ext cx="8382000" cy="3170099"/>
          </a:xfrm>
          <a:prstGeom prst="rect">
            <a:avLst/>
          </a:prstGeom>
          <a:noFill/>
        </p:spPr>
        <p:txBody>
          <a:bodyPr wrap="square" rtlCol="0">
            <a:spAutoFit/>
          </a:bodyPr>
          <a:lstStyle/>
          <a:p>
            <a:r>
              <a:rPr lang="en-US" sz="2000" dirty="0" err="1">
                <a:solidFill>
                  <a:schemeClr val="bg1"/>
                </a:solidFill>
                <a:latin typeface="Arial" panose="020B0604020202020204" pitchFamily="34" charset="0"/>
                <a:cs typeface="Arial" panose="020B0604020202020204" pitchFamily="34" charset="0"/>
              </a:rPr>
              <a:t>Guererro</a:t>
            </a:r>
            <a:r>
              <a:rPr lang="en-US" sz="2000" dirty="0">
                <a:solidFill>
                  <a:schemeClr val="bg1"/>
                </a:solidFill>
                <a:latin typeface="Arial" panose="020B0604020202020204" pitchFamily="34" charset="0"/>
                <a:cs typeface="Arial" panose="020B0604020202020204" pitchFamily="34" charset="0"/>
              </a:rPr>
              <a:t> has been working as a professional artist for more than forty years. He is probably best known as a mask-maker, but he is also a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sculptor, muralist, performance artist, poet, musician </a:t>
            </a:r>
            <a:r>
              <a:rPr lang="en-US" sz="2000" dirty="0" smtClean="0">
                <a:solidFill>
                  <a:schemeClr val="bg1"/>
                </a:solidFill>
                <a:latin typeface="Arial" panose="020B0604020202020204" pitchFamily="34" charset="0"/>
                <a:cs typeface="Arial" panose="020B0604020202020204" pitchFamily="34" charset="0"/>
              </a:rPr>
              <a:t>and</a:t>
            </a:r>
            <a:r>
              <a:rPr lang="en-US" sz="2000" dirty="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activist</a:t>
            </a:r>
            <a:r>
              <a:rPr lang="en-US" sz="2000" dirty="0">
                <a:solidFill>
                  <a:schemeClr val="bg1"/>
                </a:solidFill>
                <a:latin typeface="Arial" panose="020B0604020202020204" pitchFamily="34" charset="0"/>
                <a:cs typeface="Arial" panose="020B0604020202020204" pitchFamily="34" charset="0"/>
              </a:rPr>
              <a:t>. His travels to places such as Mexico, Brazil, Japan, China, </a:t>
            </a:r>
            <a:r>
              <a:rPr lang="en-US" sz="2000" dirty="0" smtClean="0">
                <a:solidFill>
                  <a:schemeClr val="bg1"/>
                </a:solidFill>
                <a:latin typeface="Arial" panose="020B0604020202020204" pitchFamily="34" charset="0"/>
                <a:cs typeface="Arial" panose="020B0604020202020204" pitchFamily="34" charset="0"/>
              </a:rPr>
              <a:t>Thailand </a:t>
            </a:r>
            <a:r>
              <a:rPr lang="en-US" sz="2000" dirty="0">
                <a:solidFill>
                  <a:schemeClr val="bg1"/>
                </a:solidFill>
                <a:latin typeface="Arial" panose="020B0604020202020204" pitchFamily="34" charset="0"/>
                <a:cs typeface="Arial" panose="020B0604020202020204" pitchFamily="34" charset="0"/>
              </a:rPr>
              <a:t>and the Andean countries of South America, to name a few, </a:t>
            </a:r>
            <a:r>
              <a:rPr lang="en-US" sz="2000" dirty="0" smtClean="0">
                <a:solidFill>
                  <a:schemeClr val="bg1"/>
                </a:solidFill>
                <a:latin typeface="Arial" panose="020B0604020202020204" pitchFamily="34" charset="0"/>
                <a:cs typeface="Arial" panose="020B0604020202020204" pitchFamily="34" charset="0"/>
              </a:rPr>
              <a:t>enabled </a:t>
            </a:r>
            <a:r>
              <a:rPr lang="en-US" sz="2000" dirty="0">
                <a:solidFill>
                  <a:schemeClr val="bg1"/>
                </a:solidFill>
                <a:latin typeface="Arial" panose="020B0604020202020204" pitchFamily="34" charset="0"/>
                <a:cs typeface="Arial" panose="020B0604020202020204" pitchFamily="34" charset="0"/>
              </a:rPr>
              <a:t>him to study indigenous art forms and traditional </a:t>
            </a:r>
            <a:r>
              <a:rPr lang="en-US" sz="2000" dirty="0" smtClean="0">
                <a:solidFill>
                  <a:schemeClr val="bg1"/>
                </a:solidFill>
                <a:latin typeface="Arial" panose="020B0604020202020204" pitchFamily="34" charset="0"/>
                <a:cs typeface="Arial" panose="020B0604020202020204" pitchFamily="34" charset="0"/>
              </a:rPr>
              <a:t>mask-making </a:t>
            </a:r>
            <a:r>
              <a:rPr lang="en-US" sz="2000" dirty="0">
                <a:solidFill>
                  <a:schemeClr val="bg1"/>
                </a:solidFill>
                <a:latin typeface="Arial" panose="020B0604020202020204" pitchFamily="34" charset="0"/>
                <a:cs typeface="Arial" panose="020B0604020202020204" pitchFamily="34" charset="0"/>
              </a:rPr>
              <a:t>practices. </a:t>
            </a:r>
            <a:r>
              <a:rPr lang="en-US" sz="2000" dirty="0" err="1" smtClean="0">
                <a:solidFill>
                  <a:schemeClr val="bg1"/>
                </a:solidFill>
                <a:latin typeface="Arial" panose="020B0604020202020204" pitchFamily="34" charset="0"/>
                <a:cs typeface="Arial" panose="020B0604020202020204" pitchFamily="34" charset="0"/>
              </a:rPr>
              <a:t>Guererro</a:t>
            </a:r>
            <a:r>
              <a:rPr lang="en-US" sz="2000" dirty="0" smtClean="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says of his work, </a:t>
            </a:r>
            <a:r>
              <a:rPr lang="en-US" sz="2000" i="1" dirty="0">
                <a:solidFill>
                  <a:schemeClr val="bg1"/>
                </a:solidFill>
                <a:latin typeface="Arial" panose="020B0604020202020204" pitchFamily="34" charset="0"/>
                <a:cs typeface="Arial" panose="020B0604020202020204" pitchFamily="34" charset="0"/>
              </a:rPr>
              <a:t>“Art is a statement that goes beyond mere </a:t>
            </a:r>
            <a:r>
              <a:rPr lang="en-US" sz="2000" i="1" dirty="0" smtClean="0">
                <a:solidFill>
                  <a:schemeClr val="bg1"/>
                </a:solidFill>
                <a:latin typeface="Arial" panose="020B0604020202020204" pitchFamily="34" charset="0"/>
                <a:cs typeface="Arial" panose="020B0604020202020204" pitchFamily="34" charset="0"/>
              </a:rPr>
              <a:t>entertainment </a:t>
            </a:r>
            <a:r>
              <a:rPr lang="en-US" sz="2000" i="1" dirty="0">
                <a:solidFill>
                  <a:schemeClr val="bg1"/>
                </a:solidFill>
                <a:latin typeface="Arial" panose="020B0604020202020204" pitchFamily="34" charset="0"/>
                <a:cs typeface="Arial" panose="020B0604020202020204" pitchFamily="34" charset="0"/>
              </a:rPr>
              <a:t>and the decorative unveiling of the sordid and the </a:t>
            </a:r>
            <a:r>
              <a:rPr lang="en-US" sz="2000" i="1" dirty="0" smtClean="0">
                <a:solidFill>
                  <a:schemeClr val="bg1"/>
                </a:solidFill>
                <a:latin typeface="Arial" panose="020B0604020202020204" pitchFamily="34" charset="0"/>
                <a:cs typeface="Arial" panose="020B0604020202020204" pitchFamily="34" charset="0"/>
              </a:rPr>
              <a:t>beautiful</a:t>
            </a:r>
            <a:r>
              <a:rPr lang="en-US" sz="2000" i="1" dirty="0">
                <a:solidFill>
                  <a:schemeClr val="bg1"/>
                </a:solidFill>
                <a:latin typeface="Arial" panose="020B0604020202020204" pitchFamily="34" charset="0"/>
                <a:cs typeface="Arial" panose="020B0604020202020204" pitchFamily="34" charset="0"/>
              </a:rPr>
              <a:t>…. </a:t>
            </a:r>
            <a:r>
              <a:rPr lang="en-US" sz="2000" i="1" dirty="0" smtClean="0">
                <a:solidFill>
                  <a:schemeClr val="bg1"/>
                </a:solidFill>
                <a:latin typeface="Arial" panose="020B0604020202020204" pitchFamily="34" charset="0"/>
                <a:cs typeface="Arial" panose="020B0604020202020204" pitchFamily="34" charset="0"/>
              </a:rPr>
              <a:t>the </a:t>
            </a:r>
            <a:r>
              <a:rPr lang="en-US" sz="2000" i="1" dirty="0">
                <a:solidFill>
                  <a:schemeClr val="bg1"/>
                </a:solidFill>
                <a:latin typeface="Arial" panose="020B0604020202020204" pitchFamily="34" charset="0"/>
                <a:cs typeface="Arial" panose="020B0604020202020204" pitchFamily="34" charset="0"/>
              </a:rPr>
              <a:t>mask challenges us to struggle, articulate and confirm the sanctity of life</a:t>
            </a:r>
            <a:r>
              <a:rPr lang="en-US" sz="2000" i="1" dirty="0" smtClean="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www.zarkmask.com</a:t>
            </a:r>
            <a:endParaRPr lang="en-US" dirty="0"/>
          </a:p>
        </p:txBody>
      </p:sp>
    </p:spTree>
    <p:extLst>
      <p:ext uri="{BB962C8B-B14F-4D97-AF65-F5344CB8AC3E}">
        <p14:creationId xmlns:p14="http://schemas.microsoft.com/office/powerpoint/2010/main" val="713438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554" y="914400"/>
            <a:ext cx="8305800" cy="452431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Costume makers, whether theatrical or special-event focused, come from a variety of backgrounds and experiences. Some have been sewing and creating art since childhood, some were professionally trained theater majors in college and still others started making costumes by teaching themselves. </a:t>
            </a:r>
            <a:endParaRPr lang="en-US" sz="2400" dirty="0" smtClean="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 </a:t>
            </a:r>
          </a:p>
          <a:p>
            <a:r>
              <a:rPr lang="en-US" sz="2400" dirty="0">
                <a:solidFill>
                  <a:schemeClr val="bg1"/>
                </a:solidFill>
                <a:latin typeface="Arial" panose="020B0604020202020204" pitchFamily="34" charset="0"/>
                <a:cs typeface="Arial" panose="020B0604020202020204" pitchFamily="34" charset="0"/>
              </a:rPr>
              <a:t>The displays in this exhibition showcase the artistic talents of local costume makers, the creative diversity of Arizona performing arts organizations and the increasing popularity of cultural events where costumes play an important role. </a:t>
            </a:r>
          </a:p>
          <a:p>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5047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066800"/>
            <a:ext cx="7620000" cy="452431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This exhibition is a collaborative project and would not be possible without help from the following organizations and individuals: </a:t>
            </a:r>
            <a:br>
              <a:rPr lang="en-US" sz="2400" dirty="0">
                <a:solidFill>
                  <a:schemeClr val="bg1"/>
                </a:solidFill>
                <a:latin typeface="Arial" panose="020B0604020202020204" pitchFamily="34" charset="0"/>
                <a:cs typeface="Arial" panose="020B0604020202020204" pitchFamily="34" charset="0"/>
              </a:rPr>
            </a:br>
            <a:r>
              <a:rPr lang="en-US" sz="2400" dirty="0" smtClean="0">
                <a:solidFill>
                  <a:schemeClr val="bg1"/>
                </a:solidFill>
                <a:latin typeface="Arial" panose="020B0604020202020204" pitchFamily="34" charset="0"/>
                <a:cs typeface="Arial" panose="020B0604020202020204" pitchFamily="34" charset="0"/>
              </a:rPr>
              <a:t/>
            </a:r>
            <a:br>
              <a:rPr lang="en-US" sz="2400" dirty="0" smtClean="0">
                <a:solidFill>
                  <a:schemeClr val="bg1"/>
                </a:solidFill>
                <a:latin typeface="Arial" panose="020B0604020202020204" pitchFamily="34" charset="0"/>
                <a:cs typeface="Arial" panose="020B0604020202020204" pitchFamily="34" charset="0"/>
              </a:rPr>
            </a:br>
            <a:r>
              <a:rPr lang="en-US" sz="2400" dirty="0" smtClean="0">
                <a:solidFill>
                  <a:schemeClr val="bg1"/>
                </a:solidFill>
                <a:latin typeface="Arial" panose="020B0604020202020204" pitchFamily="34" charset="0"/>
                <a:cs typeface="Arial" panose="020B0604020202020204" pitchFamily="34" charset="0"/>
              </a:rPr>
              <a:t>Arizona </a:t>
            </a:r>
            <a:r>
              <a:rPr lang="en-US" sz="2400" dirty="0">
                <a:solidFill>
                  <a:schemeClr val="bg1"/>
                </a:solidFill>
                <a:latin typeface="Arial" panose="020B0604020202020204" pitchFamily="34" charset="0"/>
                <a:cs typeface="Arial" panose="020B0604020202020204" pitchFamily="34" charset="0"/>
              </a:rPr>
              <a:t>Opera, Ballet Arizona, Brose Brothers’ Productions, </a:t>
            </a:r>
            <a:r>
              <a:rPr lang="en-US" sz="2400" dirty="0" err="1">
                <a:solidFill>
                  <a:schemeClr val="bg1"/>
                </a:solidFill>
                <a:latin typeface="Arial" panose="020B0604020202020204" pitchFamily="34" charset="0"/>
                <a:cs typeface="Arial" panose="020B0604020202020204" pitchFamily="34" charset="0"/>
              </a:rPr>
              <a:t>Childsplay</a:t>
            </a:r>
            <a:r>
              <a:rPr lang="en-US" sz="2400" dirty="0">
                <a:solidFill>
                  <a:schemeClr val="bg1"/>
                </a:solidFill>
                <a:latin typeface="Arial" panose="020B0604020202020204" pitchFamily="34" charset="0"/>
                <a:cs typeface="Arial" panose="020B0604020202020204" pitchFamily="34" charset="0"/>
              </a:rPr>
              <a:t>, Phoenix Theatre, Southwest Shakespeare Company and artists </a:t>
            </a:r>
            <a:r>
              <a:rPr lang="en-US" sz="2400" dirty="0" err="1" smtClean="0">
                <a:solidFill>
                  <a:schemeClr val="bg1"/>
                </a:solidFill>
                <a:latin typeface="Arial" panose="020B0604020202020204" pitchFamily="34" charset="0"/>
                <a:cs typeface="Arial" panose="020B0604020202020204" pitchFamily="34" charset="0"/>
              </a:rPr>
              <a:t>Zarco</a:t>
            </a:r>
            <a:r>
              <a:rPr lang="en-US" sz="2400" dirty="0" smtClean="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Guerrero, John and Sabrina Floyd and Cynthia Randall. We </a:t>
            </a:r>
            <a:r>
              <a:rPr lang="en-US" sz="2400" dirty="0" smtClean="0">
                <a:solidFill>
                  <a:schemeClr val="bg1"/>
                </a:solidFill>
                <a:latin typeface="Arial" panose="020B0604020202020204" pitchFamily="34" charset="0"/>
                <a:cs typeface="Arial" panose="020B0604020202020204" pitchFamily="34" charset="0"/>
              </a:rPr>
              <a:t/>
            </a:r>
            <a:br>
              <a:rPr lang="en-US" sz="2400" dirty="0" smtClean="0">
                <a:solidFill>
                  <a:schemeClr val="bg1"/>
                </a:solidFill>
                <a:latin typeface="Arial" panose="020B0604020202020204" pitchFamily="34" charset="0"/>
                <a:cs typeface="Arial" panose="020B0604020202020204" pitchFamily="34" charset="0"/>
              </a:rPr>
            </a:br>
            <a:r>
              <a:rPr lang="en-US" sz="2400" dirty="0" smtClean="0">
                <a:solidFill>
                  <a:schemeClr val="bg1"/>
                </a:solidFill>
                <a:latin typeface="Arial" panose="020B0604020202020204" pitchFamily="34" charset="0"/>
                <a:cs typeface="Arial" panose="020B0604020202020204" pitchFamily="34" charset="0"/>
              </a:rPr>
              <a:t>also </a:t>
            </a:r>
            <a:r>
              <a:rPr lang="en-US" sz="2400" dirty="0">
                <a:solidFill>
                  <a:schemeClr val="bg1"/>
                </a:solidFill>
                <a:latin typeface="Arial" panose="020B0604020202020204" pitchFamily="34" charset="0"/>
                <a:cs typeface="Arial" panose="020B0604020202020204" pitchFamily="34" charset="0"/>
              </a:rPr>
              <a:t>thank the TCA Foundation, Tempe History Museum and costume consultants Rebecca Akins </a:t>
            </a:r>
            <a:r>
              <a:rPr lang="en-US" sz="2400" dirty="0" smtClean="0">
                <a:solidFill>
                  <a:schemeClr val="bg1"/>
                </a:solidFill>
                <a:latin typeface="Arial" panose="020B0604020202020204" pitchFamily="34" charset="0"/>
                <a:cs typeface="Arial" panose="020B0604020202020204" pitchFamily="34" charset="0"/>
              </a:rPr>
              <a:t/>
            </a:r>
            <a:br>
              <a:rPr lang="en-US" sz="2400" dirty="0" smtClean="0">
                <a:solidFill>
                  <a:schemeClr val="bg1"/>
                </a:solidFill>
                <a:latin typeface="Arial" panose="020B0604020202020204" pitchFamily="34" charset="0"/>
                <a:cs typeface="Arial" panose="020B0604020202020204" pitchFamily="34" charset="0"/>
              </a:rPr>
            </a:br>
            <a:r>
              <a:rPr lang="en-US" sz="2400" dirty="0" smtClean="0">
                <a:solidFill>
                  <a:schemeClr val="bg1"/>
                </a:solidFill>
                <a:latin typeface="Arial" panose="020B0604020202020204" pitchFamily="34" charset="0"/>
                <a:cs typeface="Arial" panose="020B0604020202020204" pitchFamily="34" charset="0"/>
              </a:rPr>
              <a:t>and </a:t>
            </a:r>
            <a:r>
              <a:rPr lang="en-US" sz="2400" dirty="0">
                <a:solidFill>
                  <a:schemeClr val="bg1"/>
                </a:solidFill>
                <a:latin typeface="Arial" panose="020B0604020202020204" pitchFamily="34" charset="0"/>
                <a:cs typeface="Arial" panose="020B0604020202020204" pitchFamily="34" charset="0"/>
              </a:rPr>
              <a:t>Sandie Tignor.</a:t>
            </a:r>
          </a:p>
          <a:p>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864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762000" y="381000"/>
            <a:ext cx="7188200" cy="5391150"/>
          </a:xfrm>
          <a:prstGeom prst="rect">
            <a:avLst/>
          </a:prstGeom>
          <a:ln>
            <a:solidFill>
              <a:schemeClr val="bg1"/>
            </a:solidFill>
          </a:ln>
        </p:spPr>
      </p:pic>
      <p:sp>
        <p:nvSpPr>
          <p:cNvPr id="3" name="TextBox 2"/>
          <p:cNvSpPr txBox="1"/>
          <p:nvPr/>
        </p:nvSpPr>
        <p:spPr>
          <a:xfrm>
            <a:off x="762000" y="5943600"/>
            <a:ext cx="7188200" cy="461665"/>
          </a:xfrm>
          <a:prstGeom prst="rect">
            <a:avLst/>
          </a:prstGeom>
          <a:noFill/>
        </p:spPr>
        <p:txBody>
          <a:bodyPr wrap="square" rtlCol="0">
            <a:spAutoFit/>
          </a:bodyPr>
          <a:lstStyle/>
          <a:p>
            <a:pPr algn="ctr"/>
            <a:r>
              <a:rPr lang="en-US" sz="2400" dirty="0" smtClean="0">
                <a:solidFill>
                  <a:schemeClr val="bg1"/>
                </a:solidFill>
                <a:latin typeface="Arial" panose="020B0604020202020204" pitchFamily="34" charset="0"/>
                <a:cs typeface="Arial" panose="020B0604020202020204" pitchFamily="34" charset="0"/>
              </a:rPr>
              <a:t>Arizona Opera: </a:t>
            </a:r>
            <a:r>
              <a:rPr lang="en-US" sz="2400" i="1" dirty="0" err="1" smtClean="0">
                <a:solidFill>
                  <a:schemeClr val="bg1"/>
                </a:solidFill>
                <a:latin typeface="Arial" panose="020B0604020202020204" pitchFamily="34" charset="0"/>
                <a:cs typeface="Arial" panose="020B0604020202020204" pitchFamily="34" charset="0"/>
              </a:rPr>
              <a:t>Florenicia</a:t>
            </a:r>
            <a:endParaRPr lang="en-US" sz="24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745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0" y="304800"/>
            <a:ext cx="4229100" cy="7109639"/>
          </a:xfrm>
          <a:prstGeom prst="rect">
            <a:avLst/>
          </a:prstGeom>
          <a:noFill/>
        </p:spPr>
        <p:txBody>
          <a:bodyPr wrap="square" rtlCol="0">
            <a:spAutoFit/>
          </a:bodyPr>
          <a:lstStyle/>
          <a:p>
            <a:r>
              <a:rPr lang="en-US" sz="2000" i="1" dirty="0" smtClean="0">
                <a:solidFill>
                  <a:schemeClr val="bg1"/>
                </a:solidFill>
                <a:latin typeface="Arial" panose="020B0604020202020204" pitchFamily="34" charset="0"/>
                <a:cs typeface="Arial" panose="020B0604020202020204" pitchFamily="34" charset="0"/>
              </a:rPr>
              <a:t>Florencia </a:t>
            </a:r>
            <a:r>
              <a:rPr lang="en-US" sz="2000" i="1" dirty="0" err="1">
                <a:solidFill>
                  <a:schemeClr val="bg1"/>
                </a:solidFill>
                <a:latin typeface="Arial" panose="020B0604020202020204" pitchFamily="34" charset="0"/>
                <a:cs typeface="Arial" panose="020B0604020202020204" pitchFamily="34" charset="0"/>
              </a:rPr>
              <a:t>en</a:t>
            </a:r>
            <a:r>
              <a:rPr lang="en-US" sz="2000" i="1" dirty="0">
                <a:solidFill>
                  <a:schemeClr val="bg1"/>
                </a:solidFill>
                <a:latin typeface="Arial" panose="020B0604020202020204" pitchFamily="34" charset="0"/>
                <a:cs typeface="Arial" panose="020B0604020202020204" pitchFamily="34" charset="0"/>
              </a:rPr>
              <a:t> el Amazonas</a:t>
            </a:r>
            <a:r>
              <a:rPr lang="en-US" sz="2000" dirty="0">
                <a:solidFill>
                  <a:schemeClr val="bg1"/>
                </a:solidFill>
                <a:latin typeface="Arial" panose="020B0604020202020204" pitchFamily="34" charset="0"/>
                <a:cs typeface="Arial" panose="020B0604020202020204" pitchFamily="34" charset="0"/>
              </a:rPr>
              <a:t> is a journey through the physical and mystical worlds of love, desire and the mighty Amazon River.  Written by the late Mexican composer </a:t>
            </a:r>
            <a:r>
              <a:rPr lang="en-US" sz="2000" dirty="0" smtClean="0">
                <a:solidFill>
                  <a:schemeClr val="bg1"/>
                </a:solidFill>
                <a:latin typeface="Arial" panose="020B0604020202020204" pitchFamily="34" charset="0"/>
                <a:cs typeface="Arial" panose="020B0604020202020204" pitchFamily="34" charset="0"/>
              </a:rPr>
              <a:t>Daniel </a:t>
            </a:r>
            <a:r>
              <a:rPr lang="en-US" sz="2000" dirty="0" err="1">
                <a:solidFill>
                  <a:schemeClr val="bg1"/>
                </a:solidFill>
                <a:latin typeface="Arial" panose="020B0604020202020204" pitchFamily="34" charset="0"/>
                <a:cs typeface="Arial" panose="020B0604020202020204" pitchFamily="34" charset="0"/>
              </a:rPr>
              <a:t>Catán</a:t>
            </a:r>
            <a:r>
              <a:rPr lang="en-US" sz="2000" dirty="0">
                <a:solidFill>
                  <a:schemeClr val="bg1"/>
                </a:solidFill>
                <a:latin typeface="Arial" panose="020B0604020202020204" pitchFamily="34" charset="0"/>
                <a:cs typeface="Arial" panose="020B0604020202020204" pitchFamily="34" charset="0"/>
              </a:rPr>
              <a:t>, </a:t>
            </a:r>
            <a:r>
              <a:rPr lang="en-US" sz="2000" i="1" dirty="0">
                <a:solidFill>
                  <a:schemeClr val="bg1"/>
                </a:solidFill>
                <a:latin typeface="Arial" panose="020B0604020202020204" pitchFamily="34" charset="0"/>
                <a:cs typeface="Arial" panose="020B0604020202020204" pitchFamily="34" charset="0"/>
              </a:rPr>
              <a:t>Florencia </a:t>
            </a:r>
            <a:r>
              <a:rPr lang="en-US" sz="2000" i="1" dirty="0" err="1">
                <a:solidFill>
                  <a:schemeClr val="bg1"/>
                </a:solidFill>
                <a:latin typeface="Arial" panose="020B0604020202020204" pitchFamily="34" charset="0"/>
                <a:cs typeface="Arial" panose="020B0604020202020204" pitchFamily="34" charset="0"/>
              </a:rPr>
              <a:t>en</a:t>
            </a:r>
            <a:r>
              <a:rPr lang="en-US" sz="2000" i="1" dirty="0">
                <a:solidFill>
                  <a:schemeClr val="bg1"/>
                </a:solidFill>
                <a:latin typeface="Arial" panose="020B0604020202020204" pitchFamily="34" charset="0"/>
                <a:cs typeface="Arial" panose="020B0604020202020204" pitchFamily="34" charset="0"/>
              </a:rPr>
              <a:t> el Amazonas </a:t>
            </a:r>
            <a:r>
              <a:rPr lang="en-US" sz="2000" dirty="0">
                <a:solidFill>
                  <a:schemeClr val="bg1"/>
                </a:solidFill>
                <a:latin typeface="Arial" panose="020B0604020202020204" pitchFamily="34" charset="0"/>
                <a:cs typeface="Arial" panose="020B0604020202020204" pitchFamily="34" charset="0"/>
              </a:rPr>
              <a:t>was the first-ever Spanish-language </a:t>
            </a:r>
            <a:r>
              <a:rPr lang="en-US" sz="2000" dirty="0" smtClean="0">
                <a:solidFill>
                  <a:schemeClr val="bg1"/>
                </a:solidFill>
                <a:latin typeface="Arial" panose="020B0604020202020204" pitchFamily="34" charset="0"/>
                <a:cs typeface="Arial" panose="020B0604020202020204" pitchFamily="34" charset="0"/>
              </a:rPr>
              <a:t>opera</a:t>
            </a:r>
          </a:p>
          <a:p>
            <a:r>
              <a:rPr lang="en-US" sz="2000" dirty="0" smtClean="0">
                <a:solidFill>
                  <a:schemeClr val="bg1"/>
                </a:solidFill>
                <a:latin typeface="Arial" panose="020B0604020202020204" pitchFamily="34" charset="0"/>
                <a:cs typeface="Arial" panose="020B0604020202020204" pitchFamily="34" charset="0"/>
              </a:rPr>
              <a:t>commissioned </a:t>
            </a:r>
            <a:r>
              <a:rPr lang="en-US" sz="2000" dirty="0">
                <a:solidFill>
                  <a:schemeClr val="bg1"/>
                </a:solidFill>
                <a:latin typeface="Arial" panose="020B0604020202020204" pitchFamily="34" charset="0"/>
                <a:cs typeface="Arial" panose="020B0604020202020204" pitchFamily="34" charset="0"/>
              </a:rPr>
              <a:t>in the U.S. </a:t>
            </a:r>
            <a:r>
              <a:rPr lang="en-US" sz="2000" dirty="0" smtClean="0">
                <a:solidFill>
                  <a:schemeClr val="bg1"/>
                </a:solidFill>
                <a:latin typeface="Arial" panose="020B0604020202020204" pitchFamily="34" charset="0"/>
                <a:cs typeface="Arial" panose="020B0604020202020204" pitchFamily="34" charset="0"/>
              </a:rPr>
              <a:t>In the story, famous </a:t>
            </a:r>
            <a:r>
              <a:rPr lang="en-US" sz="2000" dirty="0">
                <a:solidFill>
                  <a:schemeClr val="bg1"/>
                </a:solidFill>
                <a:latin typeface="Arial" panose="020B0604020202020204" pitchFamily="34" charset="0"/>
                <a:cs typeface="Arial" panose="020B0604020202020204" pitchFamily="34" charset="0"/>
              </a:rPr>
              <a:t>opera soprano Florencia </a:t>
            </a:r>
            <a:r>
              <a:rPr lang="en-US" sz="2000" dirty="0" err="1">
                <a:solidFill>
                  <a:schemeClr val="bg1"/>
                </a:solidFill>
                <a:latin typeface="Arial" panose="020B0604020202020204" pitchFamily="34" charset="0"/>
                <a:cs typeface="Arial" panose="020B0604020202020204" pitchFamily="34" charset="0"/>
              </a:rPr>
              <a:t>Grimaldi</a:t>
            </a:r>
            <a:r>
              <a:rPr lang="en-US" sz="2000" dirty="0">
                <a:solidFill>
                  <a:schemeClr val="bg1"/>
                </a:solidFill>
                <a:latin typeface="Arial" panose="020B0604020202020204" pitchFamily="34" charset="0"/>
                <a:cs typeface="Arial" panose="020B0604020202020204" pitchFamily="34" charset="0"/>
              </a:rPr>
              <a:t> travels through the enchanted rainforest hoping to find her long lost lover and butterfly hunter, </a:t>
            </a:r>
            <a:r>
              <a:rPr lang="en-US" sz="2000" dirty="0" err="1">
                <a:solidFill>
                  <a:schemeClr val="bg1"/>
                </a:solidFill>
                <a:latin typeface="Arial" panose="020B0604020202020204" pitchFamily="34" charset="0"/>
                <a:cs typeface="Arial" panose="020B0604020202020204" pitchFamily="34" charset="0"/>
              </a:rPr>
              <a:t>Cristóbal</a:t>
            </a:r>
            <a:r>
              <a:rPr lang="en-US" sz="2000" dirty="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1200" dirty="0" smtClean="0">
                <a:solidFill>
                  <a:schemeClr val="bg1"/>
                </a:solidFill>
                <a:latin typeface="Arial" panose="020B0604020202020204" pitchFamily="34" charset="0"/>
                <a:cs typeface="Arial" panose="020B0604020202020204" pitchFamily="34" charset="0"/>
              </a:rPr>
              <a:t/>
            </a:r>
            <a:br>
              <a:rPr lang="en-US" sz="12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Arizona </a:t>
            </a:r>
            <a:r>
              <a:rPr lang="en-US" sz="2000" dirty="0">
                <a:solidFill>
                  <a:schemeClr val="bg1"/>
                </a:solidFill>
                <a:latin typeface="Arial" panose="020B0604020202020204" pitchFamily="34" charset="0"/>
                <a:cs typeface="Arial" panose="020B0604020202020204" pitchFamily="34" charset="0"/>
              </a:rPr>
              <a:t>Opera produces fully-staged operas, concerts and collaborative programs throughout the state of Arizona.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endParaRPr lang="en-US" sz="1200" dirty="0" smtClean="0">
              <a:solidFill>
                <a:schemeClr val="bg1"/>
              </a:solidFill>
              <a:latin typeface="Arial" panose="020B0604020202020204" pitchFamily="34" charset="0"/>
              <a:cs typeface="Arial" panose="020B0604020202020204" pitchFamily="34" charset="0"/>
            </a:endParaRPr>
          </a:p>
          <a:p>
            <a:r>
              <a:rPr lang="en-US" sz="2000" dirty="0" smtClean="0">
                <a:solidFill>
                  <a:schemeClr val="bg1"/>
                </a:solidFill>
                <a:latin typeface="Arial" panose="020B0604020202020204" pitchFamily="34" charset="0"/>
                <a:cs typeface="Arial" panose="020B0604020202020204" pitchFamily="34" charset="0"/>
              </a:rPr>
              <a:t>www.azopera.org</a:t>
            </a:r>
            <a:endParaRPr lang="en-US" sz="2000" dirty="0">
              <a:solidFill>
                <a:schemeClr val="bg1"/>
              </a:solidFill>
              <a:latin typeface="Arial" panose="020B0604020202020204" pitchFamily="34" charset="0"/>
              <a:cs typeface="Arial" panose="020B0604020202020204" pitchFamily="34" charset="0"/>
            </a:endParaRPr>
          </a:p>
          <a:p>
            <a:r>
              <a:rPr lang="en-US" dirty="0"/>
              <a:t> </a:t>
            </a:r>
          </a:p>
          <a:p>
            <a:endParaRPr lang="en-US" dirty="0"/>
          </a:p>
        </p:txBody>
      </p:sp>
      <p:pic>
        <p:nvPicPr>
          <p:cNvPr id="1034" name="Picture 10" descr="florencia2_taken by Tim Trumbl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00" y="310250"/>
            <a:ext cx="4038277" cy="2691594"/>
          </a:xfrm>
          <a:prstGeom prst="rect">
            <a:avLst/>
          </a:prstGeom>
          <a:noFill/>
          <a:ln w="9525" algn="in">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5" name="Picture 11" descr="Arizona Op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2381250" cy="304800"/>
          </a:xfrm>
          <a:prstGeom prst="rect">
            <a:avLst/>
          </a:prstGeom>
          <a:noFill/>
          <a:ln w="9525" algn="in">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4400" y="3274325"/>
            <a:ext cx="2895600" cy="3098041"/>
          </a:xfrm>
          <a:prstGeom prst="rect">
            <a:avLst/>
          </a:prstGeom>
          <a:ln>
            <a:solidFill>
              <a:schemeClr val="bg1"/>
            </a:solidFill>
          </a:ln>
        </p:spPr>
      </p:pic>
    </p:spTree>
    <p:extLst>
      <p:ext uri="{BB962C8B-B14F-4D97-AF65-F5344CB8AC3E}">
        <p14:creationId xmlns:p14="http://schemas.microsoft.com/office/powerpoint/2010/main" val="3056097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driana Diaz_pic from her website"/>
          <p:cNvPicPr>
            <a:picLocks noChangeAspect="1" noChangeArrowheads="1"/>
          </p:cNvPicPr>
          <p:nvPr/>
        </p:nvPicPr>
        <p:blipFill>
          <a:blip r:embed="rId2">
            <a:extLst>
              <a:ext uri="{28A0092B-C50C-407E-A947-70E740481C1C}">
                <a14:useLocalDpi xmlns:a14="http://schemas.microsoft.com/office/drawing/2010/main" val="0"/>
              </a:ext>
            </a:extLst>
          </a:blip>
          <a:srcRect t="2711" b="6055"/>
          <a:stretch>
            <a:fillRect/>
          </a:stretch>
        </p:blipFill>
        <p:spPr bwMode="auto">
          <a:xfrm>
            <a:off x="4267200" y="432861"/>
            <a:ext cx="1977869" cy="2767540"/>
          </a:xfrm>
          <a:prstGeom prst="rect">
            <a:avLst/>
          </a:prstGeom>
          <a:noFill/>
          <a:ln w="952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Rectangle 3"/>
          <p:cNvSpPr/>
          <p:nvPr/>
        </p:nvSpPr>
        <p:spPr>
          <a:xfrm>
            <a:off x="6400800" y="1346897"/>
            <a:ext cx="2438400" cy="1015663"/>
          </a:xfrm>
          <a:prstGeom prst="rect">
            <a:avLst/>
          </a:prstGeom>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Adriana </a:t>
            </a:r>
            <a:r>
              <a:rPr lang="en-US" sz="2000" dirty="0" err="1">
                <a:solidFill>
                  <a:schemeClr val="bg1"/>
                </a:solidFill>
                <a:latin typeface="Arial" panose="020B0604020202020204" pitchFamily="34" charset="0"/>
                <a:cs typeface="Arial" panose="020B0604020202020204" pitchFamily="34" charset="0"/>
              </a:rPr>
              <a:t>Díaz</a:t>
            </a:r>
            <a:r>
              <a:rPr lang="en-US" sz="2000" dirty="0">
                <a:solidFill>
                  <a:schemeClr val="bg1"/>
                </a:solidFill>
                <a:latin typeface="Arial" panose="020B0604020202020204" pitchFamily="34" charset="0"/>
                <a:cs typeface="Arial" panose="020B0604020202020204" pitchFamily="34" charset="0"/>
              </a:rPr>
              <a:t> </a:t>
            </a:r>
          </a:p>
          <a:p>
            <a:r>
              <a:rPr lang="en-US" sz="2000" dirty="0">
                <a:solidFill>
                  <a:schemeClr val="bg1"/>
                </a:solidFill>
                <a:latin typeface="Arial" panose="020B0604020202020204" pitchFamily="34" charset="0"/>
                <a:cs typeface="Arial" panose="020B0604020202020204" pitchFamily="34" charset="0"/>
              </a:rPr>
              <a:t>Phoenix, AZ</a:t>
            </a:r>
          </a:p>
          <a:p>
            <a:r>
              <a:rPr lang="en-US" sz="2000" dirty="0">
                <a:solidFill>
                  <a:schemeClr val="bg1"/>
                </a:solidFill>
                <a:latin typeface="Arial" panose="020B0604020202020204" pitchFamily="34" charset="0"/>
                <a:cs typeface="Arial" panose="020B0604020202020204" pitchFamily="34" charset="0"/>
              </a:rPr>
              <a:t>Costume </a:t>
            </a:r>
            <a:r>
              <a:rPr lang="en-US" sz="2000" dirty="0" smtClean="0">
                <a:solidFill>
                  <a:schemeClr val="bg1"/>
                </a:solidFill>
                <a:latin typeface="Arial" panose="020B0604020202020204" pitchFamily="34" charset="0"/>
                <a:cs typeface="Arial" panose="020B0604020202020204" pitchFamily="34" charset="0"/>
              </a:rPr>
              <a:t>Designer</a:t>
            </a:r>
            <a:r>
              <a:rPr lang="en-US" sz="2000" dirty="0">
                <a:solidFill>
                  <a:schemeClr val="bg1"/>
                </a:solidFill>
                <a:latin typeface="Arial" panose="020B0604020202020204" pitchFamily="34" charset="0"/>
                <a:cs typeface="Arial" panose="020B0604020202020204" pitchFamily="34" charset="0"/>
              </a:rPr>
              <a:t> </a:t>
            </a:r>
          </a:p>
        </p:txBody>
      </p:sp>
      <p:sp>
        <p:nvSpPr>
          <p:cNvPr id="5" name="Rectangle 4"/>
          <p:cNvSpPr/>
          <p:nvPr/>
        </p:nvSpPr>
        <p:spPr>
          <a:xfrm>
            <a:off x="457200" y="3505200"/>
            <a:ext cx="8001000" cy="2923877"/>
          </a:xfrm>
          <a:prstGeom prst="rect">
            <a:avLst/>
          </a:prstGeom>
        </p:spPr>
        <p:txBody>
          <a:bodyPr wrap="square">
            <a:spAutoFit/>
          </a:bodyPr>
          <a:lstStyle/>
          <a:p>
            <a:r>
              <a:rPr lang="en-US" sz="2000" i="1" dirty="0" smtClean="0">
                <a:solidFill>
                  <a:schemeClr val="bg1"/>
                </a:solidFill>
                <a:latin typeface="Arial" panose="020B0604020202020204" pitchFamily="34" charset="0"/>
                <a:cs typeface="Arial" panose="020B0604020202020204" pitchFamily="34" charset="0"/>
              </a:rPr>
              <a:t>Florencia </a:t>
            </a:r>
            <a:r>
              <a:rPr lang="en-US" sz="2000" i="1" dirty="0" err="1" smtClean="0">
                <a:solidFill>
                  <a:schemeClr val="bg1"/>
                </a:solidFill>
                <a:latin typeface="Arial" panose="020B0604020202020204" pitchFamily="34" charset="0"/>
                <a:cs typeface="Arial" panose="020B0604020202020204" pitchFamily="34" charset="0"/>
              </a:rPr>
              <a:t>en</a:t>
            </a:r>
            <a:r>
              <a:rPr lang="en-US" sz="2000" i="1" dirty="0" smtClean="0">
                <a:solidFill>
                  <a:schemeClr val="bg1"/>
                </a:solidFill>
                <a:latin typeface="Arial" panose="020B0604020202020204" pitchFamily="34" charset="0"/>
                <a:cs typeface="Arial" panose="020B0604020202020204" pitchFamily="34" charset="0"/>
              </a:rPr>
              <a:t> el Amazonas, </a:t>
            </a:r>
            <a:r>
              <a:rPr lang="en-US" sz="2000" dirty="0" smtClean="0">
                <a:solidFill>
                  <a:schemeClr val="bg1"/>
                </a:solidFill>
                <a:latin typeface="Arial" panose="020B0604020202020204" pitchFamily="34" charset="0"/>
                <a:cs typeface="Arial" panose="020B0604020202020204" pitchFamily="34" charset="0"/>
              </a:rPr>
              <a:t>Arizona Opera </a:t>
            </a:r>
            <a:br>
              <a:rPr lang="en-US" sz="2000" dirty="0" smtClean="0">
                <a:solidFill>
                  <a:schemeClr val="bg1"/>
                </a:solidFill>
                <a:latin typeface="Arial" panose="020B0604020202020204" pitchFamily="34" charset="0"/>
                <a:cs typeface="Arial" panose="020B0604020202020204" pitchFamily="34" charset="0"/>
              </a:rPr>
            </a:br>
            <a:r>
              <a:rPr lang="en-US" sz="1200" dirty="0" smtClean="0">
                <a:solidFill>
                  <a:schemeClr val="bg1"/>
                </a:solidFill>
                <a:latin typeface="Arial" panose="020B0604020202020204" pitchFamily="34" charset="0"/>
                <a:cs typeface="Arial" panose="020B0604020202020204" pitchFamily="34" charset="0"/>
              </a:rPr>
              <a:t/>
            </a:r>
            <a:br>
              <a:rPr lang="en-US" sz="12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Diaz </a:t>
            </a:r>
            <a:r>
              <a:rPr lang="en-US" sz="2000" dirty="0">
                <a:solidFill>
                  <a:schemeClr val="bg1"/>
                </a:solidFill>
                <a:latin typeface="Arial" panose="020B0604020202020204" pitchFamily="34" charset="0"/>
                <a:cs typeface="Arial" panose="020B0604020202020204" pitchFamily="34" charset="0"/>
              </a:rPr>
              <a:t>says </a:t>
            </a:r>
            <a:r>
              <a:rPr lang="en-US" sz="2000" i="1" dirty="0" smtClean="0">
                <a:solidFill>
                  <a:schemeClr val="bg1"/>
                </a:solidFill>
                <a:latin typeface="Arial" panose="020B0604020202020204" pitchFamily="34" charset="0"/>
                <a:cs typeface="Arial" panose="020B0604020202020204" pitchFamily="34" charset="0"/>
              </a:rPr>
              <a:t>“</a:t>
            </a:r>
            <a:r>
              <a:rPr lang="en-US" sz="2000" i="1" dirty="0">
                <a:solidFill>
                  <a:schemeClr val="bg1"/>
                </a:solidFill>
                <a:latin typeface="Arial" panose="020B0604020202020204" pitchFamily="34" charset="0"/>
                <a:cs typeface="Arial" panose="020B0604020202020204" pitchFamily="34" charset="0"/>
              </a:rPr>
              <a:t>Florencia’s costume transforms her at the end of the opera into the </a:t>
            </a:r>
            <a:r>
              <a:rPr lang="en-US" sz="2000" i="1" dirty="0" smtClean="0">
                <a:solidFill>
                  <a:schemeClr val="bg1"/>
                </a:solidFill>
                <a:latin typeface="Arial" panose="020B0604020202020204" pitchFamily="34" charset="0"/>
                <a:cs typeface="Arial" panose="020B0604020202020204" pitchFamily="34" charset="0"/>
              </a:rPr>
              <a:t>butterfly. </a:t>
            </a:r>
            <a:r>
              <a:rPr lang="en-US" sz="2000" i="1" dirty="0">
                <a:solidFill>
                  <a:schemeClr val="bg1"/>
                </a:solidFill>
                <a:latin typeface="Arial" panose="020B0604020202020204" pitchFamily="34" charset="0"/>
                <a:cs typeface="Arial" panose="020B0604020202020204" pitchFamily="34" charset="0"/>
              </a:rPr>
              <a:t>[The transformation] only takes a few seconds onstage in full view of the </a:t>
            </a:r>
            <a:r>
              <a:rPr lang="en-US" sz="2000" i="1" dirty="0" smtClean="0">
                <a:solidFill>
                  <a:schemeClr val="bg1"/>
                </a:solidFill>
                <a:latin typeface="Arial" panose="020B0604020202020204" pitchFamily="34" charset="0"/>
                <a:cs typeface="Arial" panose="020B0604020202020204" pitchFamily="34" charset="0"/>
              </a:rPr>
              <a:t>audience</a:t>
            </a:r>
            <a:r>
              <a:rPr lang="en-US" sz="2000" i="1" dirty="0">
                <a:solidFill>
                  <a:schemeClr val="bg1"/>
                </a:solidFill>
                <a:latin typeface="Arial" panose="020B0604020202020204" pitchFamily="34" charset="0"/>
                <a:cs typeface="Arial" panose="020B0604020202020204" pitchFamily="34" charset="0"/>
              </a:rPr>
              <a:t>. The wings span 28 feet, are constructed of hand-painted </a:t>
            </a:r>
            <a:r>
              <a:rPr lang="en-US" sz="2000" i="1" dirty="0" err="1">
                <a:solidFill>
                  <a:schemeClr val="bg1"/>
                </a:solidFill>
                <a:latin typeface="Arial" panose="020B0604020202020204" pitchFamily="34" charset="0"/>
                <a:cs typeface="Arial" panose="020B0604020202020204" pitchFamily="34" charset="0"/>
              </a:rPr>
              <a:t>polysilk</a:t>
            </a:r>
            <a:r>
              <a:rPr lang="en-US" sz="2000" i="1" dirty="0">
                <a:solidFill>
                  <a:schemeClr val="bg1"/>
                </a:solidFill>
                <a:latin typeface="Arial" panose="020B0604020202020204" pitchFamily="34" charset="0"/>
                <a:cs typeface="Arial" panose="020B0604020202020204" pitchFamily="34" charset="0"/>
              </a:rPr>
              <a:t>, and only weigh 3 pounds. They fold up small enough to fit into a shirt box</a:t>
            </a:r>
            <a:r>
              <a:rPr lang="en-US" sz="2000" i="1" dirty="0" smtClean="0">
                <a:solidFill>
                  <a:schemeClr val="bg1"/>
                </a:solidFill>
                <a:latin typeface="Arial" panose="020B0604020202020204" pitchFamily="34" charset="0"/>
                <a:cs typeface="Arial" panose="020B0604020202020204" pitchFamily="34" charset="0"/>
              </a:rPr>
              <a:t>!” </a:t>
            </a:r>
            <a:br>
              <a:rPr lang="en-US" sz="2000" i="1" dirty="0" smtClean="0">
                <a:solidFill>
                  <a:schemeClr val="bg1"/>
                </a:solidFill>
                <a:latin typeface="Arial" panose="020B0604020202020204" pitchFamily="34" charset="0"/>
                <a:cs typeface="Arial" panose="020B0604020202020204" pitchFamily="34" charset="0"/>
              </a:rPr>
            </a:br>
            <a:r>
              <a:rPr lang="en-US" sz="1200" i="1" dirty="0" smtClean="0">
                <a:solidFill>
                  <a:schemeClr val="bg1"/>
                </a:solidFill>
                <a:latin typeface="Arial" panose="020B0604020202020204" pitchFamily="34" charset="0"/>
                <a:cs typeface="Arial" panose="020B0604020202020204" pitchFamily="34" charset="0"/>
              </a:rPr>
              <a:t/>
            </a:r>
            <a:br>
              <a:rPr lang="en-US" sz="1200" i="1"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www.adiazdesign.net</a:t>
            </a:r>
            <a:r>
              <a:rPr lang="en-US" sz="2000" dirty="0">
                <a:solidFill>
                  <a:schemeClr val="bg1"/>
                </a:solidFill>
                <a:latin typeface="Arial" panose="020B0604020202020204" pitchFamily="34" charset="0"/>
                <a:cs typeface="Arial" panose="020B0604020202020204" pitchFamily="34" charset="0"/>
              </a:rPr>
              <a:t> </a:t>
            </a:r>
          </a:p>
          <a:p>
            <a:endParaRPr lang="en-US" sz="20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41960"/>
            <a:ext cx="3677920" cy="2758440"/>
          </a:xfrm>
          <a:prstGeom prst="rect">
            <a:avLst/>
          </a:prstGeom>
          <a:ln>
            <a:solidFill>
              <a:schemeClr val="bg1"/>
            </a:solidFill>
          </a:ln>
        </p:spPr>
      </p:pic>
    </p:spTree>
    <p:extLst>
      <p:ext uri="{BB962C8B-B14F-4D97-AF65-F5344CB8AC3E}">
        <p14:creationId xmlns:p14="http://schemas.microsoft.com/office/powerpoint/2010/main" val="924162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199" y="5481935"/>
            <a:ext cx="8164971" cy="461665"/>
          </a:xfrm>
          <a:prstGeom prst="rect">
            <a:avLst/>
          </a:prstGeom>
          <a:noFill/>
        </p:spPr>
        <p:txBody>
          <a:bodyPr wrap="square" rtlCol="0">
            <a:spAutoFit/>
          </a:bodyPr>
          <a:lstStyle/>
          <a:p>
            <a:pPr algn="ctr"/>
            <a:r>
              <a:rPr lang="en-US" sz="2400" dirty="0" smtClean="0">
                <a:solidFill>
                  <a:schemeClr val="bg1"/>
                </a:solidFill>
                <a:latin typeface="Arial" panose="020B0604020202020204" pitchFamily="34" charset="0"/>
                <a:cs typeface="Arial" panose="020B0604020202020204" pitchFamily="34" charset="0"/>
              </a:rPr>
              <a:t>Ballet Arizona: </a:t>
            </a:r>
            <a:r>
              <a:rPr lang="en-US" sz="2400" i="1" dirty="0" smtClean="0">
                <a:solidFill>
                  <a:schemeClr val="bg1"/>
                </a:solidFill>
                <a:latin typeface="Arial" panose="020B0604020202020204" pitchFamily="34" charset="0"/>
                <a:cs typeface="Arial" panose="020B0604020202020204" pitchFamily="34" charset="0"/>
              </a:rPr>
              <a:t>The Nutcracker</a:t>
            </a:r>
            <a:endParaRPr lang="en-US" sz="2400" i="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11492" b="9254"/>
          <a:stretch/>
        </p:blipFill>
        <p:spPr>
          <a:xfrm rot="5400000">
            <a:off x="4723130" y="1399408"/>
            <a:ext cx="4890911" cy="2907171"/>
          </a:xfrm>
          <a:prstGeom prst="rect">
            <a:avLst/>
          </a:prstGeom>
          <a:ln>
            <a:solidFill>
              <a:schemeClr val="bg1"/>
            </a:solidFill>
          </a:ln>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l="15465" t="4895" r="13354" b="2194"/>
          <a:stretch/>
        </p:blipFill>
        <p:spPr>
          <a:xfrm>
            <a:off x="457200" y="405263"/>
            <a:ext cx="4998364" cy="4893185"/>
          </a:xfrm>
          <a:prstGeom prst="rect">
            <a:avLst/>
          </a:prstGeom>
          <a:ln>
            <a:solidFill>
              <a:schemeClr val="bg1"/>
            </a:solidFill>
          </a:ln>
        </p:spPr>
      </p:pic>
    </p:spTree>
    <p:extLst>
      <p:ext uri="{BB962C8B-B14F-4D97-AF65-F5344CB8AC3E}">
        <p14:creationId xmlns:p14="http://schemas.microsoft.com/office/powerpoint/2010/main" val="3657918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466" y="3309215"/>
            <a:ext cx="8413843" cy="3231654"/>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Adapted from E.T.A. Hoffmann's story </a:t>
            </a:r>
            <a:r>
              <a:rPr lang="en-US" sz="2000" i="1" dirty="0">
                <a:solidFill>
                  <a:schemeClr val="bg1"/>
                </a:solidFill>
                <a:latin typeface="Arial" panose="020B0604020202020204" pitchFamily="34" charset="0"/>
                <a:cs typeface="Arial" panose="020B0604020202020204" pitchFamily="34" charset="0"/>
              </a:rPr>
              <a:t>The Nutcracker and the Mouse King </a:t>
            </a:r>
            <a:r>
              <a:rPr lang="en-US" sz="2000" dirty="0">
                <a:solidFill>
                  <a:schemeClr val="bg1"/>
                </a:solidFill>
                <a:latin typeface="Arial" panose="020B0604020202020204" pitchFamily="34" charset="0"/>
                <a:cs typeface="Arial" panose="020B0604020202020204" pitchFamily="34" charset="0"/>
              </a:rPr>
              <a:t>, the </a:t>
            </a:r>
            <a:r>
              <a:rPr lang="en-US" sz="2000" dirty="0" smtClean="0">
                <a:solidFill>
                  <a:schemeClr val="bg1"/>
                </a:solidFill>
                <a:latin typeface="Arial" panose="020B0604020202020204" pitchFamily="34" charset="0"/>
                <a:cs typeface="Arial" panose="020B0604020202020204" pitchFamily="34" charset="0"/>
              </a:rPr>
              <a:t>popular  </a:t>
            </a:r>
            <a:r>
              <a:rPr lang="en-US" sz="2000" dirty="0">
                <a:solidFill>
                  <a:schemeClr val="bg1"/>
                </a:solidFill>
                <a:latin typeface="Arial" panose="020B0604020202020204" pitchFamily="34" charset="0"/>
                <a:cs typeface="Arial" panose="020B0604020202020204" pitchFamily="34" charset="0"/>
              </a:rPr>
              <a:t>ballet begins on Christmas Eve when a young girl, Clara, is given a Nutcracker as a gift from her </a:t>
            </a:r>
            <a:r>
              <a:rPr lang="en-US" sz="2000" dirty="0" smtClean="0">
                <a:solidFill>
                  <a:schemeClr val="bg1"/>
                </a:solidFill>
                <a:latin typeface="Arial" panose="020B0604020202020204" pitchFamily="34" charset="0"/>
                <a:cs typeface="Arial" panose="020B0604020202020204" pitchFamily="34" charset="0"/>
              </a:rPr>
              <a:t>godfather. When her </a:t>
            </a:r>
            <a:r>
              <a:rPr lang="en-US" sz="2000" dirty="0">
                <a:solidFill>
                  <a:schemeClr val="bg1"/>
                </a:solidFill>
                <a:latin typeface="Arial" panose="020B0604020202020204" pitchFamily="34" charset="0"/>
                <a:cs typeface="Arial" panose="020B0604020202020204" pitchFamily="34" charset="0"/>
              </a:rPr>
              <a:t>Nutcracker Prince springs to life at midnight, he takes her on a thrilling adventure full of dancing </a:t>
            </a:r>
            <a:r>
              <a:rPr lang="en-US" sz="2000" dirty="0" smtClean="0">
                <a:solidFill>
                  <a:schemeClr val="bg1"/>
                </a:solidFill>
                <a:latin typeface="Arial" panose="020B0604020202020204" pitchFamily="34" charset="0"/>
                <a:cs typeface="Arial" panose="020B0604020202020204" pitchFamily="34" charset="0"/>
              </a:rPr>
              <a:t>toys and mischievous mice.</a:t>
            </a:r>
            <a:r>
              <a:rPr lang="en-US" sz="2000" dirty="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It also features </a:t>
            </a:r>
            <a:r>
              <a:rPr lang="en-US" sz="2000" dirty="0">
                <a:solidFill>
                  <a:schemeClr val="bg1"/>
                </a:solidFill>
                <a:latin typeface="Arial" panose="020B0604020202020204" pitchFamily="34" charset="0"/>
                <a:cs typeface="Arial" panose="020B0604020202020204" pitchFamily="34" charset="0"/>
              </a:rPr>
              <a:t>the original score of </a:t>
            </a:r>
            <a:r>
              <a:rPr lang="en-US" sz="2000" dirty="0" err="1">
                <a:solidFill>
                  <a:schemeClr val="bg1"/>
                </a:solidFill>
                <a:latin typeface="Arial" panose="020B0604020202020204" pitchFamily="34" charset="0"/>
                <a:cs typeface="Arial" panose="020B0604020202020204" pitchFamily="34" charset="0"/>
              </a:rPr>
              <a:t>Pyotr</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Ilyich</a:t>
            </a:r>
            <a:r>
              <a:rPr lang="en-US" sz="2000" dirty="0">
                <a:solidFill>
                  <a:schemeClr val="bg1"/>
                </a:solidFill>
                <a:latin typeface="Arial" panose="020B0604020202020204" pitchFamily="34" charset="0"/>
                <a:cs typeface="Arial" panose="020B0604020202020204" pitchFamily="34" charset="0"/>
              </a:rPr>
              <a:t> Tchaikovsky.  </a:t>
            </a:r>
          </a:p>
          <a:p>
            <a:r>
              <a:rPr lang="en-US" sz="1200" dirty="0" smtClean="0">
                <a:solidFill>
                  <a:schemeClr val="bg1"/>
                </a:solidFill>
                <a:latin typeface="Arial" panose="020B0604020202020204" pitchFamily="34" charset="0"/>
                <a:cs typeface="Arial" panose="020B0604020202020204" pitchFamily="34" charset="0"/>
              </a:rPr>
              <a:t/>
            </a:r>
            <a:br>
              <a:rPr lang="en-US" sz="12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Ballet </a:t>
            </a:r>
            <a:r>
              <a:rPr lang="en-US" sz="2000" dirty="0">
                <a:solidFill>
                  <a:schemeClr val="bg1"/>
                </a:solidFill>
                <a:latin typeface="Arial" panose="020B0604020202020204" pitchFamily="34" charset="0"/>
                <a:cs typeface="Arial" panose="020B0604020202020204" pitchFamily="34" charset="0"/>
              </a:rPr>
              <a:t>Arizona is a professional ballet company that creates, performs and teaches classical and contemporary ballet.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1200" dirty="0" smtClean="0">
                <a:solidFill>
                  <a:schemeClr val="bg1"/>
                </a:solidFill>
                <a:latin typeface="Arial" panose="020B0604020202020204" pitchFamily="34" charset="0"/>
                <a:cs typeface="Arial" panose="020B0604020202020204" pitchFamily="34" charset="0"/>
              </a:rPr>
              <a:t/>
            </a:r>
            <a:br>
              <a:rPr lang="en-US" sz="12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www.balletaz.org</a:t>
            </a:r>
            <a:endParaRPr lang="en-US" sz="20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4884" y="213816"/>
            <a:ext cx="4887137" cy="2986584"/>
          </a:xfrm>
          <a:prstGeom prst="rect">
            <a:avLst/>
          </a:prstGeom>
          <a:ln>
            <a:solidFill>
              <a:schemeClr val="bg1"/>
            </a:solidFill>
          </a:ln>
        </p:spPr>
      </p:pic>
      <p:pic>
        <p:nvPicPr>
          <p:cNvPr id="2051" name="Picture 3"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6321" y="2769951"/>
            <a:ext cx="1155700" cy="427037"/>
          </a:xfrm>
          <a:prstGeom prst="rect">
            <a:avLst/>
          </a:prstGeom>
          <a:noFill/>
          <a:ln w="952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7815" y="628391"/>
            <a:ext cx="3072389" cy="2141560"/>
          </a:xfrm>
          <a:prstGeom prst="rect">
            <a:avLst/>
          </a:prstGeom>
          <a:ln>
            <a:solidFill>
              <a:schemeClr val="bg1"/>
            </a:solidFill>
          </a:ln>
        </p:spPr>
      </p:pic>
    </p:spTree>
    <p:extLst>
      <p:ext uri="{BB962C8B-B14F-4D97-AF65-F5344CB8AC3E}">
        <p14:creationId xmlns:p14="http://schemas.microsoft.com/office/powerpoint/2010/main" val="4080282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TotalTime>
  <Words>864</Words>
  <Application>Microsoft Office PowerPoint</Application>
  <PresentationFormat>On-screen Show (4:3)</PresentationFormat>
  <Paragraphs>69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Tempe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Dock, Michelle</dc:creator>
  <cp:lastModifiedBy>Rascona, Veronica</cp:lastModifiedBy>
  <cp:revision>31</cp:revision>
  <dcterms:created xsi:type="dcterms:W3CDTF">2016-02-02T20:24:17Z</dcterms:created>
  <dcterms:modified xsi:type="dcterms:W3CDTF">2016-02-17T22:02:58Z</dcterms:modified>
</cp:coreProperties>
</file>