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7" r:id="rId2"/>
    <p:sldId id="313" r:id="rId3"/>
    <p:sldId id="258" r:id="rId4"/>
    <p:sldId id="331" r:id="rId5"/>
    <p:sldId id="333" r:id="rId6"/>
    <p:sldId id="317" r:id="rId7"/>
    <p:sldId id="260" r:id="rId8"/>
    <p:sldId id="327" r:id="rId9"/>
    <p:sldId id="298" r:id="rId10"/>
    <p:sldId id="325" r:id="rId11"/>
    <p:sldId id="369" r:id="rId12"/>
    <p:sldId id="359" r:id="rId13"/>
    <p:sldId id="360" r:id="rId14"/>
    <p:sldId id="361" r:id="rId15"/>
    <p:sldId id="371" r:id="rId16"/>
    <p:sldId id="374" r:id="rId17"/>
    <p:sldId id="338" r:id="rId18"/>
    <p:sldId id="3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9205"/>
    <a:srgbClr val="A028EA"/>
    <a:srgbClr val="7A22B2"/>
    <a:srgbClr val="BD5706"/>
    <a:srgbClr val="A48C76"/>
    <a:srgbClr val="F9D4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43299" autoAdjust="0"/>
    <p:restoredTop sz="90108" autoAdjust="0"/>
  </p:normalViewPr>
  <p:slideViewPr>
    <p:cSldViewPr snapToGrid="0" snapToObjects="1">
      <p:cViewPr varScale="1">
        <p:scale>
          <a:sx n="61" d="100"/>
          <a:sy n="61" d="100"/>
        </p:scale>
        <p:origin x="-84" y="-7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6F3702-250D-8048-A2E8-811C11CD83B4}" type="datetimeFigureOut">
              <a:rPr lang="en-US" smtClean="0"/>
              <a:t>07/19/2017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C54EE-80B0-954E-9D22-7EB12B6B8B3A}" type="slidenum">
              <a:rPr lang="en-US" smtClean="0"/>
              <a:t>‹#›</a:t>
            </a:fld>
            <a:endParaRPr lang="en-US" dirty="0"/>
          </a:p>
        </p:txBody>
      </p:sp>
    </p:spTree>
    <p:extLst>
      <p:ext uri="{BB962C8B-B14F-4D97-AF65-F5344CB8AC3E}">
        <p14:creationId xmlns:p14="http://schemas.microsoft.com/office/powerpoint/2010/main" val="779865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6AD07-7A02-B348-BE08-F0FDC87B1D80}" type="datetimeFigureOut">
              <a:rPr lang="en-US" smtClean="0"/>
              <a:t>07/19/2017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1EF69-F0F3-F74A-BF96-2B58C1C390BD}" type="slidenum">
              <a:rPr lang="en-US" smtClean="0"/>
              <a:t>‹#›</a:t>
            </a:fld>
            <a:endParaRPr lang="en-US" dirty="0"/>
          </a:p>
        </p:txBody>
      </p:sp>
    </p:spTree>
    <p:extLst>
      <p:ext uri="{BB962C8B-B14F-4D97-AF65-F5344CB8AC3E}">
        <p14:creationId xmlns:p14="http://schemas.microsoft.com/office/powerpoint/2010/main" val="3890201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20474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30293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36060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382524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8567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36689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37519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12875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33092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13058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07/19/2017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dirty="0"/>
          </a:p>
        </p:txBody>
      </p:sp>
    </p:spTree>
    <p:extLst>
      <p:ext uri="{BB962C8B-B14F-4D97-AF65-F5344CB8AC3E}">
        <p14:creationId xmlns:p14="http://schemas.microsoft.com/office/powerpoint/2010/main" val="35712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BA01F-62EA-F34D-AB4E-DC62B21A5CF4}" type="datetimeFigureOut">
              <a:rPr lang="en-US" smtClean="0"/>
              <a:t>07/19/2017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ADEB-1345-8842-AEBC-14EA9A326E87}" type="slidenum">
              <a:rPr lang="en-US" smtClean="0"/>
              <a:t>‹#›</a:t>
            </a:fld>
            <a:endParaRPr lang="en-US" dirty="0"/>
          </a:p>
        </p:txBody>
      </p:sp>
    </p:spTree>
    <p:extLst>
      <p:ext uri="{BB962C8B-B14F-4D97-AF65-F5344CB8AC3E}">
        <p14:creationId xmlns:p14="http://schemas.microsoft.com/office/powerpoint/2010/main" val="28110103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403" y="248515"/>
            <a:ext cx="8282608" cy="5201424"/>
          </a:xfrm>
          <a:prstGeom prst="rect">
            <a:avLst/>
          </a:prstGeom>
          <a:noFill/>
        </p:spPr>
        <p:txBody>
          <a:bodyPr wrap="square" rtlCol="0">
            <a:spAutoFit/>
          </a:bodyPr>
          <a:lstStyle/>
          <a:p>
            <a:pPr algn="ctr"/>
            <a:r>
              <a:rPr lang="en-US" sz="4800" dirty="0" smtClean="0"/>
              <a:t>Dance of the Bees</a:t>
            </a:r>
          </a:p>
          <a:p>
            <a:pPr algn="ctr"/>
            <a:endParaRPr lang="en-US" sz="1000" dirty="0" smtClean="0"/>
          </a:p>
          <a:p>
            <a:pPr algn="ctr"/>
            <a:r>
              <a:rPr lang="en-US" sz="2000" dirty="0" smtClean="0"/>
              <a:t>By Mary Erickson, Ph.D. and Paige Levy, Arizona dance teacher</a:t>
            </a:r>
          </a:p>
          <a:p>
            <a:pPr algn="ctr"/>
            <a:r>
              <a:rPr lang="en-US" sz="2000" dirty="0" smtClean="0"/>
              <a:t>With 3</a:t>
            </a:r>
            <a:r>
              <a:rPr lang="en-US" sz="2000" baseline="30000" dirty="0" smtClean="0"/>
              <a:t>rd</a:t>
            </a:r>
            <a:r>
              <a:rPr lang="en-US" sz="2000" dirty="0" smtClean="0"/>
              <a:t> grade students at Kyrene de la Paloma Elementary</a:t>
            </a:r>
          </a:p>
          <a:p>
            <a:endParaRPr lang="en-US" sz="2000" dirty="0"/>
          </a:p>
          <a:p>
            <a:endParaRPr lang="en-US" sz="2000" dirty="0"/>
          </a:p>
          <a:p>
            <a:pPr algn="ctr"/>
            <a:endParaRPr lang="en-US" sz="2000" dirty="0" smtClean="0"/>
          </a:p>
          <a:p>
            <a:pPr algn="ctr"/>
            <a:endParaRPr lang="en-US" sz="2000" dirty="0"/>
          </a:p>
          <a:p>
            <a:pPr algn="ctr"/>
            <a:endParaRPr lang="en-US" sz="2000" dirty="0" smtClean="0"/>
          </a:p>
          <a:p>
            <a:pPr algn="ctr"/>
            <a:endParaRPr lang="en-US" sz="2000" dirty="0"/>
          </a:p>
          <a:p>
            <a:pPr algn="ctr"/>
            <a:endParaRPr lang="en-US" sz="2000" dirty="0"/>
          </a:p>
          <a:p>
            <a:pPr algn="ctr"/>
            <a:endParaRPr lang="en-US" sz="2000" dirty="0"/>
          </a:p>
          <a:p>
            <a:pPr algn="ctr"/>
            <a:endParaRPr lang="en-US" sz="2000" dirty="0" smtClean="0"/>
          </a:p>
          <a:p>
            <a:pPr algn="ctr"/>
            <a:endParaRPr lang="en-US" dirty="0" smtClean="0"/>
          </a:p>
          <a:p>
            <a:pPr algn="ctr"/>
            <a:endParaRPr lang="en-US" dirty="0" smtClean="0"/>
          </a:p>
          <a:p>
            <a:pPr algn="ctr"/>
            <a:endParaRPr lang="en-US" dirty="0"/>
          </a:p>
        </p:txBody>
      </p:sp>
      <p:pic>
        <p:nvPicPr>
          <p:cNvPr id="15" name="Picture 14" descr="IMG_065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8844" y="1922782"/>
            <a:ext cx="5376602" cy="4032452"/>
          </a:xfrm>
          <a:prstGeom prst="rect">
            <a:avLst/>
          </a:prstGeom>
        </p:spPr>
      </p:pic>
      <p:pic>
        <p:nvPicPr>
          <p:cNvPr id="1026" name="Picture 2" descr="leaf icon desig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031" y="1922782"/>
            <a:ext cx="3532676" cy="3629346"/>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in">
                <a:solidFill>
                  <a:srgbClr val="F2F2F2"/>
                </a:solidFill>
                <a:round/>
                <a:headEnd/>
                <a:tailEnd/>
              </a14:hiddenLine>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t="54826" r="64058" b="22536"/>
          <a:stretch>
            <a:fillRect/>
          </a:stretch>
        </p:blipFill>
        <p:spPr bwMode="auto">
          <a:xfrm>
            <a:off x="2417380" y="2092968"/>
            <a:ext cx="5518757" cy="4765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7073107" y="6251534"/>
            <a:ext cx="1726059" cy="400110"/>
          </a:xfrm>
          <a:prstGeom prst="rect">
            <a:avLst/>
          </a:prstGeom>
          <a:noFill/>
        </p:spPr>
        <p:txBody>
          <a:bodyPr wrap="square" rtlCol="0">
            <a:spAutoFit/>
          </a:bodyPr>
          <a:lstStyle/>
          <a:p>
            <a:r>
              <a:rPr lang="en-US" sz="1000" dirty="0" smtClean="0"/>
              <a:t>Bee graphics shown courtesy of ASU Ask a Biologist.</a:t>
            </a:r>
            <a:endParaRPr lang="en-US" sz="1000" dirty="0"/>
          </a:p>
        </p:txBody>
      </p:sp>
    </p:spTree>
    <p:extLst>
      <p:ext uri="{BB962C8B-B14F-4D97-AF65-F5344CB8AC3E}">
        <p14:creationId xmlns:p14="http://schemas.microsoft.com/office/powerpoint/2010/main" val="156287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3" y="371930"/>
            <a:ext cx="8412238" cy="4753428"/>
          </a:xfrm>
        </p:spPr>
        <p:txBody>
          <a:bodyPr>
            <a:normAutofit/>
          </a:bodyPr>
          <a:lstStyle/>
          <a:p>
            <a:pPr marL="0" indent="0">
              <a:buNone/>
            </a:pPr>
            <a:r>
              <a:rPr lang="en-US" sz="2800" dirty="0" smtClean="0">
                <a:solidFill>
                  <a:srgbClr val="FF9205"/>
                </a:solidFill>
                <a:latin typeface="Arial"/>
                <a:cs typeface="Arial"/>
              </a:rPr>
              <a:t>One Forager/Producer (Waggle Dance)</a:t>
            </a:r>
          </a:p>
          <a:p>
            <a:pPr marL="0" indent="0">
              <a:buNone/>
            </a:pPr>
            <a:r>
              <a:rPr lang="en-US" sz="2800" dirty="0" smtClean="0">
                <a:latin typeface="Arial"/>
                <a:cs typeface="Arial"/>
              </a:rPr>
              <a:t>One Forager/Producer starts the game by doing the waggle dance in the direction of the largest group of balls (nectar).</a:t>
            </a:r>
          </a:p>
        </p:txBody>
      </p:sp>
      <p:pic>
        <p:nvPicPr>
          <p:cNvPr id="5" name="Picture 4"/>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39636" y="2663118"/>
            <a:ext cx="4320899" cy="3411821"/>
          </a:xfrm>
          <a:prstGeom prst="rect">
            <a:avLst/>
          </a:prstGeom>
        </p:spPr>
      </p:pic>
    </p:spTree>
    <p:extLst>
      <p:ext uri="{BB962C8B-B14F-4D97-AF65-F5344CB8AC3E}">
        <p14:creationId xmlns:p14="http://schemas.microsoft.com/office/powerpoint/2010/main" val="50402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595" y="541678"/>
            <a:ext cx="8412238" cy="1696356"/>
          </a:xfrm>
        </p:spPr>
        <p:txBody>
          <a:bodyPr>
            <a:normAutofit fontScale="92500" lnSpcReduction="10000"/>
          </a:bodyPr>
          <a:lstStyle/>
          <a:p>
            <a:pPr marL="0" indent="0">
              <a:buNone/>
            </a:pPr>
            <a:r>
              <a:rPr lang="en-US" sz="2800" dirty="0" smtClean="0">
                <a:solidFill>
                  <a:srgbClr val="FF9205"/>
                </a:solidFill>
                <a:latin typeface="Arial" panose="020B0604020202020204" pitchFamily="34" charset="0"/>
                <a:cs typeface="Arial" panose="020B0604020202020204" pitchFamily="34" charset="0"/>
              </a:rPr>
              <a:t>All </a:t>
            </a:r>
            <a:r>
              <a:rPr lang="en-US" sz="2800" dirty="0">
                <a:solidFill>
                  <a:srgbClr val="FF9205"/>
                </a:solidFill>
                <a:latin typeface="Arial" panose="020B0604020202020204" pitchFamily="34" charset="0"/>
                <a:cs typeface="Arial" panose="020B0604020202020204" pitchFamily="34" charset="0"/>
              </a:rPr>
              <a:t>F</a:t>
            </a:r>
            <a:r>
              <a:rPr lang="en-US" sz="2800" dirty="0" smtClean="0">
                <a:solidFill>
                  <a:srgbClr val="FF9205"/>
                </a:solidFill>
                <a:latin typeface="Arial" panose="020B0604020202020204" pitchFamily="34" charset="0"/>
                <a:cs typeface="Arial" panose="020B0604020202020204" pitchFamily="34" charset="0"/>
              </a:rPr>
              <a:t>orager/Producers</a:t>
            </a:r>
          </a:p>
          <a:p>
            <a:pPr marL="0" indent="0">
              <a:buNone/>
            </a:pPr>
            <a:r>
              <a:rPr lang="en-US" sz="2800" dirty="0" smtClean="0">
                <a:latin typeface="Arial" panose="020B0604020202020204" pitchFamily="34" charset="0"/>
                <a:cs typeface="Arial" panose="020B0604020202020204" pitchFamily="34" charset="0"/>
              </a:rPr>
              <a:t>All the forager/producers gather as many balls or bean bags as they can comfortably carry back to the collection box (hive). </a:t>
            </a:r>
            <a:endParaRPr lang="en-US" sz="2800" dirty="0">
              <a:latin typeface="Arial" panose="020B0604020202020204" pitchFamily="34" charset="0"/>
              <a:cs typeface="Arial" panose="020B0604020202020204" pitchFamily="34" charset="0"/>
            </a:endParaRPr>
          </a:p>
          <a:p>
            <a:pPr marL="0" indent="0">
              <a:buNone/>
            </a:pPr>
            <a:endParaRPr lang="en-US" sz="2800" dirty="0" smtClean="0">
              <a:latin typeface="Arial"/>
              <a:cs typeface="Arial"/>
            </a:endParaRPr>
          </a:p>
        </p:txBody>
      </p:sp>
      <p:pic>
        <p:nvPicPr>
          <p:cNvPr id="5" name="Picture 4"/>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45116" y="2652403"/>
            <a:ext cx="4616843" cy="3645501"/>
          </a:xfrm>
          <a:prstGeom prst="rect">
            <a:avLst/>
          </a:prstGeom>
        </p:spPr>
      </p:pic>
    </p:spTree>
    <p:extLst>
      <p:ext uri="{BB962C8B-B14F-4D97-AF65-F5344CB8AC3E}">
        <p14:creationId xmlns:p14="http://schemas.microsoft.com/office/powerpoint/2010/main" val="2651448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032" y="365342"/>
            <a:ext cx="8381999" cy="1384995"/>
          </a:xfrm>
          <a:prstGeom prst="rect">
            <a:avLst/>
          </a:prstGeom>
        </p:spPr>
        <p:txBody>
          <a:bodyPr wrap="square">
            <a:spAutoFit/>
          </a:bodyPr>
          <a:lstStyle/>
          <a:p>
            <a:r>
              <a:rPr lang="en-US" sz="2800" dirty="0" smtClean="0">
                <a:solidFill>
                  <a:srgbClr val="FF9205"/>
                </a:solidFill>
              </a:rPr>
              <a:t>Diversity  Generators</a:t>
            </a:r>
          </a:p>
          <a:p>
            <a:r>
              <a:rPr lang="en-US" sz="2800" dirty="0" smtClean="0"/>
              <a:t>Diversity Generators go to an alternative/back up location to gather bean bags (other nectar). </a:t>
            </a:r>
            <a:endParaRPr lang="en-US" sz="2800" dirty="0"/>
          </a:p>
        </p:txBody>
      </p:sp>
      <p:pic>
        <p:nvPicPr>
          <p:cNvPr id="4" name="Picture 3"/>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88943" y="2248648"/>
            <a:ext cx="4665767" cy="3684132"/>
          </a:xfrm>
          <a:prstGeom prst="rect">
            <a:avLst/>
          </a:prstGeom>
        </p:spPr>
      </p:pic>
    </p:spTree>
    <p:extLst>
      <p:ext uri="{BB962C8B-B14F-4D97-AF65-F5344CB8AC3E}">
        <p14:creationId xmlns:p14="http://schemas.microsoft.com/office/powerpoint/2010/main" val="2146933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213" y="334212"/>
            <a:ext cx="8340076" cy="2677656"/>
          </a:xfrm>
          <a:prstGeom prst="rect">
            <a:avLst/>
          </a:prstGeom>
        </p:spPr>
        <p:txBody>
          <a:bodyPr wrap="square">
            <a:spAutoFit/>
          </a:bodyPr>
          <a:lstStyle/>
          <a:p>
            <a:r>
              <a:rPr lang="en-US" sz="2800" dirty="0" smtClean="0">
                <a:solidFill>
                  <a:srgbClr val="FF9205"/>
                </a:solidFill>
              </a:rPr>
              <a:t>Resource Allocators</a:t>
            </a:r>
          </a:p>
          <a:p>
            <a:r>
              <a:rPr lang="en-US" sz="2800" dirty="0" smtClean="0"/>
              <a:t>After Forager/Producers and Diversity Generators deliver their balls (nectar) to the collection box (hive), they receive high fives (special reward chemical) from the Resource Allocators. However many balls/bean bags they deliver, that is how many high fives they get.</a:t>
            </a:r>
            <a:endParaRPr lang="en-US" sz="2800" dirty="0"/>
          </a:p>
        </p:txBody>
      </p:sp>
      <p:pic>
        <p:nvPicPr>
          <p:cNvPr id="2" name="Picture 1" descr="IMG_0789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9702" y="3174659"/>
            <a:ext cx="5669727" cy="2851128"/>
          </a:xfrm>
          <a:prstGeom prst="rect">
            <a:avLst/>
          </a:prstGeom>
        </p:spPr>
      </p:pic>
    </p:spTree>
    <p:extLst>
      <p:ext uri="{BB962C8B-B14F-4D97-AF65-F5344CB8AC3E}">
        <p14:creationId xmlns:p14="http://schemas.microsoft.com/office/powerpoint/2010/main" val="2146933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846" y="464858"/>
            <a:ext cx="8088623" cy="1815882"/>
          </a:xfrm>
          <a:prstGeom prst="rect">
            <a:avLst/>
          </a:prstGeom>
        </p:spPr>
        <p:txBody>
          <a:bodyPr wrap="square">
            <a:spAutoFit/>
          </a:bodyPr>
          <a:lstStyle/>
          <a:p>
            <a:r>
              <a:rPr lang="en-US" sz="2800" dirty="0" smtClean="0">
                <a:solidFill>
                  <a:srgbClr val="FF9205"/>
                </a:solidFill>
              </a:rPr>
              <a:t>Integrators </a:t>
            </a:r>
            <a:endParaRPr lang="en-US" sz="2800" dirty="0">
              <a:solidFill>
                <a:srgbClr val="FF9205"/>
              </a:solidFill>
            </a:endParaRPr>
          </a:p>
          <a:p>
            <a:r>
              <a:rPr lang="en-US" sz="2800" dirty="0" smtClean="0"/>
              <a:t>Integrators monitor the collection box (hive) and yell stop when the supply is full.</a:t>
            </a:r>
          </a:p>
          <a:p>
            <a:endParaRPr lang="en-US" sz="2800" dirty="0"/>
          </a:p>
        </p:txBody>
      </p:sp>
      <p:pic>
        <p:nvPicPr>
          <p:cNvPr id="4" name="Picture 3"/>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774359" y="2110787"/>
            <a:ext cx="5524167" cy="4361932"/>
          </a:xfrm>
          <a:prstGeom prst="rect">
            <a:avLst/>
          </a:prstGeom>
        </p:spPr>
      </p:pic>
    </p:spTree>
    <p:extLst>
      <p:ext uri="{BB962C8B-B14F-4D97-AF65-F5344CB8AC3E}">
        <p14:creationId xmlns:p14="http://schemas.microsoft.com/office/powerpoint/2010/main" val="2146933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1" y="380995"/>
            <a:ext cx="8400142" cy="3539431"/>
          </a:xfrm>
          <a:prstGeom prst="rect">
            <a:avLst/>
          </a:prstGeom>
        </p:spPr>
        <p:txBody>
          <a:bodyPr wrap="square">
            <a:spAutoFit/>
          </a:bodyPr>
          <a:lstStyle/>
          <a:p>
            <a:r>
              <a:rPr lang="en-US" sz="2800" dirty="0" smtClean="0"/>
              <a:t>Now it’s your turn to create a dance that communicates locations without using words. You will be using the </a:t>
            </a:r>
            <a:r>
              <a:rPr lang="en-US" sz="2800" dirty="0" smtClean="0">
                <a:solidFill>
                  <a:srgbClr val="FF9205"/>
                </a:solidFill>
              </a:rPr>
              <a:t>elements of dance:</a:t>
            </a:r>
            <a:endParaRPr lang="en-US" sz="2800" dirty="0">
              <a:solidFill>
                <a:srgbClr val="FF9205"/>
              </a:solidFill>
            </a:endParaRPr>
          </a:p>
          <a:p>
            <a:pPr marL="457200" indent="-457200">
              <a:buFont typeface="Arial"/>
              <a:buChar char="•"/>
            </a:pPr>
            <a:r>
              <a:rPr lang="en-US" sz="2800" dirty="0" smtClean="0">
                <a:solidFill>
                  <a:srgbClr val="FF9205"/>
                </a:solidFill>
              </a:rPr>
              <a:t>Body</a:t>
            </a:r>
          </a:p>
          <a:p>
            <a:pPr marL="457200" indent="-457200">
              <a:buFont typeface="Arial"/>
              <a:buChar char="•"/>
            </a:pPr>
            <a:r>
              <a:rPr lang="en-US" sz="2800" dirty="0" smtClean="0">
                <a:solidFill>
                  <a:srgbClr val="FF9205"/>
                </a:solidFill>
              </a:rPr>
              <a:t>Action</a:t>
            </a:r>
          </a:p>
          <a:p>
            <a:pPr marL="457200" indent="-457200">
              <a:buFont typeface="Arial"/>
              <a:buChar char="•"/>
            </a:pPr>
            <a:r>
              <a:rPr lang="en-US" sz="2800" dirty="0" smtClean="0">
                <a:solidFill>
                  <a:srgbClr val="FF9205"/>
                </a:solidFill>
              </a:rPr>
              <a:t>Space</a:t>
            </a:r>
          </a:p>
          <a:p>
            <a:pPr marL="457200" indent="-457200">
              <a:buFont typeface="Arial"/>
              <a:buChar char="•"/>
            </a:pPr>
            <a:r>
              <a:rPr lang="en-US" sz="2800" dirty="0" smtClean="0">
                <a:solidFill>
                  <a:srgbClr val="FF9205"/>
                </a:solidFill>
              </a:rPr>
              <a:t>Time</a:t>
            </a:r>
          </a:p>
          <a:p>
            <a:pPr marL="457200" indent="-457200">
              <a:buFont typeface="Arial"/>
              <a:buChar char="•"/>
            </a:pPr>
            <a:r>
              <a:rPr lang="en-US" sz="2800" dirty="0" smtClean="0">
                <a:solidFill>
                  <a:srgbClr val="FF9205"/>
                </a:solidFill>
              </a:rPr>
              <a:t>Energy</a:t>
            </a:r>
            <a:endParaRPr lang="en-US" sz="2800" dirty="0">
              <a:solidFill>
                <a:srgbClr val="FF9205"/>
              </a:solidFill>
            </a:endParaRPr>
          </a:p>
        </p:txBody>
      </p:sp>
      <p:pic>
        <p:nvPicPr>
          <p:cNvPr id="4" name="Picture 3" descr="New York City (buildings)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5690" y="2298287"/>
            <a:ext cx="5680663" cy="3946317"/>
          </a:xfrm>
          <a:prstGeom prst="rect">
            <a:avLst/>
          </a:prstGeom>
        </p:spPr>
      </p:pic>
    </p:spTree>
    <p:extLst>
      <p:ext uri="{BB962C8B-B14F-4D97-AF65-F5344CB8AC3E}">
        <p14:creationId xmlns:p14="http://schemas.microsoft.com/office/powerpoint/2010/main" val="2996352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578" y="421232"/>
            <a:ext cx="8440517" cy="5262979"/>
          </a:xfrm>
          <a:prstGeom prst="rect">
            <a:avLst/>
          </a:prstGeom>
        </p:spPr>
        <p:txBody>
          <a:bodyPr wrap="square">
            <a:spAutoFit/>
          </a:bodyPr>
          <a:lstStyle/>
          <a:p>
            <a:r>
              <a:rPr lang="en-US" sz="2800" dirty="0" smtClean="0"/>
              <a:t>How will you use the </a:t>
            </a:r>
            <a:r>
              <a:rPr lang="en-US" sz="2800" dirty="0" smtClean="0">
                <a:solidFill>
                  <a:srgbClr val="FF9205"/>
                </a:solidFill>
              </a:rPr>
              <a:t>elements of dance</a:t>
            </a:r>
            <a:r>
              <a:rPr lang="en-US" sz="2800" dirty="0" smtClean="0"/>
              <a:t>? </a:t>
            </a:r>
          </a:p>
          <a:p>
            <a:endParaRPr lang="en-US" sz="2800" dirty="0" smtClean="0"/>
          </a:p>
          <a:p>
            <a:pPr marL="457200" indent="-457200">
              <a:buFont typeface="Arial"/>
              <a:buChar char="•"/>
            </a:pPr>
            <a:r>
              <a:rPr lang="en-US" sz="2800" dirty="0" smtClean="0">
                <a:solidFill>
                  <a:srgbClr val="FF9205"/>
                </a:solidFill>
              </a:rPr>
              <a:t>Body</a:t>
            </a:r>
            <a:r>
              <a:rPr lang="en-US" sz="2800" dirty="0"/>
              <a:t> </a:t>
            </a:r>
            <a:r>
              <a:rPr lang="en-US" sz="2800" dirty="0" smtClean="0"/>
              <a:t>- What parts of the body (head, shoulders, arms hands, hips, all) will you move?</a:t>
            </a:r>
          </a:p>
          <a:p>
            <a:pPr marL="457200" indent="-457200">
              <a:buFont typeface="Arial"/>
              <a:buChar char="•"/>
            </a:pPr>
            <a:r>
              <a:rPr lang="en-US" sz="2800" dirty="0" smtClean="0">
                <a:solidFill>
                  <a:srgbClr val="FF9205"/>
                </a:solidFill>
              </a:rPr>
              <a:t>Action</a:t>
            </a:r>
            <a:r>
              <a:rPr lang="en-US" sz="2800" dirty="0"/>
              <a:t> </a:t>
            </a:r>
            <a:r>
              <a:rPr lang="en-US" sz="2800" dirty="0" smtClean="0"/>
              <a:t>- Will you move through space or stay in one place and move?</a:t>
            </a:r>
          </a:p>
          <a:p>
            <a:pPr marL="457200" indent="-457200">
              <a:buFont typeface="Arial"/>
              <a:buChar char="•"/>
            </a:pPr>
            <a:r>
              <a:rPr lang="en-US" sz="2800" dirty="0" smtClean="0">
                <a:solidFill>
                  <a:srgbClr val="FF9205"/>
                </a:solidFill>
              </a:rPr>
              <a:t>Space</a:t>
            </a:r>
            <a:r>
              <a:rPr lang="en-US" sz="2800" dirty="0" smtClean="0"/>
              <a:t> </a:t>
            </a:r>
            <a:r>
              <a:rPr lang="mr-IN" sz="2800" dirty="0" smtClean="0"/>
              <a:t>–</a:t>
            </a:r>
            <a:r>
              <a:rPr lang="en-US" sz="2800" dirty="0" smtClean="0"/>
              <a:t> </a:t>
            </a:r>
            <a:r>
              <a:rPr lang="en-US" sz="2800" dirty="0" smtClean="0"/>
              <a:t>What </a:t>
            </a:r>
            <a:r>
              <a:rPr lang="en-US" sz="2800" dirty="0" smtClean="0"/>
              <a:t>directions, sizes, levels, and formations will you use?</a:t>
            </a:r>
          </a:p>
          <a:p>
            <a:pPr marL="457200" indent="-457200">
              <a:buFont typeface="Arial"/>
              <a:buChar char="•"/>
            </a:pPr>
            <a:r>
              <a:rPr lang="en-US" sz="2800" dirty="0" smtClean="0">
                <a:solidFill>
                  <a:srgbClr val="FF9205"/>
                </a:solidFill>
              </a:rPr>
              <a:t>Time</a:t>
            </a:r>
            <a:r>
              <a:rPr lang="en-US" sz="2800" dirty="0" smtClean="0"/>
              <a:t> </a:t>
            </a:r>
            <a:r>
              <a:rPr lang="mr-IN" sz="2800" dirty="0" smtClean="0"/>
              <a:t>–</a:t>
            </a:r>
            <a:r>
              <a:rPr lang="en-US" sz="2800" dirty="0" smtClean="0"/>
              <a:t> Will you move fast or slowly, rhythmically or unevenly?</a:t>
            </a:r>
          </a:p>
          <a:p>
            <a:pPr marL="457200" indent="-457200">
              <a:buFont typeface="Arial"/>
              <a:buChar char="•"/>
            </a:pPr>
            <a:r>
              <a:rPr lang="en-US" sz="2800" dirty="0" smtClean="0">
                <a:solidFill>
                  <a:srgbClr val="FF9205"/>
                </a:solidFill>
              </a:rPr>
              <a:t>Energy</a:t>
            </a:r>
            <a:r>
              <a:rPr lang="en-US" sz="2800" dirty="0" smtClean="0"/>
              <a:t> </a:t>
            </a:r>
            <a:r>
              <a:rPr lang="mr-IN" sz="2800" dirty="0" smtClean="0"/>
              <a:t>–</a:t>
            </a:r>
            <a:r>
              <a:rPr lang="en-US" sz="2800" dirty="0" smtClean="0"/>
              <a:t> Will each move be sharp or smooth, tight or loose, strong or gentle, heavy or light</a:t>
            </a:r>
            <a:r>
              <a:rPr lang="en-US" sz="2800" dirty="0" smtClean="0"/>
              <a:t>?</a:t>
            </a:r>
            <a:endParaRPr lang="en-US" sz="2800" dirty="0" smtClean="0"/>
          </a:p>
        </p:txBody>
      </p:sp>
    </p:spTree>
    <p:extLst>
      <p:ext uri="{BB962C8B-B14F-4D97-AF65-F5344CB8AC3E}">
        <p14:creationId xmlns:p14="http://schemas.microsoft.com/office/powerpoint/2010/main" val="39180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578" y="421232"/>
            <a:ext cx="8440517" cy="5940088"/>
          </a:xfrm>
          <a:prstGeom prst="rect">
            <a:avLst/>
          </a:prstGeom>
        </p:spPr>
        <p:txBody>
          <a:bodyPr wrap="square">
            <a:spAutoFit/>
          </a:bodyPr>
          <a:lstStyle/>
          <a:p>
            <a:r>
              <a:rPr lang="en-US" sz="2800" dirty="0" smtClean="0"/>
              <a:t>Which dancers are communicating:</a:t>
            </a:r>
          </a:p>
          <a:p>
            <a:pPr marL="457200" indent="-457200">
              <a:buFont typeface="Arial"/>
              <a:buChar char="•"/>
            </a:pPr>
            <a:r>
              <a:rPr lang="en-US" sz="2800" dirty="0" smtClean="0"/>
              <a:t>using a white board? </a:t>
            </a:r>
            <a:endParaRPr lang="en-US" sz="2800" dirty="0"/>
          </a:p>
          <a:p>
            <a:pPr marL="457200" indent="-457200">
              <a:buFont typeface="Arial"/>
              <a:buChar char="•"/>
            </a:pPr>
            <a:r>
              <a:rPr lang="en-US" sz="2800" dirty="0" smtClean="0"/>
              <a:t>flying to New York City?</a:t>
            </a:r>
          </a:p>
          <a:p>
            <a:endParaRPr lang="en-US" sz="800" dirty="0" smtClean="0"/>
          </a:p>
          <a:p>
            <a:endParaRPr lang="en-US" sz="800" dirty="0"/>
          </a:p>
          <a:p>
            <a:r>
              <a:rPr lang="en-US" sz="2800" dirty="0" smtClean="0"/>
              <a:t>How can you tell?</a:t>
            </a:r>
          </a:p>
          <a:p>
            <a:r>
              <a:rPr lang="en-US" sz="2800" dirty="0" smtClean="0"/>
              <a:t>What </a:t>
            </a:r>
            <a:r>
              <a:rPr lang="en-US" sz="2800" dirty="0" smtClean="0">
                <a:solidFill>
                  <a:srgbClr val="FF9205"/>
                </a:solidFill>
              </a:rPr>
              <a:t>elements of dance </a:t>
            </a:r>
            <a:r>
              <a:rPr lang="en-US" sz="2800" dirty="0" smtClean="0"/>
              <a:t>are these dancers using?</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p:txBody>
      </p:sp>
      <p:pic>
        <p:nvPicPr>
          <p:cNvPr id="4" name="Picture 3" descr="classroom (smart board)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4114" y="3455224"/>
            <a:ext cx="2770981" cy="2082819"/>
          </a:xfrm>
          <a:prstGeom prst="rect">
            <a:avLst/>
          </a:prstGeom>
        </p:spPr>
      </p:pic>
      <p:pic>
        <p:nvPicPr>
          <p:cNvPr id="6" name="Picture 5" descr="New York (flying there)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966" y="3455224"/>
            <a:ext cx="5287738" cy="2119950"/>
          </a:xfrm>
          <a:prstGeom prst="rect">
            <a:avLst/>
          </a:prstGeom>
        </p:spPr>
      </p:pic>
    </p:spTree>
    <p:extLst>
      <p:ext uri="{BB962C8B-B14F-4D97-AF65-F5344CB8AC3E}">
        <p14:creationId xmlns:p14="http://schemas.microsoft.com/office/powerpoint/2010/main" val="381759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1" y="338103"/>
            <a:ext cx="8400142" cy="5693867"/>
          </a:xfrm>
          <a:prstGeom prst="rect">
            <a:avLst/>
          </a:prstGeom>
        </p:spPr>
        <p:txBody>
          <a:bodyPr wrap="square">
            <a:spAutoFit/>
          </a:bodyPr>
          <a:lstStyle/>
          <a:p>
            <a:r>
              <a:rPr lang="en-US" sz="2800" dirty="0" smtClean="0"/>
              <a:t>You will work in groups of 4 or 5.</a:t>
            </a:r>
          </a:p>
          <a:p>
            <a:r>
              <a:rPr lang="en-US" sz="2800" dirty="0" smtClean="0"/>
              <a:t>Your group will get a location card (shhhh! It’s a secret.)</a:t>
            </a:r>
          </a:p>
          <a:p>
            <a:endParaRPr lang="en-US" sz="2800" dirty="0" smtClean="0"/>
          </a:p>
          <a:p>
            <a:r>
              <a:rPr lang="en-US" sz="2800" dirty="0"/>
              <a:t>Y</a:t>
            </a:r>
            <a:r>
              <a:rPr lang="en-US" sz="2800" dirty="0" smtClean="0"/>
              <a:t>our group will:</a:t>
            </a:r>
          </a:p>
          <a:p>
            <a:pPr marL="457200" indent="-457200">
              <a:buFont typeface="Arial"/>
              <a:buChar char="•"/>
            </a:pPr>
            <a:r>
              <a:rPr lang="en-US" sz="2800" dirty="0" smtClean="0"/>
              <a:t>Create a dance</a:t>
            </a:r>
          </a:p>
          <a:p>
            <a:pPr marL="914400" lvl="1" indent="-457200">
              <a:buFont typeface="Arial"/>
              <a:buChar char="•"/>
            </a:pPr>
            <a:r>
              <a:rPr lang="en-US" sz="2800" dirty="0" smtClean="0"/>
              <a:t>Think about:</a:t>
            </a:r>
          </a:p>
          <a:p>
            <a:pPr marL="1371600" lvl="2" indent="-457200">
              <a:buFont typeface="Arial"/>
              <a:buChar char="•"/>
            </a:pPr>
            <a:r>
              <a:rPr lang="en-US" sz="2800" dirty="0" smtClean="0"/>
              <a:t>How to you get there?</a:t>
            </a:r>
          </a:p>
          <a:p>
            <a:pPr marL="1371600" lvl="2" indent="-457200">
              <a:buFont typeface="Arial"/>
              <a:buChar char="•"/>
            </a:pPr>
            <a:r>
              <a:rPr lang="en-US" sz="2800" dirty="0" smtClean="0"/>
              <a:t>What happens there?</a:t>
            </a:r>
          </a:p>
          <a:p>
            <a:pPr marL="914400" lvl="1" indent="-457200">
              <a:buFont typeface="Arial"/>
              <a:buChar char="•"/>
            </a:pPr>
            <a:r>
              <a:rPr lang="en-US" sz="2800" dirty="0" smtClean="0"/>
              <a:t>Create a tableau picture.</a:t>
            </a:r>
          </a:p>
          <a:p>
            <a:pPr marL="914400" lvl="1" indent="-457200">
              <a:buFont typeface="Arial"/>
              <a:buChar char="•"/>
            </a:pPr>
            <a:r>
              <a:rPr lang="en-US" sz="2800" dirty="0" smtClean="0"/>
              <a:t>Create movement varieties.</a:t>
            </a:r>
          </a:p>
          <a:p>
            <a:pPr marL="457200" indent="-457200">
              <a:buFont typeface="Arial"/>
              <a:buChar char="•"/>
            </a:pPr>
            <a:r>
              <a:rPr lang="en-US" sz="2800" dirty="0" smtClean="0">
                <a:solidFill>
                  <a:srgbClr val="FF9205"/>
                </a:solidFill>
              </a:rPr>
              <a:t>Rehearse</a:t>
            </a:r>
            <a:r>
              <a:rPr lang="en-US" sz="2800" dirty="0" smtClean="0"/>
              <a:t> your dance over and over. </a:t>
            </a:r>
          </a:p>
          <a:p>
            <a:pPr marL="457200" indent="-457200">
              <a:buFont typeface="Arial"/>
              <a:buChar char="•"/>
            </a:pPr>
            <a:r>
              <a:rPr lang="en-US" sz="2800" dirty="0" smtClean="0"/>
              <a:t>The other groups will guess your location. </a:t>
            </a:r>
          </a:p>
          <a:p>
            <a:pPr marL="914400" lvl="1" indent="-457200">
              <a:buFont typeface="Arial"/>
              <a:buChar char="•"/>
            </a:pPr>
            <a:endParaRPr lang="en-US" sz="2800" dirty="0" smtClean="0"/>
          </a:p>
        </p:txBody>
      </p:sp>
    </p:spTree>
    <p:extLst>
      <p:ext uri="{BB962C8B-B14F-4D97-AF65-F5344CB8AC3E}">
        <p14:creationId xmlns:p14="http://schemas.microsoft.com/office/powerpoint/2010/main" val="299635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2" y="389678"/>
            <a:ext cx="8356238" cy="3596695"/>
          </a:xfrm>
        </p:spPr>
        <p:txBody>
          <a:bodyPr>
            <a:normAutofit/>
          </a:bodyPr>
          <a:lstStyle/>
          <a:p>
            <a:pPr marL="0" indent="0">
              <a:buNone/>
            </a:pPr>
            <a:r>
              <a:rPr lang="en-US" sz="2400" dirty="0">
                <a:latin typeface="Arial"/>
                <a:cs typeface="Arial"/>
              </a:rPr>
              <a:t>P</a:t>
            </a:r>
            <a:r>
              <a:rPr lang="en-US" sz="2400" dirty="0" smtClean="0">
                <a:latin typeface="Arial"/>
                <a:cs typeface="Arial"/>
              </a:rPr>
              <a:t>eople value bees because they </a:t>
            </a:r>
            <a:r>
              <a:rPr lang="en-US" sz="2400" dirty="0" smtClean="0">
                <a:solidFill>
                  <a:srgbClr val="FF9205"/>
                </a:solidFill>
                <a:latin typeface="Arial"/>
                <a:cs typeface="Arial"/>
              </a:rPr>
              <a:t>pollinate</a:t>
            </a:r>
            <a:r>
              <a:rPr lang="en-US" sz="2400" dirty="0" smtClean="0">
                <a:latin typeface="Arial"/>
                <a:cs typeface="Arial"/>
              </a:rPr>
              <a:t> flowering plants that we all depend on, such as apple and lemon trees, grape and pumpkin vines, and clover and cotton plants.</a:t>
            </a:r>
          </a:p>
          <a:p>
            <a:pPr marL="0" indent="0">
              <a:buNone/>
            </a:pPr>
            <a:endParaRPr lang="en-US" sz="1000" dirty="0">
              <a:latin typeface="Arial"/>
              <a:cs typeface="Arial"/>
            </a:endParaRPr>
          </a:p>
          <a:p>
            <a:pPr marL="0" indent="0">
              <a:buNone/>
            </a:pPr>
            <a:r>
              <a:rPr lang="en-US" sz="2400" dirty="0" smtClean="0">
                <a:solidFill>
                  <a:srgbClr val="FF9205"/>
                </a:solidFill>
                <a:latin typeface="Arial"/>
                <a:cs typeface="Arial"/>
              </a:rPr>
              <a:t>Scientists </a:t>
            </a:r>
            <a:r>
              <a:rPr lang="en-US" sz="2400" dirty="0" smtClean="0">
                <a:latin typeface="Arial"/>
                <a:cs typeface="Arial"/>
              </a:rPr>
              <a:t>solve </a:t>
            </a:r>
            <a:r>
              <a:rPr lang="en-US" sz="2400" dirty="0" smtClean="0">
                <a:solidFill>
                  <a:srgbClr val="FF9205"/>
                </a:solidFill>
                <a:latin typeface="Arial"/>
                <a:cs typeface="Arial"/>
              </a:rPr>
              <a:t>computer network </a:t>
            </a:r>
            <a:r>
              <a:rPr lang="en-US" sz="2400" dirty="0" smtClean="0">
                <a:latin typeface="Arial"/>
                <a:cs typeface="Arial"/>
              </a:rPr>
              <a:t>communication problems by studying how animals, like bees work together. This is called </a:t>
            </a:r>
            <a:r>
              <a:rPr lang="en-US" sz="2400" dirty="0" smtClean="0">
                <a:solidFill>
                  <a:srgbClr val="FF9205"/>
                </a:solidFill>
                <a:latin typeface="Arial"/>
                <a:cs typeface="Arial"/>
              </a:rPr>
              <a:t>biomimicry</a:t>
            </a:r>
            <a:r>
              <a:rPr lang="en-US" sz="2400" dirty="0" smtClean="0">
                <a:latin typeface="Arial"/>
                <a:cs typeface="Arial"/>
              </a:rPr>
              <a:t>.</a:t>
            </a:r>
          </a:p>
          <a:p>
            <a:pPr marL="0" indent="0">
              <a:buNone/>
            </a:pPr>
            <a:endParaRPr lang="en-US" sz="1000" dirty="0">
              <a:latin typeface="Arial"/>
              <a:cs typeface="Arial"/>
            </a:endParaRPr>
          </a:p>
          <a:p>
            <a:pPr marL="0" indent="0">
              <a:buNone/>
            </a:pPr>
            <a:r>
              <a:rPr lang="en-US" sz="2400" dirty="0" smtClean="0">
                <a:solidFill>
                  <a:srgbClr val="FF9205"/>
                </a:solidFill>
                <a:latin typeface="Arial"/>
                <a:cs typeface="Arial"/>
              </a:rPr>
              <a:t>Dancers</a:t>
            </a:r>
            <a:r>
              <a:rPr lang="en-US" sz="2400" dirty="0">
                <a:solidFill>
                  <a:srgbClr val="FF9205"/>
                </a:solidFill>
                <a:latin typeface="Arial"/>
                <a:cs typeface="Arial"/>
              </a:rPr>
              <a:t> </a:t>
            </a:r>
            <a:r>
              <a:rPr lang="en-US" sz="2400" dirty="0" smtClean="0">
                <a:latin typeface="Arial"/>
                <a:cs typeface="Arial"/>
              </a:rPr>
              <a:t>can get inspiration for their creative movement from nature.</a:t>
            </a:r>
          </a:p>
        </p:txBody>
      </p:sp>
      <p:pic>
        <p:nvPicPr>
          <p:cNvPr id="2" name="Picture 1" descr="IMG_064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6641" y="4145665"/>
            <a:ext cx="5683591" cy="2059926"/>
          </a:xfrm>
          <a:prstGeom prst="rect">
            <a:avLst/>
          </a:prstGeom>
        </p:spPr>
      </p:pic>
    </p:spTree>
    <p:extLst>
      <p:ext uri="{BB962C8B-B14F-4D97-AF65-F5344CB8AC3E}">
        <p14:creationId xmlns:p14="http://schemas.microsoft.com/office/powerpoint/2010/main" val="1163190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124" y="415458"/>
            <a:ext cx="8473424" cy="2810628"/>
          </a:xfrm>
        </p:spPr>
        <p:txBody>
          <a:bodyPr>
            <a:normAutofit/>
          </a:bodyPr>
          <a:lstStyle/>
          <a:p>
            <a:pPr marL="0" indent="0">
              <a:buNone/>
            </a:pPr>
            <a:r>
              <a:rPr lang="en-US" sz="2400" dirty="0" smtClean="0">
                <a:latin typeface="Arial"/>
                <a:cs typeface="Arial"/>
              </a:rPr>
              <a:t>Bees do a </a:t>
            </a:r>
            <a:r>
              <a:rPr lang="en-US" sz="2400" dirty="0" smtClean="0">
                <a:solidFill>
                  <a:srgbClr val="FF9205"/>
                </a:solidFill>
                <a:latin typeface="Arial"/>
                <a:cs typeface="Arial"/>
              </a:rPr>
              <a:t>waggle dance </a:t>
            </a:r>
            <a:r>
              <a:rPr lang="en-US" sz="2400" dirty="0" smtClean="0">
                <a:latin typeface="Arial"/>
                <a:cs typeface="Arial"/>
              </a:rPr>
              <a:t>when they find food that is far from the </a:t>
            </a:r>
            <a:r>
              <a:rPr lang="en-US" sz="2400" dirty="0" smtClean="0">
                <a:solidFill>
                  <a:srgbClr val="FF9205"/>
                </a:solidFill>
                <a:latin typeface="Arial"/>
                <a:cs typeface="Arial"/>
              </a:rPr>
              <a:t>hive</a:t>
            </a:r>
            <a:r>
              <a:rPr lang="en-US" sz="2400" dirty="0" smtClean="0">
                <a:latin typeface="Arial"/>
                <a:cs typeface="Arial"/>
              </a:rPr>
              <a:t>. A bee that finds </a:t>
            </a:r>
            <a:r>
              <a:rPr lang="en-US" sz="2400" dirty="0" smtClean="0">
                <a:solidFill>
                  <a:srgbClr val="FF9205"/>
                </a:solidFill>
                <a:latin typeface="Arial"/>
                <a:cs typeface="Arial"/>
              </a:rPr>
              <a:t>nectar</a:t>
            </a:r>
            <a:r>
              <a:rPr lang="en-US" sz="2400" dirty="0" smtClean="0">
                <a:latin typeface="Arial"/>
                <a:cs typeface="Arial"/>
              </a:rPr>
              <a:t> in flowers comes back </a:t>
            </a:r>
            <a:r>
              <a:rPr lang="en-US" sz="2400" dirty="0">
                <a:latin typeface="Arial"/>
                <a:cs typeface="Arial"/>
              </a:rPr>
              <a:t>to the hive </a:t>
            </a:r>
            <a:r>
              <a:rPr lang="en-US" sz="2400" dirty="0" smtClean="0">
                <a:latin typeface="Arial"/>
                <a:cs typeface="Arial"/>
              </a:rPr>
              <a:t>and waggles her </a:t>
            </a:r>
            <a:r>
              <a:rPr lang="en-US" sz="2400" dirty="0" smtClean="0">
                <a:solidFill>
                  <a:srgbClr val="FF9205"/>
                </a:solidFill>
                <a:latin typeface="Arial"/>
                <a:cs typeface="Arial"/>
              </a:rPr>
              <a:t>abdomen</a:t>
            </a:r>
            <a:r>
              <a:rPr lang="en-US" sz="2400" dirty="0" smtClean="0">
                <a:latin typeface="Arial"/>
                <a:cs typeface="Arial"/>
              </a:rPr>
              <a:t> as she moves in the direction of the food. Next she loops around not waggling. Then she waggles again in the same direction of the nectar. Finally, she loops back the other way not waggling to do her waggle dance again.</a:t>
            </a: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065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1554" y="3226086"/>
            <a:ext cx="4178156" cy="3133617"/>
          </a:xfrm>
          <a:prstGeom prst="rect">
            <a:avLst/>
          </a:prstGeom>
        </p:spPr>
      </p:pic>
    </p:spTree>
    <p:extLst>
      <p:ext uri="{BB962C8B-B14F-4D97-AF65-F5344CB8AC3E}">
        <p14:creationId xmlns:p14="http://schemas.microsoft.com/office/powerpoint/2010/main" val="1299554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526" y="468136"/>
            <a:ext cx="7879937" cy="3693319"/>
          </a:xfrm>
          <a:prstGeom prst="rect">
            <a:avLst/>
          </a:prstGeom>
          <a:noFill/>
        </p:spPr>
        <p:txBody>
          <a:bodyPr wrap="square" rtlCol="0">
            <a:spAutoFit/>
          </a:bodyPr>
          <a:lstStyle/>
          <a:p>
            <a:pPr algn="ctr"/>
            <a:r>
              <a:rPr lang="en-US" sz="2800" dirty="0" smtClean="0">
                <a:solidFill>
                  <a:srgbClr val="FF9205"/>
                </a:solidFill>
              </a:rPr>
              <a:t>The Waggle Dance Figure 8</a:t>
            </a:r>
          </a:p>
          <a:p>
            <a:pPr marL="514350" indent="-514350">
              <a:buAutoNum type="arabicPeriod"/>
            </a:pPr>
            <a:endParaRPr lang="en-US" sz="1000" dirty="0"/>
          </a:p>
          <a:p>
            <a:pPr marL="514350" indent="-514350">
              <a:buAutoNum type="arabicPeriod"/>
            </a:pPr>
            <a:r>
              <a:rPr lang="en-US" sz="2800" dirty="0" smtClean="0"/>
              <a:t>First, the bee waggles toward the food.</a:t>
            </a:r>
          </a:p>
          <a:p>
            <a:pPr marL="514350" indent="-514350">
              <a:buAutoNum type="arabicPeriod"/>
            </a:pPr>
            <a:r>
              <a:rPr lang="en-US" sz="2800" dirty="0" smtClean="0"/>
              <a:t>Then, she walks back </a:t>
            </a:r>
            <a:r>
              <a:rPr lang="mr-IN" sz="2800" dirty="0" smtClean="0"/>
              <a:t>–</a:t>
            </a:r>
            <a:r>
              <a:rPr lang="en-US" sz="2800" dirty="0" smtClean="0"/>
              <a:t> not waggling.</a:t>
            </a:r>
          </a:p>
          <a:p>
            <a:pPr marL="514350" indent="-514350">
              <a:buAutoNum type="arabicPeriod"/>
            </a:pPr>
            <a:r>
              <a:rPr lang="en-US" sz="2800" dirty="0" smtClean="0"/>
              <a:t>Next, she waggles again toward the food.</a:t>
            </a:r>
          </a:p>
          <a:p>
            <a:pPr marL="514350" indent="-514350">
              <a:buAutoNum type="arabicPeriod"/>
            </a:pPr>
            <a:r>
              <a:rPr lang="en-US" sz="2800" dirty="0" smtClean="0"/>
              <a:t>Finally, she loops back (not waggling) making a figure 8, to start her waggle dance again.</a:t>
            </a:r>
          </a:p>
          <a:p>
            <a:endParaRPr lang="en-US" sz="2800" dirty="0"/>
          </a:p>
          <a:p>
            <a:r>
              <a:rPr lang="en-US" sz="2800" dirty="0"/>
              <a:t> </a:t>
            </a:r>
            <a:r>
              <a:rPr lang="en-US" sz="2800" dirty="0" smtClean="0"/>
              <a:t>         1                      2                      3                      4</a:t>
            </a:r>
          </a:p>
        </p:txBody>
      </p:sp>
      <p:pic>
        <p:nvPicPr>
          <p:cNvPr id="2" name="Picture 1" descr="IMG_153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312" y="4161455"/>
            <a:ext cx="1853777" cy="1806607"/>
          </a:xfrm>
          <a:prstGeom prst="rect">
            <a:avLst/>
          </a:prstGeom>
        </p:spPr>
      </p:pic>
      <p:pic>
        <p:nvPicPr>
          <p:cNvPr id="3" name="Picture 2" descr="IMG_154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989" y="4161455"/>
            <a:ext cx="1734343" cy="1806607"/>
          </a:xfrm>
          <a:prstGeom prst="rect">
            <a:avLst/>
          </a:prstGeom>
        </p:spPr>
      </p:pic>
      <p:pic>
        <p:nvPicPr>
          <p:cNvPr id="5" name="Picture 4" descr="Screen Shot 2017-05-13 at 4.58.30 P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694" y="4161455"/>
            <a:ext cx="1678422" cy="1806607"/>
          </a:xfrm>
          <a:prstGeom prst="rect">
            <a:avLst/>
          </a:prstGeom>
        </p:spPr>
      </p:pic>
      <p:pic>
        <p:nvPicPr>
          <p:cNvPr id="7" name="Picture 6" descr="IMG_154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2886" y="4154065"/>
            <a:ext cx="1704884" cy="1813997"/>
          </a:xfrm>
          <a:prstGeom prst="rect">
            <a:avLst/>
          </a:prstGeom>
        </p:spPr>
      </p:pic>
    </p:spTree>
    <p:extLst>
      <p:ext uri="{BB962C8B-B14F-4D97-AF65-F5344CB8AC3E}">
        <p14:creationId xmlns:p14="http://schemas.microsoft.com/office/powerpoint/2010/main" val="3912683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290286"/>
            <a:ext cx="8268692" cy="6254445"/>
          </a:xfrm>
        </p:spPr>
        <p:txBody>
          <a:bodyPr>
            <a:normAutofit/>
          </a:bodyPr>
          <a:lstStyle/>
          <a:p>
            <a:pPr marL="0" indent="0">
              <a:buNone/>
            </a:pPr>
            <a:r>
              <a:rPr lang="en-US" sz="2800" dirty="0" smtClean="0">
                <a:latin typeface="Arial"/>
                <a:cs typeface="Arial"/>
              </a:rPr>
              <a:t>Draw a figure 8 in the air using different body parts (finger, foot, elbow, head). Then practice walking in a figure 8 pattern. Try other </a:t>
            </a:r>
            <a:r>
              <a:rPr lang="en-US" sz="2800" dirty="0" smtClean="0">
                <a:solidFill>
                  <a:srgbClr val="FF9205"/>
                </a:solidFill>
                <a:latin typeface="Arial"/>
                <a:cs typeface="Arial"/>
              </a:rPr>
              <a:t>locomotor movements </a:t>
            </a:r>
          </a:p>
          <a:p>
            <a:pPr marL="0" indent="0">
              <a:buNone/>
            </a:pPr>
            <a:r>
              <a:rPr lang="en-US" sz="2800" dirty="0" smtClean="0">
                <a:latin typeface="Arial"/>
                <a:cs typeface="Arial"/>
              </a:rPr>
              <a:t>(jog, skip, gallop, slide, hop, jump). </a:t>
            </a: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5" name="Picture 4" descr="IMG_06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292" y="2741291"/>
            <a:ext cx="4293581" cy="2723629"/>
          </a:xfrm>
          <a:prstGeom prst="rect">
            <a:avLst/>
          </a:prstGeom>
        </p:spPr>
      </p:pic>
      <p:pic>
        <p:nvPicPr>
          <p:cNvPr id="6" name="Picture 5" descr="IMG_069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4414" y="2741291"/>
            <a:ext cx="3438245" cy="2723629"/>
          </a:xfrm>
          <a:prstGeom prst="rect">
            <a:avLst/>
          </a:prstGeom>
        </p:spPr>
      </p:pic>
    </p:spTree>
    <p:extLst>
      <p:ext uri="{BB962C8B-B14F-4D97-AF65-F5344CB8AC3E}">
        <p14:creationId xmlns:p14="http://schemas.microsoft.com/office/powerpoint/2010/main" val="210151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169" y="385539"/>
            <a:ext cx="8568204" cy="5670446"/>
          </a:xfrm>
        </p:spPr>
        <p:txBody>
          <a:bodyPr>
            <a:normAutofit/>
          </a:bodyPr>
          <a:lstStyle/>
          <a:p>
            <a:pPr marL="0" indent="0">
              <a:buNone/>
            </a:pPr>
            <a:r>
              <a:rPr lang="en-US" sz="2800" dirty="0">
                <a:latin typeface="Arial"/>
                <a:cs typeface="Arial"/>
              </a:rPr>
              <a:t>C</a:t>
            </a:r>
            <a:r>
              <a:rPr lang="en-US" sz="2800" dirty="0" smtClean="0">
                <a:latin typeface="Arial"/>
                <a:cs typeface="Arial"/>
              </a:rPr>
              <a:t>ommunicate a direction by waggling down the center of a figure 8.</a:t>
            </a:r>
          </a:p>
          <a:p>
            <a:pPr marL="0" indent="0">
              <a:buNone/>
            </a:pPr>
            <a:endParaRPr lang="en-US" sz="800" dirty="0">
              <a:latin typeface="Arial"/>
              <a:cs typeface="Arial"/>
            </a:endParaRPr>
          </a:p>
          <a:p>
            <a:pPr marL="0" indent="0">
              <a:buNone/>
            </a:pPr>
            <a:r>
              <a:rPr lang="en-US" sz="2400" dirty="0" smtClean="0">
                <a:latin typeface="Arial"/>
                <a:cs typeface="Arial"/>
              </a:rPr>
              <a:t>1. Waggle  											  2. Turn </a:t>
            </a:r>
          </a:p>
          <a:p>
            <a:pPr marL="0" indent="0">
              <a:buNone/>
            </a:pPr>
            <a:r>
              <a:rPr lang="en-US" sz="2400" dirty="0" smtClean="0">
                <a:latin typeface="Arial"/>
                <a:cs typeface="Arial"/>
              </a:rPr>
              <a:t>in your 												  right and direction.												  loop back.</a:t>
            </a:r>
          </a:p>
          <a:p>
            <a:pPr marL="0" indent="0">
              <a:buNone/>
            </a:pPr>
            <a:endParaRPr lang="en-US" sz="2400" dirty="0">
              <a:latin typeface="Arial"/>
              <a:cs typeface="Arial"/>
            </a:endParaRPr>
          </a:p>
          <a:p>
            <a:pPr marL="0" indent="0">
              <a:buNone/>
            </a:pPr>
            <a:endParaRPr lang="en-US" sz="2400" dirty="0" smtClean="0">
              <a:latin typeface="Arial"/>
              <a:cs typeface="Arial"/>
            </a:endParaRPr>
          </a:p>
          <a:p>
            <a:pPr marL="0" indent="0">
              <a:buNone/>
            </a:pPr>
            <a:endParaRPr lang="en-US" sz="1100" dirty="0" smtClean="0">
              <a:latin typeface="Arial"/>
              <a:cs typeface="Arial"/>
            </a:endParaRPr>
          </a:p>
          <a:p>
            <a:pPr marL="0" indent="0">
              <a:buNone/>
            </a:pPr>
            <a:endParaRPr lang="en-US" sz="1100" dirty="0">
              <a:latin typeface="Arial"/>
              <a:cs typeface="Arial"/>
            </a:endParaRPr>
          </a:p>
          <a:p>
            <a:pPr marL="0" indent="0">
              <a:buNone/>
            </a:pPr>
            <a:r>
              <a:rPr lang="en-US" sz="2400" dirty="0" smtClean="0">
                <a:latin typeface="Arial"/>
                <a:cs typeface="Arial"/>
              </a:rPr>
              <a:t>3. Return 											</a:t>
            </a:r>
            <a:r>
              <a:rPr lang="en-US" sz="2400" dirty="0">
                <a:latin typeface="Arial"/>
                <a:cs typeface="Arial"/>
              </a:rPr>
              <a:t> </a:t>
            </a:r>
            <a:r>
              <a:rPr lang="en-US" sz="2400" dirty="0" smtClean="0">
                <a:latin typeface="Arial"/>
                <a:cs typeface="Arial"/>
              </a:rPr>
              <a:t>       4. Turn left</a:t>
            </a:r>
          </a:p>
          <a:p>
            <a:pPr marL="0" indent="0">
              <a:buNone/>
            </a:pPr>
            <a:r>
              <a:rPr lang="en-US" sz="2400" dirty="0">
                <a:latin typeface="Arial"/>
                <a:cs typeface="Arial"/>
              </a:rPr>
              <a:t>t</a:t>
            </a:r>
            <a:r>
              <a:rPr lang="en-US" sz="2400" dirty="0" smtClean="0">
                <a:latin typeface="Arial"/>
                <a:cs typeface="Arial"/>
              </a:rPr>
              <a:t>o waggle  											   and loop</a:t>
            </a:r>
          </a:p>
          <a:p>
            <a:pPr marL="0" indent="0">
              <a:buNone/>
            </a:pPr>
            <a:r>
              <a:rPr lang="en-US" sz="2400" dirty="0">
                <a:latin typeface="Arial"/>
                <a:cs typeface="Arial"/>
              </a:rPr>
              <a:t>a</a:t>
            </a:r>
            <a:r>
              <a:rPr lang="en-US" sz="2400" dirty="0" smtClean="0">
                <a:latin typeface="Arial"/>
                <a:cs typeface="Arial"/>
              </a:rPr>
              <a:t>gain. 												   back.</a:t>
            </a:r>
          </a:p>
          <a:p>
            <a:pPr marL="0" indent="0">
              <a:buNone/>
            </a:pPr>
            <a:endParaRPr lang="en-US" sz="2400" dirty="0" smtClean="0">
              <a:latin typeface="Arial"/>
              <a:cs typeface="Arial"/>
            </a:endParaRPr>
          </a:p>
          <a:p>
            <a:pPr marL="0" indent="0">
              <a:buNone/>
            </a:pPr>
            <a:endParaRPr lang="en-US" sz="24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sp>
        <p:nvSpPr>
          <p:cNvPr id="5" name="Rectangle 4"/>
          <p:cNvSpPr/>
          <p:nvPr/>
        </p:nvSpPr>
        <p:spPr>
          <a:xfrm>
            <a:off x="-437489" y="995691"/>
            <a:ext cx="284428" cy="523220"/>
          </a:xfrm>
          <a:prstGeom prst="rect">
            <a:avLst/>
          </a:prstGeom>
        </p:spPr>
        <p:txBody>
          <a:bodyPr wrap="none">
            <a:spAutoFit/>
          </a:bodyPr>
          <a:lstStyle/>
          <a:p>
            <a:r>
              <a:rPr lang="en-US" sz="2800" dirty="0">
                <a:solidFill>
                  <a:prstClr val="white"/>
                </a:solidFill>
                <a:latin typeface="Arial"/>
                <a:cs typeface="Arial"/>
              </a:rPr>
              <a:t>.</a:t>
            </a:r>
            <a:endParaRPr lang="en-US" dirty="0"/>
          </a:p>
        </p:txBody>
      </p:sp>
      <p:pic>
        <p:nvPicPr>
          <p:cNvPr id="11" name="Picture 10" descr="IMG_0700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040" y="1478225"/>
            <a:ext cx="2186516" cy="2208440"/>
          </a:xfrm>
          <a:prstGeom prst="rect">
            <a:avLst/>
          </a:prstGeom>
        </p:spPr>
      </p:pic>
      <p:pic>
        <p:nvPicPr>
          <p:cNvPr id="13" name="Picture 12" descr="IMG_0702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805" y="4056278"/>
            <a:ext cx="2316751" cy="2171615"/>
          </a:xfrm>
          <a:prstGeom prst="rect">
            <a:avLst/>
          </a:prstGeom>
        </p:spPr>
      </p:pic>
      <p:pic>
        <p:nvPicPr>
          <p:cNvPr id="14" name="Picture 13" descr="IMG_0703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5286" y="4056278"/>
            <a:ext cx="2304495" cy="2208207"/>
          </a:xfrm>
          <a:prstGeom prst="rect">
            <a:avLst/>
          </a:prstGeom>
        </p:spPr>
      </p:pic>
      <p:pic>
        <p:nvPicPr>
          <p:cNvPr id="15" name="Picture 14" descr="IMG_0701 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5286" y="1518911"/>
            <a:ext cx="2202357" cy="2167753"/>
          </a:xfrm>
          <a:prstGeom prst="rect">
            <a:avLst/>
          </a:prstGeom>
        </p:spPr>
      </p:pic>
      <p:pic>
        <p:nvPicPr>
          <p:cNvPr id="2" name="Picture 1" descr="IMG_153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8705" y="2875083"/>
            <a:ext cx="682890" cy="665514"/>
          </a:xfrm>
          <a:prstGeom prst="rect">
            <a:avLst/>
          </a:prstGeom>
        </p:spPr>
      </p:pic>
      <p:pic>
        <p:nvPicPr>
          <p:cNvPr id="4" name="Picture 3" descr="IMG_1548.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99099" y="2800120"/>
            <a:ext cx="710858" cy="740477"/>
          </a:xfrm>
          <a:prstGeom prst="rect">
            <a:avLst/>
          </a:prstGeom>
        </p:spPr>
      </p:pic>
      <p:pic>
        <p:nvPicPr>
          <p:cNvPr id="6" name="Picture 5" descr="Screen Shot 2017-05-13 at 4.58.30 PM.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2724" y="5421829"/>
            <a:ext cx="748871" cy="806064"/>
          </a:xfrm>
          <a:prstGeom prst="rect">
            <a:avLst/>
          </a:prstGeom>
        </p:spPr>
      </p:pic>
      <p:pic>
        <p:nvPicPr>
          <p:cNvPr id="7" name="Picture 6" descr="IMG_1540.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77981" y="5421829"/>
            <a:ext cx="736235" cy="783354"/>
          </a:xfrm>
          <a:prstGeom prst="rect">
            <a:avLst/>
          </a:prstGeom>
        </p:spPr>
      </p:pic>
    </p:spTree>
    <p:extLst>
      <p:ext uri="{BB962C8B-B14F-4D97-AF65-F5344CB8AC3E}">
        <p14:creationId xmlns:p14="http://schemas.microsoft.com/office/powerpoint/2010/main" val="3407557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513834"/>
            <a:ext cx="8131024" cy="5829124"/>
          </a:xfrm>
        </p:spPr>
        <p:txBody>
          <a:bodyPr>
            <a:normAutofit/>
          </a:bodyPr>
          <a:lstStyle/>
          <a:p>
            <a:pPr marL="0" indent="0">
              <a:buNone/>
            </a:pPr>
            <a:r>
              <a:rPr lang="en-US" sz="2800" dirty="0" smtClean="0">
                <a:solidFill>
                  <a:srgbClr val="FF9205"/>
                </a:solidFill>
                <a:latin typeface="Arial"/>
                <a:cs typeface="Arial"/>
              </a:rPr>
              <a:t>Scientists</a:t>
            </a:r>
            <a:r>
              <a:rPr lang="en-US" sz="2800" dirty="0" smtClean="0">
                <a:latin typeface="Arial"/>
                <a:cs typeface="Arial"/>
              </a:rPr>
              <a:t> studied bees in a hive and found out how they communicate to other bees about where to find food. There is no central commander in the hive. Each bee has a specific job to do.</a:t>
            </a:r>
          </a:p>
        </p:txBody>
      </p:sp>
      <p:pic>
        <p:nvPicPr>
          <p:cNvPr id="12" name="Picture 11" descr="IMG_063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6832" y="2595105"/>
            <a:ext cx="4618043" cy="3463533"/>
          </a:xfrm>
          <a:prstGeom prst="rect">
            <a:avLst/>
          </a:prstGeom>
        </p:spPr>
      </p:pic>
    </p:spTree>
    <p:extLst>
      <p:ext uri="{BB962C8B-B14F-4D97-AF65-F5344CB8AC3E}">
        <p14:creationId xmlns:p14="http://schemas.microsoft.com/office/powerpoint/2010/main" val="242466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080" y="480210"/>
            <a:ext cx="8357445" cy="5964344"/>
          </a:xfrm>
        </p:spPr>
        <p:txBody>
          <a:bodyPr>
            <a:normAutofit lnSpcReduction="10000"/>
          </a:bodyPr>
          <a:lstStyle/>
          <a:p>
            <a:pPr marL="0" indent="0">
              <a:buNone/>
            </a:pPr>
            <a:r>
              <a:rPr lang="en-US" sz="2800" dirty="0" smtClean="0">
                <a:solidFill>
                  <a:srgbClr val="FF9205"/>
                </a:solidFill>
                <a:latin typeface="Arial"/>
                <a:cs typeface="Arial"/>
              </a:rPr>
              <a:t>Computer scientists </a:t>
            </a:r>
            <a:r>
              <a:rPr lang="en-US" sz="2800" dirty="0" smtClean="0">
                <a:latin typeface="Arial"/>
                <a:cs typeface="Arial"/>
              </a:rPr>
              <a:t>learned from nature how to solve the problem of getting thousands of computers to communicate without a central commander. Like bees in a hive, each part of a </a:t>
            </a:r>
            <a:r>
              <a:rPr lang="en-US" sz="2800" dirty="0" smtClean="0">
                <a:solidFill>
                  <a:srgbClr val="FF9205"/>
                </a:solidFill>
                <a:latin typeface="Arial"/>
                <a:cs typeface="Arial"/>
              </a:rPr>
              <a:t>computer network </a:t>
            </a:r>
            <a:r>
              <a:rPr lang="en-US" sz="2800" dirty="0" smtClean="0">
                <a:latin typeface="Arial"/>
                <a:cs typeface="Arial"/>
              </a:rPr>
              <a:t>has its specific job to do. Working together they have “Swarm intelligence” or “Hive Mind.”</a:t>
            </a:r>
            <a:endParaRPr lang="en-US" sz="800" dirty="0" smtClean="0">
              <a:latin typeface="Arial"/>
              <a:cs typeface="Arial"/>
            </a:endParaRPr>
          </a:p>
          <a:p>
            <a:pPr marL="0" indent="0">
              <a:buNone/>
            </a:pPr>
            <a:endParaRPr lang="en-US" sz="800" dirty="0">
              <a:latin typeface="Arial"/>
              <a:cs typeface="Arial"/>
            </a:endParaRPr>
          </a:p>
          <a:p>
            <a:pPr marL="0" indent="0">
              <a:buNone/>
            </a:pPr>
            <a:endParaRPr lang="en-US" sz="800" dirty="0" smtClean="0">
              <a:latin typeface="Arial"/>
              <a:cs typeface="Arial"/>
            </a:endParaRPr>
          </a:p>
          <a:p>
            <a:pPr marL="0" indent="0">
              <a:buNone/>
            </a:pPr>
            <a:endParaRPr lang="en-US" sz="800" dirty="0">
              <a:latin typeface="Arial"/>
              <a:cs typeface="Arial"/>
            </a:endParaRPr>
          </a:p>
          <a:p>
            <a:pPr marL="0" indent="0">
              <a:buNone/>
            </a:pPr>
            <a:endParaRPr lang="en-US" sz="800" dirty="0" smtClean="0">
              <a:latin typeface="Arial"/>
              <a:cs typeface="Arial"/>
            </a:endParaRPr>
          </a:p>
          <a:p>
            <a:pPr marL="0" indent="0">
              <a:buNone/>
            </a:pPr>
            <a:endParaRPr lang="en-US" sz="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r>
              <a:rPr lang="en-US" sz="2200" dirty="0" smtClean="0">
                <a:latin typeface="Arial"/>
                <a:cs typeface="Arial"/>
              </a:rPr>
              <a:t>                   </a:t>
            </a:r>
          </a:p>
        </p:txBody>
      </p:sp>
      <p:pic>
        <p:nvPicPr>
          <p:cNvPr id="4" name="Picture 3" descr="shutterstock_57137893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3158" y="3389484"/>
            <a:ext cx="4704895" cy="2954505"/>
          </a:xfrm>
          <a:prstGeom prst="rect">
            <a:avLst/>
          </a:prstGeom>
        </p:spPr>
      </p:pic>
    </p:spTree>
    <p:extLst>
      <p:ext uri="{BB962C8B-B14F-4D97-AF65-F5344CB8AC3E}">
        <p14:creationId xmlns:p14="http://schemas.microsoft.com/office/powerpoint/2010/main" val="396602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67" y="290545"/>
            <a:ext cx="8351438" cy="6221571"/>
          </a:xfrm>
        </p:spPr>
        <p:txBody>
          <a:bodyPr>
            <a:normAutofit/>
          </a:bodyPr>
          <a:lstStyle/>
          <a:p>
            <a:pPr marL="0" indent="0">
              <a:buNone/>
            </a:pPr>
            <a:r>
              <a:rPr lang="en-US" sz="2800" dirty="0" smtClean="0">
                <a:latin typeface="Arial"/>
                <a:cs typeface="Arial"/>
              </a:rPr>
              <a:t>Now, it is your turn to play a game where you must use “swarm intelligence.” Each member of your “hive” will get a card that names a job to do:</a:t>
            </a:r>
          </a:p>
          <a:p>
            <a:pPr marL="0" indent="0">
              <a:buNone/>
            </a:pPr>
            <a:endParaRPr lang="en-US" sz="1000" dirty="0" smtClean="0">
              <a:latin typeface="Arial"/>
              <a:cs typeface="Arial"/>
            </a:endParaRPr>
          </a:p>
          <a:p>
            <a:pPr marL="0" indent="0">
              <a:buNone/>
            </a:pPr>
            <a:endParaRPr lang="en-US" sz="1000" dirty="0">
              <a:latin typeface="Arial"/>
              <a:cs typeface="Arial"/>
            </a:endParaRPr>
          </a:p>
          <a:p>
            <a:pPr marL="0" indent="0">
              <a:buNone/>
            </a:pPr>
            <a:endParaRPr lang="en-US" sz="1000" dirty="0" smtClean="0">
              <a:latin typeface="Arial"/>
              <a:cs typeface="Arial"/>
            </a:endParaRPr>
          </a:p>
          <a:p>
            <a:r>
              <a:rPr lang="en-US" sz="2800" dirty="0" smtClean="0">
                <a:latin typeface="Arial"/>
                <a:cs typeface="Arial"/>
              </a:rPr>
              <a:t>Forager/Producers (most of class) </a:t>
            </a:r>
          </a:p>
          <a:p>
            <a:pPr marL="0" indent="0">
              <a:buNone/>
            </a:pPr>
            <a:endParaRPr lang="en-US" sz="2800" dirty="0" smtClean="0">
              <a:latin typeface="Arial"/>
              <a:cs typeface="Arial"/>
            </a:endParaRPr>
          </a:p>
          <a:p>
            <a:endParaRPr lang="en-US" sz="800" dirty="0" smtClean="0">
              <a:latin typeface="Arial"/>
              <a:cs typeface="Arial"/>
            </a:endParaRPr>
          </a:p>
          <a:p>
            <a:r>
              <a:rPr lang="en-US" sz="2800" dirty="0" smtClean="0">
                <a:latin typeface="Arial"/>
                <a:cs typeface="Arial"/>
              </a:rPr>
              <a:t>Diversity Generator (5 students)</a:t>
            </a:r>
          </a:p>
          <a:p>
            <a:pPr marL="0" indent="0">
              <a:buNone/>
            </a:pPr>
            <a:endParaRPr lang="en-US" sz="1000" dirty="0" smtClean="0">
              <a:latin typeface="Arial"/>
              <a:cs typeface="Arial"/>
            </a:endParaRPr>
          </a:p>
          <a:p>
            <a:pPr marL="0" indent="0">
              <a:buNone/>
            </a:pPr>
            <a:endParaRPr lang="en-US" sz="1000" dirty="0" smtClean="0">
              <a:latin typeface="Arial"/>
              <a:cs typeface="Arial"/>
            </a:endParaRPr>
          </a:p>
          <a:p>
            <a:pPr marL="0" indent="0">
              <a:buNone/>
            </a:pPr>
            <a:endParaRPr lang="en-US" sz="1000" dirty="0" smtClean="0">
              <a:latin typeface="Arial"/>
              <a:cs typeface="Arial"/>
            </a:endParaRPr>
          </a:p>
          <a:p>
            <a:r>
              <a:rPr lang="en-US" sz="2800" dirty="0" smtClean="0">
                <a:latin typeface="Arial"/>
                <a:cs typeface="Arial"/>
              </a:rPr>
              <a:t>Resource Allocator (3 students)</a:t>
            </a:r>
          </a:p>
          <a:p>
            <a:pPr marL="0" indent="0">
              <a:buNone/>
            </a:pPr>
            <a:endParaRPr lang="en-US" sz="1000" dirty="0" smtClean="0">
              <a:latin typeface="Arial"/>
              <a:cs typeface="Arial"/>
            </a:endParaRPr>
          </a:p>
          <a:p>
            <a:pPr marL="0" indent="0">
              <a:buNone/>
            </a:pPr>
            <a:endParaRPr lang="en-US" sz="1000" dirty="0">
              <a:latin typeface="Arial"/>
              <a:cs typeface="Arial"/>
            </a:endParaRPr>
          </a:p>
          <a:p>
            <a:pPr marL="0" indent="0">
              <a:buNone/>
            </a:pPr>
            <a:endParaRPr lang="en-US" sz="1000" dirty="0" smtClean="0">
              <a:latin typeface="Arial"/>
              <a:cs typeface="Arial"/>
            </a:endParaRPr>
          </a:p>
          <a:p>
            <a:r>
              <a:rPr lang="en-US" sz="2800" dirty="0" smtClean="0">
                <a:latin typeface="Arial"/>
                <a:cs typeface="Arial"/>
              </a:rPr>
              <a:t>Integrator (2 students)</a:t>
            </a:r>
          </a:p>
          <a:p>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a:solidFill>
                <a:srgbClr val="FF0000"/>
              </a:solidFill>
              <a:latin typeface="Arial"/>
              <a:cs typeface="Arial"/>
            </a:endParaRPr>
          </a:p>
          <a:p>
            <a:pPr marL="0" indent="0">
              <a:buNone/>
            </a:pPr>
            <a:endParaRPr lang="en-US" sz="800" dirty="0" smtClean="0">
              <a:solidFill>
                <a:srgbClr val="FF0000"/>
              </a:solidFill>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solidFill>
                <a:schemeClr val="bg2">
                  <a:lumMod val="60000"/>
                  <a:lumOff val="40000"/>
                </a:schemeClr>
              </a:solidFill>
              <a:latin typeface="Arial"/>
              <a:cs typeface="Arial"/>
            </a:endParaRPr>
          </a:p>
        </p:txBody>
      </p:sp>
      <p:pic>
        <p:nvPicPr>
          <p:cNvPr id="2" name="Picture 1" descr="IMG_153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6125" y="2792374"/>
            <a:ext cx="379124" cy="354300"/>
          </a:xfrm>
          <a:prstGeom prst="rect">
            <a:avLst/>
          </a:prstGeom>
        </p:spPr>
      </p:pic>
      <p:pic>
        <p:nvPicPr>
          <p:cNvPr id="5" name="Picture 4" descr="IMG_15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9366" y="2780626"/>
            <a:ext cx="391695" cy="366048"/>
          </a:xfrm>
          <a:prstGeom prst="rect">
            <a:avLst/>
          </a:prstGeom>
        </p:spPr>
      </p:pic>
      <p:pic>
        <p:nvPicPr>
          <p:cNvPr id="6" name="Picture 5" descr="IMG_153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5155" y="2762911"/>
            <a:ext cx="410651" cy="383763"/>
          </a:xfrm>
          <a:prstGeom prst="rect">
            <a:avLst/>
          </a:prstGeom>
        </p:spPr>
      </p:pic>
      <p:pic>
        <p:nvPicPr>
          <p:cNvPr id="7" name="Picture 6" descr="IMG_15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599" y="2762911"/>
            <a:ext cx="391695" cy="366048"/>
          </a:xfrm>
          <a:prstGeom prst="rect">
            <a:avLst/>
          </a:prstGeom>
        </p:spPr>
      </p:pic>
      <p:pic>
        <p:nvPicPr>
          <p:cNvPr id="8" name="Picture 7" descr="IMG_15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168" y="2762911"/>
            <a:ext cx="391695" cy="366048"/>
          </a:xfrm>
          <a:prstGeom prst="rect">
            <a:avLst/>
          </a:prstGeom>
        </p:spPr>
      </p:pic>
      <p:pic>
        <p:nvPicPr>
          <p:cNvPr id="9" name="Picture 8"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3129" y="2792374"/>
            <a:ext cx="414189" cy="387069"/>
          </a:xfrm>
          <a:prstGeom prst="rect">
            <a:avLst/>
          </a:prstGeom>
        </p:spPr>
      </p:pic>
      <p:pic>
        <p:nvPicPr>
          <p:cNvPr id="10" name="Picture 9" descr="IMG_153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9489" y="2796927"/>
            <a:ext cx="405653" cy="379092"/>
          </a:xfrm>
          <a:prstGeom prst="rect">
            <a:avLst/>
          </a:prstGeom>
        </p:spPr>
      </p:pic>
      <p:pic>
        <p:nvPicPr>
          <p:cNvPr id="11" name="Picture 10"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9262" y="2796927"/>
            <a:ext cx="414188" cy="387069"/>
          </a:xfrm>
          <a:prstGeom prst="rect">
            <a:avLst/>
          </a:prstGeom>
        </p:spPr>
      </p:pic>
      <p:pic>
        <p:nvPicPr>
          <p:cNvPr id="12" name="Picture 11"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6697" y="2796927"/>
            <a:ext cx="414189" cy="387069"/>
          </a:xfrm>
          <a:prstGeom prst="rect">
            <a:avLst/>
          </a:prstGeom>
        </p:spPr>
      </p:pic>
      <p:pic>
        <p:nvPicPr>
          <p:cNvPr id="13" name="Picture 12"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1823" y="2798056"/>
            <a:ext cx="414189" cy="387069"/>
          </a:xfrm>
          <a:prstGeom prst="rect">
            <a:avLst/>
          </a:prstGeom>
        </p:spPr>
      </p:pic>
      <p:pic>
        <p:nvPicPr>
          <p:cNvPr id="14" name="Picture 13"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3863" y="2792374"/>
            <a:ext cx="414188" cy="387069"/>
          </a:xfrm>
          <a:prstGeom prst="rect">
            <a:avLst/>
          </a:prstGeom>
        </p:spPr>
      </p:pic>
      <p:pic>
        <p:nvPicPr>
          <p:cNvPr id="15" name="Picture 14" descr="IMG_1530.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9478" y="2798055"/>
            <a:ext cx="404444" cy="377963"/>
          </a:xfrm>
          <a:prstGeom prst="rect">
            <a:avLst/>
          </a:prstGeom>
        </p:spPr>
      </p:pic>
      <p:pic>
        <p:nvPicPr>
          <p:cNvPr id="16" name="Picture 15" descr="IMG_153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73210" y="2796927"/>
            <a:ext cx="405653" cy="379092"/>
          </a:xfrm>
          <a:prstGeom prst="rect">
            <a:avLst/>
          </a:prstGeom>
        </p:spPr>
      </p:pic>
      <p:pic>
        <p:nvPicPr>
          <p:cNvPr id="17" name="Picture 16"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9575" y="2798056"/>
            <a:ext cx="414189" cy="387069"/>
          </a:xfrm>
          <a:prstGeom prst="rect">
            <a:avLst/>
          </a:prstGeom>
        </p:spPr>
      </p:pic>
      <p:pic>
        <p:nvPicPr>
          <p:cNvPr id="18" name="Picture 17"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5843" y="2792374"/>
            <a:ext cx="414189" cy="387069"/>
          </a:xfrm>
          <a:prstGeom prst="rect">
            <a:avLst/>
          </a:prstGeom>
        </p:spPr>
      </p:pic>
      <p:pic>
        <p:nvPicPr>
          <p:cNvPr id="19" name="Picture 18" descr="IMG_1530.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1307" y="3898126"/>
            <a:ext cx="441783" cy="412856"/>
          </a:xfrm>
          <a:prstGeom prst="rect">
            <a:avLst/>
          </a:prstGeom>
        </p:spPr>
      </p:pic>
      <p:pic>
        <p:nvPicPr>
          <p:cNvPr id="20" name="Picture 19" descr="IMG_1530.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21738" y="3888058"/>
            <a:ext cx="452556" cy="422924"/>
          </a:xfrm>
          <a:prstGeom prst="rect">
            <a:avLst/>
          </a:prstGeom>
        </p:spPr>
      </p:pic>
      <p:pic>
        <p:nvPicPr>
          <p:cNvPr id="21" name="Picture 20" descr="IMG_1530.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35155" y="3898126"/>
            <a:ext cx="452556" cy="422924"/>
          </a:xfrm>
          <a:prstGeom prst="rect">
            <a:avLst/>
          </a:prstGeom>
        </p:spPr>
      </p:pic>
      <p:pic>
        <p:nvPicPr>
          <p:cNvPr id="22" name="Picture 21" descr="IMG_1530.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49366" y="3898126"/>
            <a:ext cx="452556" cy="422924"/>
          </a:xfrm>
          <a:prstGeom prst="rect">
            <a:avLst/>
          </a:prstGeom>
        </p:spPr>
      </p:pic>
      <p:pic>
        <p:nvPicPr>
          <p:cNvPr id="23" name="Picture 22" descr="IMG_1530.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3288" y="3898126"/>
            <a:ext cx="452555" cy="422924"/>
          </a:xfrm>
          <a:prstGeom prst="rect">
            <a:avLst/>
          </a:prstGeom>
        </p:spPr>
      </p:pic>
      <p:pic>
        <p:nvPicPr>
          <p:cNvPr id="25" name="Picture 24" descr="IMG_1530.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1307" y="4917546"/>
            <a:ext cx="413239" cy="386182"/>
          </a:xfrm>
          <a:prstGeom prst="rect">
            <a:avLst/>
          </a:prstGeom>
        </p:spPr>
      </p:pic>
      <p:pic>
        <p:nvPicPr>
          <p:cNvPr id="26" name="Picture 25" descr="IMG_1530.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26232" y="4930600"/>
            <a:ext cx="413239" cy="386182"/>
          </a:xfrm>
          <a:prstGeom prst="rect">
            <a:avLst/>
          </a:prstGeom>
        </p:spPr>
      </p:pic>
      <p:pic>
        <p:nvPicPr>
          <p:cNvPr id="27" name="Picture 26" descr="IMG_1530.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14552" y="4930600"/>
            <a:ext cx="431254" cy="403017"/>
          </a:xfrm>
          <a:prstGeom prst="rect">
            <a:avLst/>
          </a:prstGeom>
        </p:spPr>
      </p:pic>
      <p:pic>
        <p:nvPicPr>
          <p:cNvPr id="28" name="Picture 27" descr="IMG_15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069" y="5989643"/>
            <a:ext cx="415794" cy="388569"/>
          </a:xfrm>
          <a:prstGeom prst="rect">
            <a:avLst/>
          </a:prstGeom>
        </p:spPr>
      </p:pic>
      <p:pic>
        <p:nvPicPr>
          <p:cNvPr id="29" name="Picture 28" descr="IMG_1530.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91507" y="5982866"/>
            <a:ext cx="423045" cy="395346"/>
          </a:xfrm>
          <a:prstGeom prst="rect">
            <a:avLst/>
          </a:prstGeom>
        </p:spPr>
      </p:pic>
    </p:spTree>
    <p:extLst>
      <p:ext uri="{BB962C8B-B14F-4D97-AF65-F5344CB8AC3E}">
        <p14:creationId xmlns:p14="http://schemas.microsoft.com/office/powerpoint/2010/main" val="742166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75320</TotalTime>
  <Words>816</Words>
  <Application>Microsoft Office PowerPoint</Application>
  <PresentationFormat>On-screen Show (4:3)</PresentationFormat>
  <Paragraphs>136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Dock, Michelle</cp:lastModifiedBy>
  <cp:revision>495</cp:revision>
  <cp:lastPrinted>2017-05-14T23:11:11Z</cp:lastPrinted>
  <dcterms:created xsi:type="dcterms:W3CDTF">2015-05-06T04:15:51Z</dcterms:created>
  <dcterms:modified xsi:type="dcterms:W3CDTF">2017-07-19T16:54:06Z</dcterms:modified>
</cp:coreProperties>
</file>