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7"/>
  </p:handoutMasterIdLst>
  <p:sldIdLst>
    <p:sldId id="257" r:id="rId2"/>
    <p:sldId id="290" r:id="rId3"/>
    <p:sldId id="261" r:id="rId4"/>
    <p:sldId id="295" r:id="rId5"/>
    <p:sldId id="305" r:id="rId6"/>
    <p:sldId id="299" r:id="rId7"/>
    <p:sldId id="298" r:id="rId8"/>
    <p:sldId id="301" r:id="rId9"/>
    <p:sldId id="273" r:id="rId10"/>
    <p:sldId id="289" r:id="rId11"/>
    <p:sldId id="302" r:id="rId12"/>
    <p:sldId id="300" r:id="rId13"/>
    <p:sldId id="296" r:id="rId14"/>
    <p:sldId id="297" r:id="rId15"/>
    <p:sldId id="303" r:id="rId16"/>
    <p:sldId id="258" r:id="rId17"/>
    <p:sldId id="272" r:id="rId18"/>
    <p:sldId id="266" r:id="rId19"/>
    <p:sldId id="260" r:id="rId20"/>
    <p:sldId id="293" r:id="rId21"/>
    <p:sldId id="292" r:id="rId22"/>
    <p:sldId id="287" r:id="rId23"/>
    <p:sldId id="267" r:id="rId24"/>
    <p:sldId id="291" r:id="rId25"/>
    <p:sldId id="268" r:id="rId26"/>
    <p:sldId id="280" r:id="rId27"/>
    <p:sldId id="284" r:id="rId28"/>
    <p:sldId id="285" r:id="rId29"/>
    <p:sldId id="286" r:id="rId30"/>
    <p:sldId id="282" r:id="rId31"/>
    <p:sldId id="281" r:id="rId32"/>
    <p:sldId id="288" r:id="rId33"/>
    <p:sldId id="265" r:id="rId34"/>
    <p:sldId id="269" r:id="rId35"/>
    <p:sldId id="294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A48C76"/>
    <a:srgbClr val="F9D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59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F3702-250D-8048-A2E8-811C11CD83B4}" type="datetimeFigureOut">
              <a:rPr lang="en-US" smtClean="0"/>
              <a:t>11/04/2015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C54EE-80B0-954E-9D22-7EB12B6B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65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11/04/2015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9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11/04/2015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07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11/04/2015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0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11/04/2015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44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11/04/2015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8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11/04/2015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35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11/04/2015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9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11/04/2015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40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11/04/2015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44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11/04/2015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4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11/04/2015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9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BA01F-62EA-F34D-AB4E-DC62B21A5CF4}" type="datetimeFigureOut">
              <a:rPr lang="en-US" smtClean="0"/>
              <a:t>11/04/2015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4ADEB-1345-8842-AEBC-14EA9A32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10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7245" y="2316433"/>
            <a:ext cx="4446531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Mixed Structures </a:t>
            </a:r>
          </a:p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in Mixed Media</a:t>
            </a:r>
          </a:p>
          <a:p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Mary Erickson,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Ph.D.,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Sarah Chelton, Arizona art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eacher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urning 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02" y="1133829"/>
            <a:ext cx="3815546" cy="414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87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225" y="388404"/>
            <a:ext cx="7464620" cy="14607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He wrote “I loved the Green and Gray project because I consider myself environmentally conscious.”</a:t>
            </a:r>
            <a:r>
              <a:rPr lang="en-US" sz="2400" dirty="0">
                <a:latin typeface="Arial"/>
                <a:cs typeface="Arial"/>
              </a:rPr>
              <a:t> He titled his work </a:t>
            </a:r>
            <a:r>
              <a:rPr lang="en-US" sz="2400" i="1" dirty="0">
                <a:latin typeface="Arial"/>
                <a:cs typeface="Arial"/>
              </a:rPr>
              <a:t>Pipes</a:t>
            </a:r>
            <a:r>
              <a:rPr lang="en-US" sz="2400" dirty="0">
                <a:latin typeface="Arial"/>
                <a:cs typeface="Arial"/>
              </a:rPr>
              <a:t>. </a:t>
            </a:r>
          </a:p>
          <a:p>
            <a:pPr marL="0" indent="0" algn="ctr">
              <a:buNone/>
            </a:pP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5" name="Picture 4" descr="Screen Shot 2015-09-26 at 9.45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131" y="1767046"/>
            <a:ext cx="6059797" cy="45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001" y="290551"/>
            <a:ext cx="8053555" cy="13067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The artist integrated subtle pipe forms among the cactus pads. Notice that the color of the pipes is similar to the colors of the cactus.</a:t>
            </a:r>
            <a:endParaRPr lang="en-US" sz="2400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5" name="Picture 4" descr="Screen Shot 2015-09-26 at 9.45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131" y="1778618"/>
            <a:ext cx="6059797" cy="45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79" y="315493"/>
            <a:ext cx="8269514" cy="1536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Another high school student started her mixed Green and Gray piece with her own black and white photo of a pedestrian bridge.  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64214" y="3937000"/>
            <a:ext cx="36285" cy="25200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25358" y="3937000"/>
            <a:ext cx="18143" cy="252004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48429" y="4798785"/>
            <a:ext cx="34562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48429" y="5633357"/>
            <a:ext cx="34562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5-09-27 at 2.02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850" y="1682749"/>
            <a:ext cx="4673072" cy="477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1367"/>
            <a:ext cx="8269514" cy="14974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She mixed acrylic paints with her photography. She combined the human-made bridge arches with natural arches inspired by those in Utah.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64214" y="3937000"/>
            <a:ext cx="36285" cy="25200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25358" y="3937000"/>
            <a:ext cx="18143" cy="252004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48429" y="4798785"/>
            <a:ext cx="34562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48429" y="5633357"/>
            <a:ext cx="34562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IMG_419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427" y="2004786"/>
            <a:ext cx="5936342" cy="44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984" y="964983"/>
            <a:ext cx="2835729" cy="4232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She titled her final mixed media piece, </a:t>
            </a:r>
            <a:r>
              <a:rPr lang="en-US" sz="2400" i="1" dirty="0" smtClean="0">
                <a:latin typeface="Arial"/>
                <a:cs typeface="Arial"/>
              </a:rPr>
              <a:t>The Arch of a New World</a:t>
            </a:r>
            <a:r>
              <a:rPr lang="en-US" sz="2400" dirty="0" smtClean="0"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Notice how she created stone arches that repeat the arches of the bridge.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64214" y="3937000"/>
            <a:ext cx="36285" cy="25200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25358" y="3937000"/>
            <a:ext cx="18143" cy="252004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48429" y="4798785"/>
            <a:ext cx="34562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48429" y="5633357"/>
            <a:ext cx="34562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5-09-27 at 2.02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713" y="676591"/>
            <a:ext cx="5249602" cy="50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8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497" y="864556"/>
            <a:ext cx="3340601" cy="4130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How will you mix “green” and “gray” parts in your mixed media artwork? 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How will </a:t>
            </a:r>
            <a:r>
              <a:rPr lang="en-US" sz="2400" dirty="0" smtClean="0">
                <a:latin typeface="Arial"/>
                <a:cs typeface="Arial"/>
              </a:rPr>
              <a:t>you unify </a:t>
            </a:r>
            <a:r>
              <a:rPr lang="en-US" sz="2400" dirty="0" smtClean="0">
                <a:latin typeface="Arial"/>
                <a:cs typeface="Arial"/>
              </a:rPr>
              <a:t>the parts of your final work using similar and/or contrasting sizes, colors or shapes?</a:t>
            </a:r>
          </a:p>
        </p:txBody>
      </p:sp>
      <p:pic>
        <p:nvPicPr>
          <p:cNvPr id="4" name="Picture 3" descr="IMG_4194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786" y="273624"/>
            <a:ext cx="4820919" cy="4919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2785" y="5238286"/>
            <a:ext cx="5052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This student chose “green” parts that contrast in shape, </a:t>
            </a:r>
            <a:r>
              <a:rPr lang="en-US" sz="2400" dirty="0" smtClean="0">
                <a:latin typeface="Arial"/>
                <a:cs typeface="Arial"/>
              </a:rPr>
              <a:t>size </a:t>
            </a:r>
            <a:r>
              <a:rPr lang="en-US" sz="2400" dirty="0">
                <a:latin typeface="Arial"/>
                <a:cs typeface="Arial"/>
              </a:rPr>
              <a:t>and colors with the “gray” </a:t>
            </a:r>
            <a:r>
              <a:rPr lang="en-US" sz="2400" dirty="0" smtClean="0">
                <a:latin typeface="Arial"/>
                <a:cs typeface="Arial"/>
              </a:rPr>
              <a:t>parts.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80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197" y="339786"/>
            <a:ext cx="8493818" cy="32100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For </a:t>
            </a:r>
            <a:r>
              <a:rPr lang="en-US" sz="2400" dirty="0">
                <a:latin typeface="Arial"/>
                <a:cs typeface="Arial"/>
              </a:rPr>
              <a:t>a more challenging piece, </a:t>
            </a:r>
            <a:r>
              <a:rPr lang="en-US" sz="2400" dirty="0" smtClean="0">
                <a:latin typeface="Arial"/>
                <a:cs typeface="Arial"/>
              </a:rPr>
              <a:t>your </a:t>
            </a:r>
            <a:r>
              <a:rPr lang="en-US" sz="2400" dirty="0">
                <a:latin typeface="Arial"/>
                <a:cs typeface="Arial"/>
              </a:rPr>
              <a:t>teacher may ask you to </a:t>
            </a:r>
            <a:r>
              <a:rPr lang="en-US" sz="2400" dirty="0" smtClean="0">
                <a:latin typeface="Arial"/>
                <a:cs typeface="Arial"/>
              </a:rPr>
              <a:t>create a </a:t>
            </a:r>
            <a:r>
              <a:rPr lang="en-US" sz="2400" dirty="0">
                <a:latin typeface="Arial"/>
                <a:cs typeface="Arial"/>
              </a:rPr>
              <a:t>photographic mixed media </a:t>
            </a:r>
            <a:r>
              <a:rPr lang="en-US" sz="2400" dirty="0" smtClean="0">
                <a:latin typeface="Arial"/>
                <a:cs typeface="Arial"/>
              </a:rPr>
              <a:t>series using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92D050"/>
                </a:solidFill>
                <a:latin typeface="Arial"/>
                <a:cs typeface="Arial"/>
              </a:rPr>
              <a:t>The Rule of Thirds</a:t>
            </a:r>
            <a:r>
              <a:rPr lang="en-US" sz="2400" dirty="0" smtClean="0">
                <a:latin typeface="Arial"/>
                <a:cs typeface="Arial"/>
              </a:rPr>
              <a:t>. </a:t>
            </a:r>
          </a:p>
          <a:p>
            <a:pPr marL="0" indent="0" algn="ctr">
              <a:buNone/>
            </a:pPr>
            <a:endParaRPr lang="en-US" sz="9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Will you primarily address the green aspects in your </a:t>
            </a:r>
            <a:r>
              <a:rPr lang="en-US" sz="2400" b="1" dirty="0" smtClean="0">
                <a:latin typeface="Arial"/>
                <a:cs typeface="Arial"/>
              </a:rPr>
              <a:t>initial</a:t>
            </a:r>
            <a:r>
              <a:rPr lang="en-US" sz="2400" dirty="0" smtClean="0">
                <a:latin typeface="Arial"/>
                <a:cs typeface="Arial"/>
              </a:rPr>
              <a:t> photograph -- or the gray aspects? Or will you incorporate both green and gray in your initial photograph?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5" name="Picture 4" descr="IMG_64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13" y="3283813"/>
            <a:ext cx="1911803" cy="2549070"/>
          </a:xfrm>
          <a:prstGeom prst="rect">
            <a:avLst/>
          </a:prstGeom>
        </p:spPr>
      </p:pic>
      <p:pic>
        <p:nvPicPr>
          <p:cNvPr id="8" name="Picture 7" descr="IMG_3309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322" y="3283812"/>
            <a:ext cx="1880588" cy="2508533"/>
          </a:xfrm>
          <a:prstGeom prst="rect">
            <a:avLst/>
          </a:prstGeom>
        </p:spPr>
      </p:pic>
      <p:pic>
        <p:nvPicPr>
          <p:cNvPr id="2" name="Picture 1" descr="IMG_019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785" y="3283813"/>
            <a:ext cx="2240643" cy="25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5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137" y="371959"/>
            <a:ext cx="8264324" cy="31169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Using the “Rule of Thirds” can help you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unify your photographs. </a:t>
            </a:r>
          </a:p>
          <a:p>
            <a:pPr marL="0" indent="0" algn="ctr">
              <a:buNone/>
            </a:pPr>
            <a:endParaRPr lang="en-US" sz="10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Rule of Thirds is a guideline that proposes that an image should be imagined as divided into nine equal parts by two equally spaced </a:t>
            </a:r>
            <a:r>
              <a:rPr lang="en-US" sz="2400" b="1" dirty="0">
                <a:solidFill>
                  <a:srgbClr val="92D050"/>
                </a:solidFill>
                <a:latin typeface="Arial"/>
                <a:cs typeface="Arial"/>
              </a:rPr>
              <a:t>horizontal</a:t>
            </a:r>
            <a:r>
              <a:rPr lang="en-US" sz="2400" dirty="0">
                <a:latin typeface="Arial"/>
                <a:cs typeface="Arial"/>
              </a:rPr>
              <a:t> lines and two equally spaced </a:t>
            </a:r>
            <a:r>
              <a:rPr lang="en-US" sz="2400" b="1" dirty="0">
                <a:solidFill>
                  <a:srgbClr val="92D050"/>
                </a:solidFill>
                <a:latin typeface="Arial"/>
                <a:cs typeface="Arial"/>
              </a:rPr>
              <a:t>vertical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lines.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66484" y="3347357"/>
            <a:ext cx="3601658" cy="296817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809998" y="3347357"/>
            <a:ext cx="36286" cy="31096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34428" y="3347357"/>
            <a:ext cx="18144" cy="310968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76284" y="4463141"/>
            <a:ext cx="37918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76284" y="5461002"/>
            <a:ext cx="37918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99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523" y="235858"/>
            <a:ext cx="8515834" cy="17711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400" dirty="0" smtClean="0">
                <a:latin typeface="Arial"/>
                <a:cs typeface="Arial"/>
              </a:rPr>
              <a:t>When you use the Rule of Thirds you place important </a:t>
            </a:r>
            <a:r>
              <a:rPr lang="en-US" sz="2400" b="1" dirty="0" smtClean="0">
                <a:solidFill>
                  <a:srgbClr val="92D050"/>
                </a:solidFill>
                <a:latin typeface="Arial"/>
                <a:cs typeface="Arial"/>
              </a:rPr>
              <a:t>compositional</a:t>
            </a:r>
            <a:r>
              <a:rPr lang="en-US" sz="2400" dirty="0" smtClean="0">
                <a:latin typeface="Arial"/>
                <a:cs typeface="Arial"/>
              </a:rPr>
              <a:t> elements along these lines or their </a:t>
            </a:r>
            <a:r>
              <a:rPr lang="en-US" sz="2400" b="1" dirty="0" smtClean="0">
                <a:solidFill>
                  <a:srgbClr val="92D050"/>
                </a:solidFill>
                <a:latin typeface="Arial"/>
                <a:cs typeface="Arial"/>
              </a:rPr>
              <a:t>intersections</a:t>
            </a:r>
            <a:r>
              <a:rPr lang="en-US" sz="2400" dirty="0" smtClean="0"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" name="Picture 1" descr="47a1d827b3127cce98548f74737200000035100BZsmjJs2Zs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039" y="2007032"/>
            <a:ext cx="5621062" cy="420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809" y="300697"/>
            <a:ext cx="8549614" cy="14470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Notice that the main subject (little girl) is placed on the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left third and the horizon line is placed on the bottom third. The intersection of objects creates visual interest.</a:t>
            </a: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11" name="Picture 10" descr="Screen Shot 2015-09-26 at 3.30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990" y="1984117"/>
            <a:ext cx="5435131" cy="40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809" y="254068"/>
            <a:ext cx="8549614" cy="10370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In lesson 1, you examined </a:t>
            </a:r>
            <a:r>
              <a:rPr lang="en-US" sz="2400" b="1" dirty="0" smtClean="0">
                <a:solidFill>
                  <a:srgbClr val="92D050"/>
                </a:solidFill>
                <a:latin typeface="Arial"/>
                <a:cs typeface="Arial"/>
              </a:rPr>
              <a:t>structures</a:t>
            </a:r>
            <a:r>
              <a:rPr lang="en-US" sz="2400" dirty="0" smtClean="0">
                <a:latin typeface="Arial"/>
                <a:cs typeface="Arial"/>
              </a:rPr>
              <a:t> of nature that are often green, like plants, but not always green.</a:t>
            </a:r>
          </a:p>
          <a:p>
            <a:pPr marL="0" indent="0" algn="ctr">
              <a:buNone/>
            </a:pP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2" name="Picture 1" descr="IMG_47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067" y="4249393"/>
            <a:ext cx="1860516" cy="2327196"/>
          </a:xfrm>
          <a:prstGeom prst="rect">
            <a:avLst/>
          </a:prstGeom>
        </p:spPr>
      </p:pic>
      <p:pic>
        <p:nvPicPr>
          <p:cNvPr id="5" name="Picture 4" descr="IMG_5096 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40" y="1291091"/>
            <a:ext cx="2609042" cy="2485508"/>
          </a:xfrm>
          <a:prstGeom prst="rect">
            <a:avLst/>
          </a:prstGeom>
        </p:spPr>
      </p:pic>
      <p:pic>
        <p:nvPicPr>
          <p:cNvPr id="6" name="Picture 5" descr="P103025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40" y="4249393"/>
            <a:ext cx="1745397" cy="2327196"/>
          </a:xfrm>
          <a:prstGeom prst="rect">
            <a:avLst/>
          </a:prstGeom>
        </p:spPr>
      </p:pic>
      <p:pic>
        <p:nvPicPr>
          <p:cNvPr id="7" name="Picture 6" descr="IMG_0563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771" y="4225892"/>
            <a:ext cx="3134262" cy="2350697"/>
          </a:xfrm>
          <a:prstGeom prst="rect">
            <a:avLst/>
          </a:prstGeom>
        </p:spPr>
      </p:pic>
      <p:pic>
        <p:nvPicPr>
          <p:cNvPr id="8" name="Picture 7" descr="IMG_879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325" y="1361384"/>
            <a:ext cx="4273708" cy="241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07" y="372914"/>
            <a:ext cx="8533649" cy="12854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This mixed media painting by Jonathan Howard is called </a:t>
            </a:r>
            <a:r>
              <a:rPr lang="en-US" sz="2400" i="1" dirty="0" smtClean="0">
                <a:latin typeface="Arial"/>
                <a:cs typeface="Arial"/>
              </a:rPr>
              <a:t>Worn Out Life</a:t>
            </a:r>
            <a:r>
              <a:rPr lang="en-US" sz="2400" dirty="0" smtClean="0">
                <a:latin typeface="Arial"/>
                <a:cs typeface="Arial"/>
              </a:rPr>
              <a:t>.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4" name="Picture 3" descr="Screen Shot 2015-09-26 at 4.5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12" y="1894963"/>
            <a:ext cx="7970812" cy="395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07" y="600867"/>
            <a:ext cx="8533649" cy="14946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Notice how the horizon line falls on the bottom third and the building falls on the right vertical third of the image.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2" name="Picture 1" descr="Screen Shot 2015-09-26 at 4.59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85" y="2095500"/>
            <a:ext cx="7673336" cy="39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2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414" y="464550"/>
            <a:ext cx="7290451" cy="11935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This acrylic painting by Candace </a:t>
            </a:r>
            <a:r>
              <a:rPr lang="en-US" sz="2400" dirty="0" err="1" smtClean="0">
                <a:latin typeface="Arial"/>
                <a:cs typeface="Arial"/>
              </a:rPr>
              <a:t>Eisenfeld</a:t>
            </a:r>
            <a:r>
              <a:rPr lang="en-US" sz="2400" dirty="0" smtClean="0">
                <a:latin typeface="Arial"/>
                <a:cs typeface="Arial"/>
              </a:rPr>
              <a:t> is titled </a:t>
            </a:r>
            <a:r>
              <a:rPr lang="en-US" sz="2400" i="1" dirty="0" smtClean="0">
                <a:latin typeface="Arial"/>
                <a:cs typeface="Arial"/>
              </a:rPr>
              <a:t>Modern Romanticism</a:t>
            </a:r>
            <a:r>
              <a:rPr lang="en-US" sz="2400" dirty="0" smtClean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</p:txBody>
      </p:sp>
      <p:pic>
        <p:nvPicPr>
          <p:cNvPr id="7" name="Picture 6" descr="Screen Shot 2015-09-26 at 5.04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28"/>
          <a:stretch/>
        </p:blipFill>
        <p:spPr>
          <a:xfrm>
            <a:off x="2035629" y="1658119"/>
            <a:ext cx="4704442" cy="462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07" y="372914"/>
            <a:ext cx="8533649" cy="1541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Notice that the focal point, the circle in the middle,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touches all the center intersections of the rule of thirds.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This is another way to use the rule of thirds.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7" name="Picture 6" descr="Screen Shot 2015-09-26 at 5.09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068" y="1914042"/>
            <a:ext cx="4505681" cy="448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07" y="372914"/>
            <a:ext cx="8533649" cy="16414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Apply the Rule of Thirds to this painting. </a:t>
            </a:r>
          </a:p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Where is the horizon line in this oil painting titled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i="1" dirty="0" smtClean="0">
                <a:latin typeface="Arial"/>
                <a:cs typeface="Arial"/>
              </a:rPr>
              <a:t>Eclipse</a:t>
            </a:r>
            <a:r>
              <a:rPr lang="en-US" sz="2400" dirty="0" smtClean="0">
                <a:latin typeface="Arial"/>
                <a:cs typeface="Arial"/>
              </a:rPr>
              <a:t> by Karen Jilly?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2" name="Picture 1" descr="Screen Shot 2015-09-26 at 5.10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796" y="1875485"/>
            <a:ext cx="6985000" cy="45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2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643" y="437866"/>
            <a:ext cx="8675786" cy="29872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Using either your phone or a digital camera, take a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photograph that shows an object that could be related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to the “green and gray” theme. </a:t>
            </a:r>
          </a:p>
          <a:p>
            <a:pPr marL="0" indent="0" algn="ctr">
              <a:buNone/>
            </a:pPr>
            <a:endParaRPr lang="en-US" sz="10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This image focuses on abandoned buildings in a desert landscape. The buildings represent the “gray” aspect and the landscape of the desert represents the “green”. 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7" name="Picture 6" descr="Screen Shot 2015-09-26 at 3.2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497" y="3271603"/>
            <a:ext cx="5692503" cy="31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03" y="256649"/>
            <a:ext cx="8091564" cy="15721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The horizon line is on the lower third of the image and the door is located at the intersection of the lower third and the left third.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2" name="Picture 1" descr="Screen Shot 2015-09-26 at 3.38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47" y="1941286"/>
            <a:ext cx="7930477" cy="449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443" y="256649"/>
            <a:ext cx="8270788" cy="17909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You may want to edit your image.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The initial photograph was edited to black and white to emphasize the gray aspect of the theme.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2" name="Picture 1" descr="Screen Shot 2015-09-26 at 3.4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43" y="1804843"/>
            <a:ext cx="7815210" cy="44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36" y="604624"/>
            <a:ext cx="3957850" cy="5266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In this sample, the next step in the artist’s process was to start addressing the “green” idea of the image. 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The artist used acrylic paints to paint greenery into the image. She added the greenery to balance the “green” and “gray” and to create a sense of tension between “green” and “gray”.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6" name="Picture 5" descr="Screen Shot 2015-09-26 at 3.49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740" y="1028812"/>
            <a:ext cx="3831760" cy="45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8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095" y="394807"/>
            <a:ext cx="8251663" cy="1162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The painted “green” elements contrast dramatically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with the initial photo both in shape and color.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4" name="Picture 3" descr="Screen Shot 2015-09-26 at 4.01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58" y="1704410"/>
            <a:ext cx="7644139" cy="441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703" y="398268"/>
            <a:ext cx="8368676" cy="1083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You also examined </a:t>
            </a:r>
            <a:r>
              <a:rPr lang="en-US" sz="2400" dirty="0">
                <a:latin typeface="Arial"/>
                <a:cs typeface="Arial"/>
              </a:rPr>
              <a:t>s</a:t>
            </a:r>
            <a:r>
              <a:rPr lang="en-US" sz="2400" dirty="0" smtClean="0">
                <a:latin typeface="Arial"/>
                <a:cs typeface="Arial"/>
              </a:rPr>
              <a:t>tructures made by people, which  are sometimes gray, like cement and steel, but not always.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4" name="Picture 3" descr="IMG_6265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" y="1807171"/>
            <a:ext cx="2261118" cy="2245986"/>
          </a:xfrm>
          <a:prstGeom prst="rect">
            <a:avLst/>
          </a:prstGeom>
        </p:spPr>
      </p:pic>
      <p:pic>
        <p:nvPicPr>
          <p:cNvPr id="6" name="Picture 5" descr="IMG_35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41" y="4382694"/>
            <a:ext cx="3135086" cy="2009782"/>
          </a:xfrm>
          <a:prstGeom prst="rect">
            <a:avLst/>
          </a:prstGeom>
        </p:spPr>
      </p:pic>
      <p:pic>
        <p:nvPicPr>
          <p:cNvPr id="7" name="Picture 6" descr="IMG_158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308" y="4291891"/>
            <a:ext cx="3731302" cy="2100585"/>
          </a:xfrm>
          <a:prstGeom prst="rect">
            <a:avLst/>
          </a:prstGeom>
        </p:spPr>
      </p:pic>
      <p:pic>
        <p:nvPicPr>
          <p:cNvPr id="5" name="Picture 4" descr="IMG_36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265" y="2062750"/>
            <a:ext cx="6017026" cy="1990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89077" y="1774199"/>
            <a:ext cx="3300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48C76"/>
                </a:solidFill>
              </a:rPr>
              <a:t>Tempe Center for the Arts from pedestrian bridge </a:t>
            </a:r>
            <a:endParaRPr lang="en-US" sz="1200" dirty="0">
              <a:solidFill>
                <a:srgbClr val="A48C7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3241" y="65774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3241" y="6392476"/>
            <a:ext cx="2925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48C76"/>
                </a:solidFill>
              </a:rPr>
              <a:t>Intake towers in Lake Mead at Boulder Dam</a:t>
            </a:r>
            <a:endParaRPr lang="en-US" sz="1200" dirty="0">
              <a:solidFill>
                <a:srgbClr val="A48C7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7308" y="6404183"/>
            <a:ext cx="2544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48C76"/>
                </a:solidFill>
              </a:rPr>
              <a:t>Walt Disney Concert Hall, Los Angeles</a:t>
            </a:r>
            <a:endParaRPr lang="en-US" sz="1200" dirty="0">
              <a:solidFill>
                <a:srgbClr val="A48C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516" y="394221"/>
            <a:ext cx="7970397" cy="1504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When completed, the artist’s image shows the relationship between “green” and “gray” and used the Rule of Thirds.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7" name="Picture 6" descr="Screen Shot 2015-09-26 at 4.02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29" y="2065261"/>
            <a:ext cx="7438572" cy="433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878" y="1259155"/>
            <a:ext cx="3010734" cy="4048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Your final series might be a </a:t>
            </a:r>
            <a:r>
              <a:rPr lang="en-US" sz="2400" b="1" dirty="0" smtClean="0">
                <a:solidFill>
                  <a:srgbClr val="92D050"/>
                </a:solidFill>
                <a:latin typeface="Arial"/>
                <a:cs typeface="Arial"/>
              </a:rPr>
              <a:t>diptych</a:t>
            </a:r>
            <a:r>
              <a:rPr lang="en-US" sz="2400" dirty="0" smtClean="0"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Placing two related images together </a:t>
            </a:r>
            <a:r>
              <a:rPr lang="en-US" sz="2400" dirty="0">
                <a:latin typeface="Arial"/>
                <a:cs typeface="Arial"/>
              </a:rPr>
              <a:t>c</a:t>
            </a:r>
            <a:r>
              <a:rPr lang="en-US" sz="2400" dirty="0" smtClean="0">
                <a:latin typeface="Arial"/>
                <a:cs typeface="Arial"/>
              </a:rPr>
              <a:t>reates a diptych.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4" name="Picture 3" descr="Screen Shot 2015-09-26 at 4.02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829" y="454479"/>
            <a:ext cx="50292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628" y="2014780"/>
            <a:ext cx="4435928" cy="2138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Or you could make a </a:t>
            </a:r>
            <a:r>
              <a:rPr lang="en-US" sz="2400" b="1" dirty="0" smtClean="0">
                <a:solidFill>
                  <a:srgbClr val="92D050"/>
                </a:solidFill>
                <a:latin typeface="Arial"/>
                <a:cs typeface="Arial"/>
              </a:rPr>
              <a:t>triptych</a:t>
            </a:r>
            <a:r>
              <a:rPr lang="en-US" sz="2400" dirty="0" smtClean="0">
                <a:latin typeface="Arial"/>
                <a:cs typeface="Arial"/>
              </a:rPr>
              <a:t> by placing three related images together.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2" name="Picture 1" descr="Screen Shot 2015-09-26 at 4.02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714" y="344714"/>
            <a:ext cx="3352291" cy="61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628" y="366252"/>
            <a:ext cx="8063183" cy="13815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This is a high school student’s photograph of the entrance to the Tempe Center for the Arts. Notice that the post on the left is located at the vertical third of the image.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5" name="Picture 4" descr="Screen Shot 2015-09-26 at 9.37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498" y="1901636"/>
            <a:ext cx="5733599" cy="430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6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784" y="285447"/>
            <a:ext cx="8138013" cy="1474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dirty="0" smtClean="0">
                <a:latin typeface="Arial"/>
                <a:cs typeface="Arial"/>
              </a:rPr>
              <a:t>This is the student’s completed Green and Gary mixed media artwork. He added “green” to the “gray” with colored pencils. He titled his work </a:t>
            </a:r>
            <a:r>
              <a:rPr lang="en-US" sz="2600" i="1" dirty="0" smtClean="0">
                <a:latin typeface="Arial"/>
                <a:cs typeface="Arial"/>
              </a:rPr>
              <a:t>Entry</a:t>
            </a:r>
            <a:r>
              <a:rPr lang="en-US" sz="2600" dirty="0" smtClean="0">
                <a:latin typeface="Arial"/>
                <a:cs typeface="Arial"/>
              </a:rPr>
              <a:t>.</a:t>
            </a:r>
            <a:endParaRPr lang="en-US" sz="2600" dirty="0">
              <a:latin typeface="Arial"/>
              <a:cs typeface="Arial"/>
            </a:endParaRPr>
          </a:p>
        </p:txBody>
      </p:sp>
      <p:pic>
        <p:nvPicPr>
          <p:cNvPr id="4" name="Picture 3" descr="Screen Shot 2015-09-26 at 9.3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03" y="1759498"/>
            <a:ext cx="6268357" cy="46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72" y="374688"/>
            <a:ext cx="8377727" cy="60946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Arial"/>
                <a:cs typeface="Arial"/>
              </a:rPr>
              <a:t>What would you like to say about relationships between natural and human-made structures 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in the world around you or in your imagination?  </a:t>
            </a:r>
          </a:p>
          <a:p>
            <a:pPr marL="0" indent="0" algn="ctr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Arial"/>
                <a:cs typeface="Arial"/>
              </a:rPr>
              <a:t>Start with a photograph.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4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546008"/>
            <a:ext cx="4680857" cy="5630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In this project, “green” refers to structures of nature and “gray” refers to structures made by people.</a:t>
            </a:r>
          </a:p>
          <a:p>
            <a:pPr marL="0" indent="0">
              <a:buNone/>
            </a:pPr>
            <a:endParaRPr lang="en-US" sz="1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Your </a:t>
            </a:r>
            <a:r>
              <a:rPr lang="en-US" sz="2400" dirty="0">
                <a:latin typeface="Arial"/>
                <a:cs typeface="Arial"/>
              </a:rPr>
              <a:t>challenge is to create a </a:t>
            </a:r>
            <a:r>
              <a:rPr lang="en-US" sz="2400" dirty="0" smtClean="0">
                <a:latin typeface="Arial"/>
                <a:cs typeface="Arial"/>
              </a:rPr>
              <a:t>photographic </a:t>
            </a:r>
            <a:r>
              <a:rPr lang="en-US" sz="2400" b="1" dirty="0" smtClean="0">
                <a:solidFill>
                  <a:srgbClr val="92D050"/>
                </a:solidFill>
                <a:latin typeface="Arial"/>
                <a:cs typeface="Arial"/>
              </a:rPr>
              <a:t>mixed </a:t>
            </a:r>
            <a:r>
              <a:rPr lang="en-US" sz="2400" b="1" dirty="0">
                <a:solidFill>
                  <a:srgbClr val="92D050"/>
                </a:solidFill>
                <a:latin typeface="Arial"/>
                <a:cs typeface="Arial"/>
              </a:rPr>
              <a:t>media </a:t>
            </a:r>
            <a:r>
              <a:rPr lang="en-US" sz="2400" dirty="0" smtClean="0">
                <a:latin typeface="Arial"/>
                <a:cs typeface="Arial"/>
              </a:rPr>
              <a:t>artwork that </a:t>
            </a:r>
            <a:r>
              <a:rPr lang="en-US" sz="2400" dirty="0">
                <a:latin typeface="Arial"/>
                <a:cs typeface="Arial"/>
              </a:rPr>
              <a:t>shows a real and/or imagined relationship between green and gray.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1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Unify the “green” and “gray” parts by using similar or contrasting sizes, shapes,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or colors.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125358" y="3937000"/>
            <a:ext cx="18143" cy="252004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43286" y="607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908" y="1006928"/>
            <a:ext cx="3626637" cy="461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5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8040"/>
            <a:ext cx="3624944" cy="4813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This work began with a “green” photograph to which “gray” elements were added with a black marker.</a:t>
            </a:r>
          </a:p>
          <a:p>
            <a:pPr marL="0" indent="0">
              <a:buNone/>
            </a:pPr>
            <a:endParaRPr lang="en-US" sz="1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The shape, size and color of the marker lines contrast with the lines in the cacti.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125358" y="3937000"/>
            <a:ext cx="18143" cy="252004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43286" y="607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P10408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129" y="423764"/>
            <a:ext cx="4517569" cy="602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8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616" y="432107"/>
            <a:ext cx="7981627" cy="11022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This sample began with a photograph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found in a magazine.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64214" y="3937000"/>
            <a:ext cx="36285" cy="25200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25358" y="3937000"/>
            <a:ext cx="18143" cy="252004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48429" y="4798785"/>
            <a:ext cx="34562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48429" y="5633357"/>
            <a:ext cx="34562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5-09-26 at 4.03.08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928" y="1647673"/>
            <a:ext cx="5923248" cy="457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87" y="385541"/>
            <a:ext cx="7728920" cy="1050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The artist cut magazine images and glued them to the photo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in this mixed media work.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64214" y="3937000"/>
            <a:ext cx="36285" cy="25200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25358" y="3937000"/>
            <a:ext cx="18143" cy="252004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48429" y="4798785"/>
            <a:ext cx="34562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48429" y="5633357"/>
            <a:ext cx="34562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5-09-26 at 4.03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499" y="1441506"/>
            <a:ext cx="6340929" cy="499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199" y="336211"/>
            <a:ext cx="8469087" cy="1694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On the bottom 2/3 of the photo, the artist selected “green” images that are similar in size to parts of the “gray” image. She also added a “green” image at the top, which contrasts with the plain, empty sky.</a:t>
            </a:r>
            <a:endParaRPr lang="en-US" sz="1100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64214" y="3937000"/>
            <a:ext cx="36285" cy="25200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25358" y="3937000"/>
            <a:ext cx="18143" cy="252004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48429" y="4798785"/>
            <a:ext cx="34562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48429" y="5633357"/>
            <a:ext cx="34562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5-09-26 at 4.03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284" y="2266871"/>
            <a:ext cx="5323511" cy="419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9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302209"/>
            <a:ext cx="8472714" cy="1852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A high school student photographed a prickly pear cactus growing near a water pipe.</a:t>
            </a:r>
          </a:p>
          <a:p>
            <a:pPr marL="0" indent="0" algn="ctr">
              <a:buNone/>
            </a:pPr>
            <a:endParaRPr lang="en-US" sz="10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He chose to paint with acrylic paint on his photograph.</a:t>
            </a:r>
          </a:p>
        </p:txBody>
      </p:sp>
      <p:pic>
        <p:nvPicPr>
          <p:cNvPr id="2" name="Picture 1" descr="Screen Shot 2015-09-26 at 9.4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245" y="2062017"/>
            <a:ext cx="5620898" cy="42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9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12715</TotalTime>
  <Words>859</Words>
  <Application>Microsoft Office PowerPoint</Application>
  <PresentationFormat>On-screen Show (4:3)</PresentationFormat>
  <Paragraphs>69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Dock, Michelle</cp:lastModifiedBy>
  <cp:revision>137</cp:revision>
  <cp:lastPrinted>2015-10-12T22:24:44Z</cp:lastPrinted>
  <dcterms:created xsi:type="dcterms:W3CDTF">2015-05-06T04:15:51Z</dcterms:created>
  <dcterms:modified xsi:type="dcterms:W3CDTF">2015-11-04T18:55:32Z</dcterms:modified>
</cp:coreProperties>
</file>