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317" r:id="rId4"/>
    <p:sldId id="313" r:id="rId5"/>
    <p:sldId id="260" r:id="rId6"/>
    <p:sldId id="318" r:id="rId7"/>
    <p:sldId id="298" r:id="rId8"/>
    <p:sldId id="302" r:id="rId9"/>
    <p:sldId id="306" r:id="rId10"/>
    <p:sldId id="305" r:id="rId11"/>
    <p:sldId id="261" r:id="rId12"/>
    <p:sldId id="309" r:id="rId13"/>
    <p:sldId id="290" r:id="rId14"/>
    <p:sldId id="310" r:id="rId15"/>
    <p:sldId id="308" r:id="rId16"/>
    <p:sldId id="314" r:id="rId17"/>
    <p:sldId id="307" r:id="rId18"/>
    <p:sldId id="312" r:id="rId19"/>
    <p:sldId id="293" r:id="rId20"/>
    <p:sldId id="315" r:id="rId21"/>
    <p:sldId id="316"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108" autoAdjust="0"/>
  </p:normalViewPr>
  <p:slideViewPr>
    <p:cSldViewPr snapToGrid="0" snapToObjects="1">
      <p:cViewPr>
        <p:scale>
          <a:sx n="80" d="100"/>
          <a:sy n="80" d="100"/>
        </p:scale>
        <p:origin x="-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11/17/2016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6AD07-7A02-B348-BE08-F0FDC87B1D80}" type="datetimeFigureOut">
              <a:rPr lang="en-US" smtClean="0"/>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1EF69-F0F3-F74A-BF96-2B58C1C390BD}" type="slidenum">
              <a:rPr lang="en-US" smtClean="0"/>
              <a:t>‹#›</a:t>
            </a:fld>
            <a:endParaRPr lang="en-US"/>
          </a:p>
        </p:txBody>
      </p:sp>
    </p:spTree>
    <p:extLst>
      <p:ext uri="{BB962C8B-B14F-4D97-AF65-F5344CB8AC3E}">
        <p14:creationId xmlns:p14="http://schemas.microsoft.com/office/powerpoint/2010/main" val="3890201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8</a:t>
            </a:fld>
            <a:endParaRPr lang="en-US"/>
          </a:p>
        </p:txBody>
      </p:sp>
    </p:spTree>
    <p:extLst>
      <p:ext uri="{BB962C8B-B14F-4D97-AF65-F5344CB8AC3E}">
        <p14:creationId xmlns:p14="http://schemas.microsoft.com/office/powerpoint/2010/main" val="50321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10</a:t>
            </a:fld>
            <a:endParaRPr lang="en-US"/>
          </a:p>
        </p:txBody>
      </p:sp>
    </p:spTree>
    <p:extLst>
      <p:ext uri="{BB962C8B-B14F-4D97-AF65-F5344CB8AC3E}">
        <p14:creationId xmlns:p14="http://schemas.microsoft.com/office/powerpoint/2010/main" val="5032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11/17/2016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0387" y="2998897"/>
            <a:ext cx="7743223" cy="1415772"/>
          </a:xfrm>
          <a:prstGeom prst="rect">
            <a:avLst/>
          </a:prstGeom>
          <a:noFill/>
        </p:spPr>
        <p:txBody>
          <a:bodyPr wrap="square" rtlCol="0">
            <a:spAutoFit/>
          </a:bodyPr>
          <a:lstStyle/>
          <a:p>
            <a:pPr algn="ctr"/>
            <a:r>
              <a:rPr lang="en-US" sz="4800" dirty="0" smtClean="0">
                <a:latin typeface="MetaBookLF-Roman" pitchFamily="50" charset="0"/>
              </a:rPr>
              <a:t>Sweet Treats </a:t>
            </a:r>
            <a:r>
              <a:rPr lang="en-US" sz="3200" dirty="0" smtClean="0">
                <a:latin typeface="MetaBookLF-Roman" pitchFamily="50" charset="0"/>
              </a:rPr>
              <a:t>(Secondary Version)</a:t>
            </a:r>
          </a:p>
          <a:p>
            <a:pPr algn="ctr"/>
            <a:endParaRPr lang="en-US" sz="2000" dirty="0" smtClean="0">
              <a:latin typeface="MetaBookLF-Roman" pitchFamily="50" charset="0"/>
            </a:endParaRPr>
          </a:p>
          <a:p>
            <a:pPr algn="ctr"/>
            <a:r>
              <a:rPr lang="en-US" dirty="0">
                <a:latin typeface="MetaBookLF-Roman" pitchFamily="50" charset="0"/>
              </a:rPr>
              <a:t>By Mary Erickson, </a:t>
            </a:r>
            <a:r>
              <a:rPr lang="en-US" dirty="0" smtClean="0">
                <a:latin typeface="MetaBookLF-Roman" pitchFamily="50" charset="0"/>
              </a:rPr>
              <a:t>Ph.D. and Allison Lee, Arizona art teacher</a:t>
            </a:r>
            <a:endParaRPr lang="en-US" dirty="0">
              <a:latin typeface="MetaBookLF-Roman"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175" y="1266851"/>
            <a:ext cx="6305649" cy="1482655"/>
          </a:xfrm>
          <a:prstGeom prst="rect">
            <a:avLst/>
          </a:prstGeom>
        </p:spPr>
      </p:pic>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6290" y="943854"/>
            <a:ext cx="7911937" cy="1763719"/>
          </a:xfrm>
        </p:spPr>
        <p:txBody>
          <a:bodyPr>
            <a:noAutofit/>
          </a:bodyPr>
          <a:lstStyle/>
          <a:p>
            <a:pPr marL="0" indent="0" algn="ctr">
              <a:buNone/>
            </a:pPr>
            <a:r>
              <a:rPr lang="en-US" sz="2400" dirty="0" smtClean="0">
                <a:latin typeface="Arial"/>
                <a:cs typeface="Arial"/>
              </a:rPr>
              <a:t>Next, you will make pieces to add texture or decorative details to your sweet treat. Remember how to attach pieces of clay. Even small pieces must be scored and slip must be used or they will fall off in the kiln.</a:t>
            </a:r>
          </a:p>
        </p:txBody>
      </p:sp>
      <p:pic>
        <p:nvPicPr>
          <p:cNvPr id="6" name="Picture 5" descr="Score attaching 3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594" y="2818101"/>
            <a:ext cx="1951065" cy="2898951"/>
          </a:xfrm>
          <a:prstGeom prst="rect">
            <a:avLst/>
          </a:prstGeom>
        </p:spPr>
      </p:pic>
      <p:pic>
        <p:nvPicPr>
          <p:cNvPr id="8" name="Picture 7" descr="Shaping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790" y="2783962"/>
            <a:ext cx="1682343" cy="2933090"/>
          </a:xfrm>
          <a:prstGeom prst="rect">
            <a:avLst/>
          </a:prstGeom>
        </p:spPr>
      </p:pic>
      <p:pic>
        <p:nvPicPr>
          <p:cNvPr id="9" name="Picture 8" descr="Builkding2 (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3564" y="2783962"/>
            <a:ext cx="3139198" cy="2933090"/>
          </a:xfrm>
          <a:prstGeom prst="rect">
            <a:avLst/>
          </a:prstGeom>
        </p:spPr>
      </p:pic>
    </p:spTree>
    <p:extLst>
      <p:ext uri="{BB962C8B-B14F-4D97-AF65-F5344CB8AC3E}">
        <p14:creationId xmlns:p14="http://schemas.microsoft.com/office/powerpoint/2010/main" val="125357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sp>
        <p:nvSpPr>
          <p:cNvPr id="15" name="TextBox 14"/>
          <p:cNvSpPr txBox="1"/>
          <p:nvPr/>
        </p:nvSpPr>
        <p:spPr>
          <a:xfrm>
            <a:off x="434980" y="224056"/>
            <a:ext cx="8303396" cy="1446550"/>
          </a:xfrm>
          <a:prstGeom prst="rect">
            <a:avLst/>
          </a:prstGeom>
          <a:noFill/>
        </p:spPr>
        <p:txBody>
          <a:bodyPr wrap="square" rtlCol="0">
            <a:spAutoFit/>
          </a:bodyPr>
          <a:lstStyle/>
          <a:p>
            <a:pPr algn="ctr"/>
            <a:endParaRPr lang="en-US" sz="2400" dirty="0" smtClean="0">
              <a:latin typeface="Arial"/>
              <a:cs typeface="Arial"/>
            </a:endParaRPr>
          </a:p>
          <a:p>
            <a:pPr algn="ctr"/>
            <a:r>
              <a:rPr lang="en-US" sz="2400" dirty="0" smtClean="0">
                <a:latin typeface="Arial"/>
                <a:cs typeface="Arial"/>
              </a:rPr>
              <a:t>Use a pin tool to add smaller textural details. </a:t>
            </a:r>
            <a:endParaRPr lang="en-US" sz="2400" dirty="0">
              <a:latin typeface="Arial"/>
              <a:cs typeface="Arial"/>
            </a:endParaRPr>
          </a:p>
          <a:p>
            <a:pPr algn="ctr"/>
            <a:endParaRPr lang="en-US" sz="2400" dirty="0">
              <a:latin typeface="Arial"/>
              <a:cs typeface="Arial"/>
            </a:endParaRPr>
          </a:p>
          <a:p>
            <a:pPr algn="ctr"/>
            <a:endParaRPr lang="en-US" sz="1600" dirty="0"/>
          </a:p>
        </p:txBody>
      </p:sp>
      <p:pic>
        <p:nvPicPr>
          <p:cNvPr id="2" name="Picture 1" descr="IPin Texturin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411" y="1176564"/>
            <a:ext cx="5340238" cy="5055847"/>
          </a:xfrm>
          <a:prstGeom prst="rect">
            <a:avLst/>
          </a:prstGeom>
        </p:spPr>
      </p:pic>
    </p:spTree>
    <p:extLst>
      <p:ext uri="{BB962C8B-B14F-4D97-AF65-F5344CB8AC3E}">
        <p14:creationId xmlns:p14="http://schemas.microsoft.com/office/powerpoint/2010/main" val="221993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1081550"/>
          </a:xfrm>
        </p:spPr>
        <p:txBody>
          <a:bodyPr>
            <a:normAutofit/>
          </a:bodyPr>
          <a:lstStyle/>
          <a:p>
            <a:pPr marL="0" indent="0" algn="ctr">
              <a:lnSpc>
                <a:spcPct val="120000"/>
              </a:lnSpc>
              <a:buNone/>
            </a:pPr>
            <a:r>
              <a:rPr lang="en-US" sz="2400" dirty="0" smtClean="0">
                <a:latin typeface="Arial"/>
                <a:cs typeface="Arial"/>
              </a:rPr>
              <a:t>Which textures were made by joining pieces?</a:t>
            </a:r>
          </a:p>
          <a:p>
            <a:pPr marL="0" indent="0" algn="ctr">
              <a:lnSpc>
                <a:spcPct val="120000"/>
              </a:lnSpc>
              <a:buNone/>
            </a:pPr>
            <a:r>
              <a:rPr lang="en-US" sz="2400" dirty="0" smtClean="0">
                <a:latin typeface="Arial"/>
                <a:cs typeface="Arial"/>
              </a:rPr>
              <a:t>Which textures were made with a pin tool?</a:t>
            </a: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a:latin typeface="Arial"/>
              <a:cs typeface="Arial"/>
            </a:endParaRPr>
          </a:p>
          <a:p>
            <a:pPr marL="0" indent="0" algn="ctr">
              <a:buNone/>
            </a:pPr>
            <a:endParaRPr lang="en-US" sz="2400" dirty="0">
              <a:latin typeface="Arial"/>
              <a:cs typeface="Arial"/>
            </a:endParaRPr>
          </a:p>
        </p:txBody>
      </p:sp>
      <p:pic>
        <p:nvPicPr>
          <p:cNvPr id="4" name="Picture 3" descr="Unfired Pie 2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596" y="1910908"/>
            <a:ext cx="4051660" cy="3815992"/>
          </a:xfrm>
          <a:prstGeom prst="rect">
            <a:avLst/>
          </a:prstGeom>
        </p:spPr>
      </p:pic>
      <p:pic>
        <p:nvPicPr>
          <p:cNvPr id="5" name="Picture 4" descr="Fired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011" y="1910908"/>
            <a:ext cx="3000399" cy="3824605"/>
          </a:xfrm>
          <a:prstGeom prst="rect">
            <a:avLst/>
          </a:prstGeom>
        </p:spPr>
      </p:pic>
    </p:spTree>
    <p:extLst>
      <p:ext uri="{BB962C8B-B14F-4D97-AF65-F5344CB8AC3E}">
        <p14:creationId xmlns:p14="http://schemas.microsoft.com/office/powerpoint/2010/main" val="304537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673" y="35626"/>
            <a:ext cx="8311625" cy="1772372"/>
          </a:xfrm>
        </p:spPr>
        <p:txBody>
          <a:bodyPr>
            <a:normAutofit/>
          </a:bodyPr>
          <a:lstStyle/>
          <a:p>
            <a:pPr marL="0" indent="0" algn="ctr">
              <a:buNone/>
            </a:pPr>
            <a:r>
              <a:rPr lang="en-US" sz="2400" dirty="0" smtClean="0">
                <a:latin typeface="Arial"/>
                <a:cs typeface="Arial"/>
              </a:rPr>
              <a:t/>
            </a:r>
            <a:br>
              <a:rPr lang="en-US" sz="2400" dirty="0" smtClean="0">
                <a:latin typeface="Arial"/>
                <a:cs typeface="Arial"/>
              </a:rPr>
            </a:br>
            <a:r>
              <a:rPr lang="en-US" sz="2400" dirty="0" smtClean="0">
                <a:latin typeface="Arial"/>
                <a:cs typeface="Arial"/>
              </a:rPr>
              <a:t>What kinds of textures and decorative details will be the best choices for your memorable sweet treat? </a:t>
            </a:r>
          </a:p>
          <a:p>
            <a:pPr marL="0" indent="0" algn="ctr">
              <a:buNone/>
            </a:pPr>
            <a:r>
              <a:rPr lang="en-US" sz="2400" dirty="0" smtClean="0">
                <a:latin typeface="Arial"/>
                <a:cs typeface="Arial"/>
              </a:rPr>
              <a:t>How can you make them in clay?</a:t>
            </a:r>
          </a:p>
          <a:p>
            <a:pPr marL="0" indent="0" algn="ctr">
              <a:buNone/>
            </a:pPr>
            <a:endParaRPr lang="en-US" sz="2400" dirty="0">
              <a:latin typeface="Arial"/>
              <a:cs typeface="Arial"/>
            </a:endParaRPr>
          </a:p>
        </p:txBody>
      </p:sp>
      <p:pic>
        <p:nvPicPr>
          <p:cNvPr id="4" name="Picture 3" descr="Ready to fire lot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024" y="1900240"/>
            <a:ext cx="6048248" cy="4536186"/>
          </a:xfrm>
          <a:prstGeom prst="rect">
            <a:avLst/>
          </a:prstGeom>
        </p:spPr>
      </p:pic>
    </p:spTree>
    <p:extLst>
      <p:ext uri="{BB962C8B-B14F-4D97-AF65-F5344CB8AC3E}">
        <p14:creationId xmlns:p14="http://schemas.microsoft.com/office/powerpoint/2010/main" val="253531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744" y="320634"/>
            <a:ext cx="8285942" cy="2054431"/>
          </a:xfrm>
        </p:spPr>
        <p:txBody>
          <a:bodyPr>
            <a:normAutofit/>
          </a:bodyPr>
          <a:lstStyle/>
          <a:p>
            <a:pPr marL="0" indent="0" algn="ctr">
              <a:buNone/>
            </a:pPr>
            <a:r>
              <a:rPr lang="en-US" sz="2400" dirty="0" smtClean="0">
                <a:latin typeface="Arial"/>
                <a:cs typeface="Arial"/>
              </a:rPr>
              <a:t>Sometimes we say that flavors go together or </a:t>
            </a:r>
            <a:br>
              <a:rPr lang="en-US" sz="2400" dirty="0" smtClean="0">
                <a:latin typeface="Arial"/>
                <a:cs typeface="Arial"/>
              </a:rPr>
            </a:br>
            <a:r>
              <a:rPr lang="en-US" sz="2400" dirty="0" smtClean="0">
                <a:solidFill>
                  <a:srgbClr val="FF0000"/>
                </a:solidFill>
                <a:latin typeface="Arial"/>
                <a:cs typeface="Arial"/>
              </a:rPr>
              <a:t>complement</a:t>
            </a:r>
            <a:r>
              <a:rPr lang="en-US" sz="2400" dirty="0" smtClean="0">
                <a:latin typeface="Arial"/>
                <a:cs typeface="Arial"/>
              </a:rPr>
              <a:t> each other. When cold ice cream melts on </a:t>
            </a:r>
            <a:br>
              <a:rPr lang="en-US" sz="2400" dirty="0" smtClean="0">
                <a:latin typeface="Arial"/>
                <a:cs typeface="Arial"/>
              </a:rPr>
            </a:br>
            <a:r>
              <a:rPr lang="en-US" sz="2400" dirty="0" smtClean="0">
                <a:latin typeface="Arial"/>
                <a:cs typeface="Arial"/>
              </a:rPr>
              <a:t>hot pie, both the flavors and temperatures complement each other. </a:t>
            </a:r>
            <a:r>
              <a:rPr lang="en-US" sz="2400" dirty="0">
                <a:latin typeface="Arial"/>
                <a:cs typeface="Arial"/>
              </a:rPr>
              <a:t>M</a:t>
            </a:r>
            <a:r>
              <a:rPr lang="en-US" sz="2400" dirty="0" smtClean="0">
                <a:latin typeface="Arial"/>
                <a:cs typeface="Arial"/>
              </a:rPr>
              <a:t>aybe you think that frosting or fruit complements the flavor of cake. </a:t>
            </a:r>
            <a:endParaRPr lang="en-US" sz="2400" dirty="0">
              <a:latin typeface="Arial"/>
              <a:cs typeface="Arial"/>
            </a:endParaRPr>
          </a:p>
          <a:p>
            <a:pPr marL="0" indent="0" algn="ctr">
              <a:buNone/>
            </a:pPr>
            <a:endParaRPr lang="en-US" sz="2400" dirty="0" smtClean="0">
              <a:solidFill>
                <a:schemeClr val="bg2">
                  <a:lumMod val="60000"/>
                  <a:lumOff val="40000"/>
                </a:schemeClr>
              </a:solidFill>
              <a:latin typeface="Arial"/>
              <a:cs typeface="Arial"/>
            </a:endParaRPr>
          </a:p>
        </p:txBody>
      </p:sp>
      <p:pic>
        <p:nvPicPr>
          <p:cNvPr id="2" name="Picture 1" descr="IMG_205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6133" y="2386940"/>
            <a:ext cx="6314631" cy="3895107"/>
          </a:xfrm>
          <a:prstGeom prst="rect">
            <a:avLst/>
          </a:prstGeom>
        </p:spPr>
      </p:pic>
    </p:spTree>
    <p:extLst>
      <p:ext uri="{BB962C8B-B14F-4D97-AF65-F5344CB8AC3E}">
        <p14:creationId xmlns:p14="http://schemas.microsoft.com/office/powerpoint/2010/main" val="1587702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144876"/>
          </a:xfrm>
        </p:spPr>
        <p:txBody>
          <a:bodyPr>
            <a:normAutofit/>
          </a:bodyPr>
          <a:lstStyle/>
          <a:p>
            <a:pPr marL="0" indent="0" algn="ctr">
              <a:lnSpc>
                <a:spcPct val="120000"/>
              </a:lnSpc>
              <a:buNone/>
            </a:pPr>
            <a:r>
              <a:rPr lang="en-US" sz="2400" dirty="0" smtClean="0">
                <a:latin typeface="Arial"/>
                <a:cs typeface="Arial"/>
              </a:rPr>
              <a:t>After your piece is fired, select, mix and brush </a:t>
            </a:r>
            <a:r>
              <a:rPr lang="en-US" sz="2400" dirty="0" smtClean="0">
                <a:solidFill>
                  <a:srgbClr val="FF0000"/>
                </a:solidFill>
                <a:latin typeface="Arial"/>
                <a:cs typeface="Arial"/>
              </a:rPr>
              <a:t>glazes</a:t>
            </a:r>
            <a:r>
              <a:rPr lang="en-US" sz="2400" dirty="0" smtClean="0">
                <a:latin typeface="Arial"/>
                <a:cs typeface="Arial"/>
              </a:rPr>
              <a:t> carefully on your piece. Then brush on a clear glaze.</a:t>
            </a: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r>
              <a:rPr lang="en-US" sz="2400" dirty="0" smtClean="0">
                <a:latin typeface="Arial"/>
                <a:cs typeface="Arial"/>
              </a:rPr>
              <a:t>            </a:t>
            </a:r>
          </a:p>
          <a:p>
            <a:pPr marL="0" indent="0" algn="ctr">
              <a:buNone/>
            </a:pPr>
            <a:r>
              <a:rPr lang="en-US" sz="2400" dirty="0" smtClean="0">
                <a:latin typeface="Arial"/>
                <a:cs typeface="Arial"/>
              </a:rPr>
              <a:t>  </a:t>
            </a:r>
          </a:p>
          <a:p>
            <a:pPr marL="0" indent="0" algn="ctr">
              <a:buNone/>
            </a:pPr>
            <a:endParaRPr lang="en-US" sz="2400" dirty="0">
              <a:latin typeface="Arial"/>
              <a:cs typeface="Arial"/>
            </a:endParaRPr>
          </a:p>
          <a:p>
            <a:pPr marL="0" indent="0" algn="ctr">
              <a:buNone/>
            </a:pPr>
            <a:r>
              <a:rPr lang="en-US" sz="2400" dirty="0" smtClean="0">
                <a:latin typeface="Arial"/>
                <a:cs typeface="Arial"/>
              </a:rPr>
              <a:t>                    </a:t>
            </a:r>
            <a:endParaRPr lang="en-US" sz="2400" dirty="0">
              <a:solidFill>
                <a:srgbClr val="F9D4B1"/>
              </a:solidFill>
              <a:latin typeface="Arial"/>
              <a:cs typeface="Arial"/>
            </a:endParaRPr>
          </a:p>
        </p:txBody>
      </p:sp>
      <p:pic>
        <p:nvPicPr>
          <p:cNvPr id="6" name="Picture 5" descr="COlred glaze3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652" y="1746353"/>
            <a:ext cx="3104005" cy="4610805"/>
          </a:xfrm>
          <a:prstGeom prst="rect">
            <a:avLst/>
          </a:prstGeom>
        </p:spPr>
      </p:pic>
      <p:pic>
        <p:nvPicPr>
          <p:cNvPr id="11" name="Picture 10" descr="Glaze 5 (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8869" y="1746353"/>
            <a:ext cx="3310951" cy="4610805"/>
          </a:xfrm>
          <a:prstGeom prst="rect">
            <a:avLst/>
          </a:prstGeom>
        </p:spPr>
      </p:pic>
    </p:spTree>
    <p:extLst>
      <p:ext uri="{BB962C8B-B14F-4D97-AF65-F5344CB8AC3E}">
        <p14:creationId xmlns:p14="http://schemas.microsoft.com/office/powerpoint/2010/main" val="378275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456" y="212861"/>
            <a:ext cx="8108720" cy="1532812"/>
          </a:xfrm>
        </p:spPr>
        <p:txBody>
          <a:bodyPr>
            <a:noAutofit/>
          </a:bodyPr>
          <a:lstStyle/>
          <a:p>
            <a:pPr marL="0" indent="0" algn="ctr">
              <a:lnSpc>
                <a:spcPct val="120000"/>
              </a:lnSpc>
              <a:buNone/>
            </a:pPr>
            <a:r>
              <a:rPr lang="en-US" sz="2400" dirty="0" smtClean="0">
                <a:latin typeface="Arial"/>
                <a:cs typeface="Arial"/>
              </a:rPr>
              <a:t>These are students’ sweet treats in the </a:t>
            </a:r>
            <a:r>
              <a:rPr lang="en-US" sz="2400" dirty="0" smtClean="0">
                <a:solidFill>
                  <a:srgbClr val="FF0000"/>
                </a:solidFill>
                <a:latin typeface="Arial"/>
                <a:cs typeface="Arial"/>
              </a:rPr>
              <a:t>kiln</a:t>
            </a:r>
            <a:r>
              <a:rPr lang="en-US" sz="2400" dirty="0" smtClean="0">
                <a:latin typeface="Arial"/>
                <a:cs typeface="Arial"/>
              </a:rPr>
              <a:t> </a:t>
            </a:r>
            <a:br>
              <a:rPr lang="en-US" sz="2400" dirty="0" smtClean="0">
                <a:latin typeface="Arial"/>
                <a:cs typeface="Arial"/>
              </a:rPr>
            </a:br>
            <a:r>
              <a:rPr lang="en-US" sz="2400" dirty="0" smtClean="0">
                <a:latin typeface="Arial"/>
                <a:cs typeface="Arial"/>
              </a:rPr>
              <a:t>after glaze firing. Each one is special in its own way. </a:t>
            </a:r>
          </a:p>
          <a:p>
            <a:pPr marL="0" indent="0" algn="ctr">
              <a:buNone/>
            </a:pPr>
            <a:r>
              <a:rPr lang="en-US" sz="2400" dirty="0" smtClean="0">
                <a:latin typeface="Arial"/>
                <a:cs typeface="Arial"/>
              </a:rPr>
              <a:t>They all compete for our attention. </a:t>
            </a:r>
            <a:endParaRPr lang="en-US" sz="2400" dirty="0">
              <a:solidFill>
                <a:srgbClr val="F9D4B1"/>
              </a:solidFill>
              <a:latin typeface="Arial"/>
              <a:cs typeface="Arial"/>
            </a:endParaRPr>
          </a:p>
        </p:txBody>
      </p:sp>
      <p:pic>
        <p:nvPicPr>
          <p:cNvPr id="4" name="Picture 3" descr="Fired and Glazed in Kiln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4013" y="1745673"/>
            <a:ext cx="5269432" cy="4690753"/>
          </a:xfrm>
          <a:prstGeom prst="rect">
            <a:avLst/>
          </a:prstGeom>
        </p:spPr>
      </p:pic>
    </p:spTree>
    <p:extLst>
      <p:ext uri="{BB962C8B-B14F-4D97-AF65-F5344CB8AC3E}">
        <p14:creationId xmlns:p14="http://schemas.microsoft.com/office/powerpoint/2010/main" val="112942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260367"/>
            <a:ext cx="8108720" cy="1960324"/>
          </a:xfrm>
        </p:spPr>
        <p:txBody>
          <a:bodyPr>
            <a:normAutofit/>
          </a:bodyPr>
          <a:lstStyle/>
          <a:p>
            <a:pPr marL="0" indent="0" algn="ctr">
              <a:buNone/>
            </a:pPr>
            <a:r>
              <a:rPr lang="en-US" sz="2400" dirty="0" smtClean="0">
                <a:latin typeface="Arial"/>
                <a:cs typeface="Arial"/>
              </a:rPr>
              <a:t>The visual characteristics of artworks can also be </a:t>
            </a:r>
            <a:r>
              <a:rPr lang="en-US" sz="2400" dirty="0" smtClean="0">
                <a:solidFill>
                  <a:srgbClr val="FF0000"/>
                </a:solidFill>
                <a:latin typeface="Arial"/>
                <a:cs typeface="Arial"/>
              </a:rPr>
              <a:t>complementary</a:t>
            </a:r>
            <a:r>
              <a:rPr lang="en-US" sz="2400" dirty="0" smtClean="0">
                <a:latin typeface="Arial"/>
                <a:cs typeface="Arial"/>
              </a:rPr>
              <a:t>. The similar colors and round shapes </a:t>
            </a:r>
            <a:br>
              <a:rPr lang="en-US" sz="2400" dirty="0" smtClean="0">
                <a:latin typeface="Arial"/>
                <a:cs typeface="Arial"/>
              </a:rPr>
            </a:br>
            <a:r>
              <a:rPr lang="en-US" sz="2400" dirty="0" smtClean="0">
                <a:latin typeface="Arial"/>
                <a:cs typeface="Arial"/>
              </a:rPr>
              <a:t>of these pieces, as well as the round plate  complement each other.</a:t>
            </a:r>
          </a:p>
          <a:p>
            <a:pPr marL="0" indent="0" algn="ctr">
              <a:buNone/>
            </a:pPr>
            <a:endParaRPr lang="en-US" sz="2400" dirty="0">
              <a:latin typeface="Arial"/>
              <a:cs typeface="Arial"/>
            </a:endParaRPr>
          </a:p>
        </p:txBody>
      </p:sp>
      <p:pic>
        <p:nvPicPr>
          <p:cNvPr id="5" name="Picture 4" descr="IMG_356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454" y="2078187"/>
            <a:ext cx="4996211" cy="4239486"/>
          </a:xfrm>
          <a:prstGeom prst="rect">
            <a:avLst/>
          </a:prstGeom>
        </p:spPr>
      </p:pic>
    </p:spTree>
    <p:extLst>
      <p:ext uri="{BB962C8B-B14F-4D97-AF65-F5344CB8AC3E}">
        <p14:creationId xmlns:p14="http://schemas.microsoft.com/office/powerpoint/2010/main" val="2084869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6238367"/>
          </a:xfrm>
        </p:spPr>
        <p:txBody>
          <a:bodyPr>
            <a:normAutofit/>
          </a:bodyPr>
          <a:lstStyle/>
          <a:p>
            <a:pPr marL="0" indent="0" algn="ctr">
              <a:lnSpc>
                <a:spcPct val="120000"/>
              </a:lnSpc>
              <a:buNone/>
            </a:pPr>
            <a:r>
              <a:rPr lang="en-US" sz="2400" dirty="0" smtClean="0">
                <a:latin typeface="Arial"/>
                <a:cs typeface="Arial"/>
              </a:rPr>
              <a:t>What </a:t>
            </a:r>
            <a:r>
              <a:rPr lang="en-US" sz="2400" b="1" dirty="0" smtClean="0">
                <a:solidFill>
                  <a:srgbClr val="FF0000"/>
                </a:solidFill>
                <a:latin typeface="Arial"/>
                <a:cs typeface="Arial"/>
              </a:rPr>
              <a:t>shapes</a:t>
            </a:r>
            <a:r>
              <a:rPr lang="en-US" sz="2400" dirty="0" smtClean="0">
                <a:latin typeface="Arial"/>
                <a:cs typeface="Arial"/>
              </a:rPr>
              <a:t>, </a:t>
            </a:r>
            <a:r>
              <a:rPr lang="en-US" sz="2400" b="1" dirty="0" smtClean="0">
                <a:solidFill>
                  <a:srgbClr val="FF0000"/>
                </a:solidFill>
                <a:latin typeface="Arial"/>
                <a:cs typeface="Arial"/>
              </a:rPr>
              <a:t>colors</a:t>
            </a:r>
            <a:r>
              <a:rPr lang="en-US" sz="2400" dirty="0" smtClean="0">
                <a:solidFill>
                  <a:srgbClr val="FF0000"/>
                </a:solidFill>
                <a:latin typeface="Arial"/>
                <a:cs typeface="Arial"/>
              </a:rPr>
              <a:t> </a:t>
            </a:r>
            <a:r>
              <a:rPr lang="en-US" sz="2400" dirty="0" smtClean="0">
                <a:latin typeface="Arial"/>
                <a:cs typeface="Arial"/>
              </a:rPr>
              <a:t>and </a:t>
            </a:r>
            <a:r>
              <a:rPr lang="en-US" sz="2400" b="1" dirty="0" smtClean="0">
                <a:solidFill>
                  <a:srgbClr val="FF0000"/>
                </a:solidFill>
                <a:latin typeface="Arial"/>
                <a:cs typeface="Arial"/>
              </a:rPr>
              <a:t>textures</a:t>
            </a:r>
            <a:r>
              <a:rPr lang="en-US" sz="2400" dirty="0" smtClean="0">
                <a:solidFill>
                  <a:srgbClr val="FF0000"/>
                </a:solidFill>
                <a:latin typeface="Arial"/>
                <a:cs typeface="Arial"/>
              </a:rPr>
              <a:t> </a:t>
            </a:r>
            <a:r>
              <a:rPr lang="en-US" sz="2400" dirty="0" smtClean="0">
                <a:latin typeface="Arial"/>
                <a:cs typeface="Arial"/>
              </a:rPr>
              <a:t>complement and help unify each presentation?  </a:t>
            </a: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r>
              <a:rPr lang="en-US" sz="2400" dirty="0" smtClean="0">
                <a:latin typeface="Arial"/>
                <a:cs typeface="Arial"/>
              </a:rPr>
              <a:t>How were the pieces organized in different was in these two presentations? </a:t>
            </a:r>
            <a:endParaRPr lang="en-US" sz="2400" dirty="0">
              <a:latin typeface="Arial"/>
              <a:cs typeface="Arial"/>
            </a:endParaRPr>
          </a:p>
          <a:p>
            <a:pPr marL="0" indent="0" algn="ctr">
              <a:buNone/>
            </a:pPr>
            <a:endParaRPr lang="en-US" sz="2400" dirty="0" smtClean="0">
              <a:solidFill>
                <a:srgbClr val="F9D4B1"/>
              </a:solidFill>
              <a:latin typeface="Arial"/>
              <a:cs typeface="Arial"/>
            </a:endParaRPr>
          </a:p>
          <a:p>
            <a:pPr marL="0" indent="0" algn="ctr">
              <a:buNone/>
            </a:pPr>
            <a:endParaRPr lang="en-US" sz="1100" dirty="0" smtClean="0">
              <a:solidFill>
                <a:srgbClr val="F9D4B1"/>
              </a:solidFill>
              <a:latin typeface="Arial"/>
              <a:cs typeface="Arial"/>
            </a:endParaRPr>
          </a:p>
        </p:txBody>
      </p:sp>
      <p:pic>
        <p:nvPicPr>
          <p:cNvPr id="2" name="Picture 1" descr="IMG_357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310" y="1778803"/>
            <a:ext cx="3452286" cy="2985761"/>
          </a:xfrm>
          <a:prstGeom prst="rect">
            <a:avLst/>
          </a:prstGeom>
        </p:spPr>
      </p:pic>
      <p:pic>
        <p:nvPicPr>
          <p:cNvPr id="6" name="Picture 5" descr="IMG_35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427" y="1778804"/>
            <a:ext cx="2400318" cy="2985761"/>
          </a:xfrm>
          <a:prstGeom prst="rect">
            <a:avLst/>
          </a:prstGeom>
        </p:spPr>
      </p:pic>
    </p:spTree>
    <p:extLst>
      <p:ext uri="{BB962C8B-B14F-4D97-AF65-F5344CB8AC3E}">
        <p14:creationId xmlns:p14="http://schemas.microsoft.com/office/powerpoint/2010/main" val="29082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252" y="199615"/>
            <a:ext cx="8435817" cy="6584302"/>
          </a:xfrm>
        </p:spPr>
        <p:txBody>
          <a:bodyPr>
            <a:normAutofit/>
          </a:bodyPr>
          <a:lstStyle/>
          <a:p>
            <a:pPr marL="0" indent="0" algn="ctr">
              <a:buNone/>
            </a:pPr>
            <a:r>
              <a:rPr lang="en-US" sz="2400" dirty="0" smtClean="0">
                <a:latin typeface="Arial"/>
                <a:cs typeface="Arial"/>
              </a:rPr>
              <a:t/>
            </a:r>
            <a:br>
              <a:rPr lang="en-US" sz="2400" dirty="0" smtClean="0">
                <a:latin typeface="Arial"/>
                <a:cs typeface="Arial"/>
              </a:rPr>
            </a:br>
            <a:r>
              <a:rPr lang="en-US" sz="2400" dirty="0" smtClean="0">
                <a:latin typeface="Arial"/>
                <a:cs typeface="Arial"/>
              </a:rPr>
              <a:t>Even pieces that are quite different can be presented in a unified way. </a:t>
            </a: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r>
              <a:rPr lang="en-US" sz="2400" dirty="0" smtClean="0">
                <a:latin typeface="Arial"/>
                <a:cs typeface="Arial"/>
              </a:rPr>
              <a:t>How do the pieces within each of these two presentations complement each other? </a:t>
            </a: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rgbClr val="F9D4B1"/>
              </a:solidFill>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p:txBody>
      </p:sp>
      <p:pic>
        <p:nvPicPr>
          <p:cNvPr id="7" name="Picture 6" descr="IMG_356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799" y="1416909"/>
            <a:ext cx="4094215" cy="3429709"/>
          </a:xfrm>
          <a:prstGeom prst="rect">
            <a:avLst/>
          </a:prstGeom>
        </p:spPr>
      </p:pic>
      <p:pic>
        <p:nvPicPr>
          <p:cNvPr id="2" name="Picture 1" descr="IMG_3579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98" y="1655082"/>
            <a:ext cx="3678627" cy="3191536"/>
          </a:xfrm>
          <a:prstGeom prst="rect">
            <a:avLst/>
          </a:prstGeom>
        </p:spPr>
      </p:pic>
    </p:spTree>
    <p:extLst>
      <p:ext uri="{BB962C8B-B14F-4D97-AF65-F5344CB8AC3E}">
        <p14:creationId xmlns:p14="http://schemas.microsoft.com/office/powerpoint/2010/main" val="3092337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8" y="388371"/>
            <a:ext cx="8088999" cy="5973407"/>
          </a:xfrm>
        </p:spPr>
        <p:txBody>
          <a:bodyPr>
            <a:normAutofit/>
          </a:bodyPr>
          <a:lstStyle/>
          <a:p>
            <a:pPr marL="0" indent="0" algn="ctr">
              <a:buNone/>
            </a:pPr>
            <a:r>
              <a:rPr lang="en-US" sz="2400" dirty="0" smtClean="0">
                <a:latin typeface="Arial"/>
                <a:cs typeface="Arial"/>
              </a:rPr>
              <a:t>Do these slices remind you of a time you enjoyed a treat? Your challenge is to make an artwork to remind you of an event or group that is important to you.</a:t>
            </a: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r>
              <a:rPr lang="en-US" sz="2400" dirty="0" smtClean="0">
                <a:latin typeface="Arial"/>
                <a:cs typeface="Arial"/>
              </a:rPr>
              <a:t>Then, working with others, your next challenge is to present several, so they look good together. </a:t>
            </a: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p:txBody>
      </p:sp>
      <p:pic>
        <p:nvPicPr>
          <p:cNvPr id="7" name="Picture 6" descr="IMG_35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088" y="2163003"/>
            <a:ext cx="3822282" cy="3190193"/>
          </a:xfrm>
          <a:prstGeom prst="rect">
            <a:avLst/>
          </a:prstGeom>
        </p:spPr>
      </p:pic>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9" y="438492"/>
            <a:ext cx="8108720" cy="1615939"/>
          </a:xfrm>
        </p:spPr>
        <p:txBody>
          <a:bodyPr>
            <a:normAutofit/>
          </a:bodyPr>
          <a:lstStyle/>
          <a:p>
            <a:pPr marL="0" indent="0" algn="ctr">
              <a:lnSpc>
                <a:spcPct val="120000"/>
              </a:lnSpc>
              <a:buNone/>
            </a:pPr>
            <a:r>
              <a:rPr lang="en-US" sz="2400" dirty="0" smtClean="0">
                <a:latin typeface="Arial"/>
                <a:cs typeface="Arial"/>
              </a:rPr>
              <a:t>If Thanksgiving is an important event in your culture, you may have made a pumpkin pie. Maybe you could give your presentation a title that relates to being thankful?</a:t>
            </a: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rgbClr val="F9D4B1"/>
              </a:solidFill>
              <a:latin typeface="Arial"/>
              <a:cs typeface="Arial"/>
            </a:endParaRPr>
          </a:p>
          <a:p>
            <a:pPr marL="0" indent="0" algn="ctr">
              <a:buNone/>
            </a:pPr>
            <a:endParaRPr lang="en-US" sz="1100" dirty="0" smtClean="0">
              <a:solidFill>
                <a:srgbClr val="F9D4B1"/>
              </a:solidFill>
              <a:latin typeface="Arial"/>
              <a:cs typeface="Arial"/>
            </a:endParaRPr>
          </a:p>
        </p:txBody>
      </p:sp>
      <p:pic>
        <p:nvPicPr>
          <p:cNvPr id="7" name="Picture 6" descr="IMG_35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738" y="2054431"/>
            <a:ext cx="4616823" cy="4193614"/>
          </a:xfrm>
          <a:prstGeom prst="rect">
            <a:avLst/>
          </a:prstGeom>
        </p:spPr>
      </p:pic>
    </p:spTree>
    <p:extLst>
      <p:ext uri="{BB962C8B-B14F-4D97-AF65-F5344CB8AC3E}">
        <p14:creationId xmlns:p14="http://schemas.microsoft.com/office/powerpoint/2010/main" val="205312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993" y="438492"/>
            <a:ext cx="8108720" cy="1651565"/>
          </a:xfrm>
        </p:spPr>
        <p:txBody>
          <a:bodyPr>
            <a:normAutofit/>
          </a:bodyPr>
          <a:lstStyle/>
          <a:p>
            <a:pPr marL="0" indent="0" algn="ctr">
              <a:lnSpc>
                <a:spcPct val="120000"/>
              </a:lnSpc>
              <a:buNone/>
            </a:pPr>
            <a:r>
              <a:rPr lang="en-US" sz="2400" dirty="0" smtClean="0">
                <a:latin typeface="Arial"/>
                <a:cs typeface="Arial"/>
              </a:rPr>
              <a:t>Maybe cupcakes or cheesecake is more your group’s thing - or some very different treat. What makes your group proud enough to celebrate with a treat?</a:t>
            </a: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rgbClr val="F9D4B1"/>
              </a:solidFill>
              <a:latin typeface="Arial"/>
              <a:cs typeface="Arial"/>
            </a:endParaRPr>
          </a:p>
          <a:p>
            <a:pPr marL="0" indent="0" algn="ctr">
              <a:buNone/>
            </a:pPr>
            <a:endParaRPr lang="en-US" sz="1100" dirty="0" smtClean="0">
              <a:solidFill>
                <a:srgbClr val="F9D4B1"/>
              </a:solidFill>
              <a:latin typeface="Arial"/>
              <a:cs typeface="Arial"/>
            </a:endParaRPr>
          </a:p>
        </p:txBody>
      </p:sp>
      <p:pic>
        <p:nvPicPr>
          <p:cNvPr id="2" name="Picture 1" descr="IMG_207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9153" y="2163757"/>
            <a:ext cx="4024780" cy="3463951"/>
          </a:xfrm>
          <a:prstGeom prst="rect">
            <a:avLst/>
          </a:prstGeom>
        </p:spPr>
      </p:pic>
      <p:pic>
        <p:nvPicPr>
          <p:cNvPr id="5" name="Picture 4" descr="IMG_203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2090" y="2467567"/>
            <a:ext cx="4330878" cy="2856329"/>
          </a:xfrm>
          <a:prstGeom prst="rect">
            <a:avLst/>
          </a:prstGeom>
        </p:spPr>
      </p:pic>
    </p:spTree>
    <p:extLst>
      <p:ext uri="{BB962C8B-B14F-4D97-AF65-F5344CB8AC3E}">
        <p14:creationId xmlns:p14="http://schemas.microsoft.com/office/powerpoint/2010/main" val="3271113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612" y="353422"/>
            <a:ext cx="8108720" cy="6144875"/>
          </a:xfrm>
        </p:spPr>
        <p:txBody>
          <a:bodyPr>
            <a:normAutofit/>
          </a:bodyPr>
          <a:lstStyle/>
          <a:p>
            <a:pPr marL="0" indent="0" algn="ctr">
              <a:lnSpc>
                <a:spcPct val="120000"/>
              </a:lnSpc>
              <a:buNone/>
            </a:pPr>
            <a:r>
              <a:rPr lang="en-US" sz="2400" dirty="0">
                <a:latin typeface="Arial"/>
                <a:cs typeface="Arial"/>
              </a:rPr>
              <a:t>Discuss with others </a:t>
            </a:r>
            <a:r>
              <a:rPr lang="en-US" sz="2400" dirty="0" smtClean="0">
                <a:latin typeface="Arial"/>
                <a:cs typeface="Arial"/>
              </a:rPr>
              <a:t>a sweet treat you eat when you celebrate with a </a:t>
            </a:r>
            <a:r>
              <a:rPr lang="en-US" sz="2400" dirty="0">
                <a:latin typeface="Arial"/>
                <a:cs typeface="Arial"/>
              </a:rPr>
              <a:t>group you care about</a:t>
            </a:r>
            <a:r>
              <a:rPr lang="en-US" sz="2400" dirty="0" smtClean="0">
                <a:latin typeface="Arial"/>
                <a:cs typeface="Arial"/>
              </a:rPr>
              <a:t>.</a:t>
            </a: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endParaRPr lang="en-US" sz="2400" dirty="0">
              <a:latin typeface="Arial"/>
              <a:cs typeface="Arial"/>
            </a:endParaRPr>
          </a:p>
          <a:p>
            <a:pPr marL="0" indent="0" algn="ctr">
              <a:lnSpc>
                <a:spcPct val="120000"/>
              </a:lnSpc>
              <a:buNone/>
            </a:pPr>
            <a:endParaRPr lang="en-US" sz="2400" dirty="0" smtClean="0">
              <a:latin typeface="Arial"/>
              <a:cs typeface="Arial"/>
            </a:endParaRPr>
          </a:p>
          <a:p>
            <a:pPr marL="0" indent="0" algn="ctr">
              <a:lnSpc>
                <a:spcPct val="120000"/>
              </a:lnSpc>
              <a:buNone/>
            </a:pPr>
            <a:r>
              <a:rPr lang="en-US" sz="2400" dirty="0">
                <a:latin typeface="Arial"/>
                <a:cs typeface="Arial"/>
              </a:rPr>
              <a:t>What sort of </a:t>
            </a:r>
            <a:r>
              <a:rPr lang="en-US" sz="2400" dirty="0" smtClean="0">
                <a:latin typeface="Arial"/>
                <a:cs typeface="Arial"/>
              </a:rPr>
              <a:t>treat would you like to build</a:t>
            </a:r>
            <a:r>
              <a:rPr lang="en-US" sz="2400" dirty="0">
                <a:latin typeface="Arial"/>
                <a:cs typeface="Arial"/>
              </a:rPr>
              <a:t>, enhance with </a:t>
            </a:r>
            <a:r>
              <a:rPr lang="en-US" sz="2400" dirty="0" smtClean="0">
                <a:latin typeface="Arial"/>
                <a:cs typeface="Arial"/>
              </a:rPr>
              <a:t>textures, details and glazes?</a:t>
            </a:r>
          </a:p>
          <a:p>
            <a:pPr marL="0" indent="0" algn="ctr">
              <a:buNone/>
            </a:pPr>
            <a:endParaRPr lang="en-US" sz="2400" dirty="0">
              <a:solidFill>
                <a:srgbClr val="F9D4B1"/>
              </a:solidFill>
              <a:latin typeface="Arial"/>
              <a:cs typeface="Arial"/>
            </a:endParaRPr>
          </a:p>
        </p:txBody>
      </p:sp>
      <p:pic>
        <p:nvPicPr>
          <p:cNvPr id="7" name="Picture 6" descr="IMG_2023 (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644" y="1773522"/>
            <a:ext cx="3310015" cy="3226461"/>
          </a:xfrm>
          <a:prstGeom prst="rect">
            <a:avLst/>
          </a:prstGeom>
        </p:spPr>
      </p:pic>
      <p:pic>
        <p:nvPicPr>
          <p:cNvPr id="2" name="Picture 1" descr="IMG_204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3633" y="1773522"/>
            <a:ext cx="3588552" cy="3226461"/>
          </a:xfrm>
          <a:prstGeom prst="rect">
            <a:avLst/>
          </a:prstGeom>
        </p:spPr>
      </p:pic>
    </p:spTree>
    <p:extLst>
      <p:ext uri="{BB962C8B-B14F-4D97-AF65-F5344CB8AC3E}">
        <p14:creationId xmlns:p14="http://schemas.microsoft.com/office/powerpoint/2010/main" val="192874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148" y="366660"/>
            <a:ext cx="8088999" cy="5973407"/>
          </a:xfrm>
        </p:spPr>
        <p:txBody>
          <a:bodyPr>
            <a:normAutofit/>
          </a:bodyPr>
          <a:lstStyle/>
          <a:p>
            <a:pPr marL="0" indent="0" algn="ctr">
              <a:buNone/>
            </a:pPr>
            <a:endParaRPr lang="en-US" sz="2400" dirty="0" smtClean="0">
              <a:latin typeface="Arial"/>
              <a:cs typeface="Arial"/>
            </a:endParaRPr>
          </a:p>
          <a:p>
            <a:pPr marL="0" indent="0" algn="ctr">
              <a:buNone/>
            </a:pPr>
            <a:r>
              <a:rPr lang="en-US" sz="2400" dirty="0" smtClean="0">
                <a:latin typeface="Arial"/>
                <a:cs typeface="Arial"/>
              </a:rPr>
              <a:t>You will be making a ceramic sculpture that includes </a:t>
            </a:r>
            <a:br>
              <a:rPr lang="en-US" sz="2400" dirty="0" smtClean="0">
                <a:latin typeface="Arial"/>
                <a:cs typeface="Arial"/>
              </a:rPr>
            </a:br>
            <a:r>
              <a:rPr lang="en-US" sz="2400" dirty="0" smtClean="0">
                <a:latin typeface="Arial"/>
                <a:cs typeface="Arial"/>
              </a:rPr>
              <a:t>at least two textures.</a:t>
            </a:r>
          </a:p>
          <a:p>
            <a:pPr marL="0" indent="0" algn="ctr">
              <a:buNone/>
            </a:pPr>
            <a:r>
              <a:rPr lang="en-US" sz="2400" dirty="0" smtClean="0">
                <a:latin typeface="Arial"/>
                <a:cs typeface="Arial"/>
              </a:rPr>
              <a:t>You will also add decorative details and apply several colors of glaze.</a:t>
            </a: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204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4573" y="2712846"/>
            <a:ext cx="2637771" cy="3200852"/>
          </a:xfrm>
          <a:prstGeom prst="rect">
            <a:avLst/>
          </a:prstGeom>
        </p:spPr>
      </p:pic>
      <p:pic>
        <p:nvPicPr>
          <p:cNvPr id="5" name="Picture 4" descr="IMG_2042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7659" y="2800606"/>
            <a:ext cx="2936835" cy="3025332"/>
          </a:xfrm>
          <a:prstGeom prst="rect">
            <a:avLst/>
          </a:prstGeom>
        </p:spPr>
      </p:pic>
    </p:spTree>
    <p:extLst>
      <p:ext uri="{BB962C8B-B14F-4D97-AF65-F5344CB8AC3E}">
        <p14:creationId xmlns:p14="http://schemas.microsoft.com/office/powerpoint/2010/main" val="3407557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2" y="525728"/>
            <a:ext cx="4904565" cy="5681144"/>
          </a:xfrm>
        </p:spPr>
        <p:txBody>
          <a:bodyPr>
            <a:noAutofit/>
          </a:bodyPr>
          <a:lstStyle/>
          <a:p>
            <a:pPr marL="0" indent="0">
              <a:buNone/>
            </a:pPr>
            <a:r>
              <a:rPr lang="en-US" sz="2400" dirty="0">
                <a:latin typeface="Arial"/>
                <a:cs typeface="Arial"/>
              </a:rPr>
              <a:t>P</a:t>
            </a:r>
            <a:r>
              <a:rPr lang="en-US" sz="2400" dirty="0" smtClean="0">
                <a:latin typeface="Arial"/>
                <a:cs typeface="Arial"/>
              </a:rPr>
              <a:t>ractice construction skills by making a strawberry. </a:t>
            </a:r>
          </a:p>
          <a:p>
            <a:r>
              <a:rPr lang="en-US" sz="2400" dirty="0" smtClean="0">
                <a:latin typeface="Arial"/>
                <a:cs typeface="Arial"/>
              </a:rPr>
              <a:t>Make a cone from clay. </a:t>
            </a:r>
          </a:p>
          <a:p>
            <a:r>
              <a:rPr lang="en-US" sz="2400" dirty="0" smtClean="0">
                <a:latin typeface="Arial"/>
                <a:cs typeface="Arial"/>
              </a:rPr>
              <a:t>Use a loop tool to hollow out the berry.</a:t>
            </a:r>
          </a:p>
          <a:p>
            <a:r>
              <a:rPr lang="en-US" sz="2400" dirty="0">
                <a:latin typeface="Arial"/>
                <a:cs typeface="Arial"/>
              </a:rPr>
              <a:t>B</a:t>
            </a:r>
            <a:r>
              <a:rPr lang="en-US" sz="2400" dirty="0" smtClean="0">
                <a:latin typeface="Arial"/>
                <a:cs typeface="Arial"/>
              </a:rPr>
              <a:t>ring the berry together at the top.</a:t>
            </a:r>
          </a:p>
          <a:p>
            <a:r>
              <a:rPr lang="en-US" sz="2400" dirty="0" smtClean="0">
                <a:latin typeface="Arial"/>
                <a:cs typeface="Arial"/>
              </a:rPr>
              <a:t>Make a leafy stem. </a:t>
            </a:r>
          </a:p>
          <a:p>
            <a:r>
              <a:rPr lang="en-US" sz="2400" dirty="0" smtClean="0">
                <a:latin typeface="Arial"/>
                <a:cs typeface="Arial"/>
              </a:rPr>
              <a:t>Score both surfaces and </a:t>
            </a:r>
            <a:r>
              <a:rPr lang="en-US" sz="2400" dirty="0">
                <a:latin typeface="Arial"/>
                <a:cs typeface="Arial"/>
              </a:rPr>
              <a:t>use </a:t>
            </a:r>
            <a:r>
              <a:rPr lang="en-US" sz="2400" dirty="0">
                <a:solidFill>
                  <a:srgbClr val="FF0000"/>
                </a:solidFill>
                <a:latin typeface="Arial"/>
                <a:cs typeface="Arial"/>
              </a:rPr>
              <a:t>slip</a:t>
            </a:r>
            <a:r>
              <a:rPr lang="en-US" sz="2400" dirty="0">
                <a:latin typeface="Arial"/>
                <a:cs typeface="Arial"/>
              </a:rPr>
              <a:t> to </a:t>
            </a:r>
            <a:r>
              <a:rPr lang="en-US" sz="2400" dirty="0" smtClean="0">
                <a:latin typeface="Arial"/>
                <a:cs typeface="Arial"/>
              </a:rPr>
              <a:t>attach the stem.</a:t>
            </a:r>
          </a:p>
          <a:p>
            <a:r>
              <a:rPr lang="en-US" sz="2400" dirty="0" smtClean="0">
                <a:latin typeface="Arial"/>
                <a:cs typeface="Arial"/>
              </a:rPr>
              <a:t>Poke a pin through the berry to let out air when it is fired and to make a seed texture.</a:t>
            </a:r>
          </a:p>
          <a:p>
            <a:pPr marL="0" indent="0">
              <a:buNone/>
            </a:pPr>
            <a:endParaRPr lang="en-US" sz="2400" dirty="0">
              <a:latin typeface="Arial"/>
              <a:cs typeface="Arial"/>
            </a:endParaRPr>
          </a:p>
          <a:p>
            <a:pPr marL="0" indent="0">
              <a:buNone/>
            </a:pPr>
            <a:endParaRPr lang="en-US" sz="2400" dirty="0" smtClean="0">
              <a:latin typeface="Arial"/>
              <a:cs typeface="Arial"/>
            </a:endParaRPr>
          </a:p>
          <a:p>
            <a:pPr marL="0" indent="0">
              <a:buNone/>
            </a:pPr>
            <a:endParaRPr lang="en-US" sz="2400" dirty="0">
              <a:latin typeface="Arial"/>
              <a:cs typeface="Arial"/>
            </a:endParaRPr>
          </a:p>
          <a:p>
            <a:pPr marL="0" indent="0">
              <a:buNone/>
            </a:pPr>
            <a:endParaRPr lang="en-US" sz="2400" dirty="0">
              <a:latin typeface="Arial"/>
              <a:cs typeface="Arial"/>
            </a:endParaRPr>
          </a:p>
          <a:p>
            <a:pPr marL="0" indent="0">
              <a:buNone/>
            </a:pPr>
            <a:endParaRPr lang="en-US" sz="2400" dirty="0" smtClean="0">
              <a:latin typeface="Arial"/>
              <a:cs typeface="Arial"/>
            </a:endParaRPr>
          </a:p>
        </p:txBody>
      </p:sp>
      <p:pic>
        <p:nvPicPr>
          <p:cNvPr id="4" name="Picture 3" descr="Berr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438" y="1650025"/>
            <a:ext cx="3273028" cy="2945725"/>
          </a:xfrm>
          <a:prstGeom prst="rect">
            <a:avLst/>
          </a:prstGeom>
        </p:spPr>
      </p:pic>
    </p:spTree>
    <p:extLst>
      <p:ext uri="{BB962C8B-B14F-4D97-AF65-F5344CB8AC3E}">
        <p14:creationId xmlns:p14="http://schemas.microsoft.com/office/powerpoint/2010/main" val="1163190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135906"/>
            <a:ext cx="8268692" cy="1526639"/>
          </a:xfrm>
        </p:spPr>
        <p:txBody>
          <a:bodyPr>
            <a:normAutofit/>
          </a:bodyPr>
          <a:lstStyle/>
          <a:p>
            <a:pPr marL="0" indent="0" algn="ctr">
              <a:buNone/>
            </a:pPr>
            <a:endParaRPr lang="en-US" sz="2400" dirty="0" smtClean="0">
              <a:latin typeface="Arial"/>
              <a:cs typeface="Arial"/>
            </a:endParaRPr>
          </a:p>
          <a:p>
            <a:pPr marL="0" indent="0" algn="ctr">
              <a:buNone/>
            </a:pPr>
            <a:r>
              <a:rPr lang="en-US" sz="2400" dirty="0" smtClean="0">
                <a:latin typeface="Arial"/>
                <a:cs typeface="Arial"/>
              </a:rPr>
              <a:t>How many ways are leaves attached?</a:t>
            </a:r>
          </a:p>
          <a:p>
            <a:pPr marL="0" indent="0" algn="ctr">
              <a:buNone/>
            </a:pPr>
            <a:r>
              <a:rPr lang="en-US" sz="2400" dirty="0" smtClean="0">
                <a:latin typeface="Arial"/>
                <a:cs typeface="Arial"/>
              </a:rPr>
              <a:t>Describe several different types or patterns of texture.</a:t>
            </a:r>
          </a:p>
          <a:p>
            <a:pPr marL="0" indent="0" algn="ctr">
              <a:buNone/>
            </a:pPr>
            <a:endParaRPr lang="en-US" sz="2400" dirty="0">
              <a:latin typeface="Arial"/>
              <a:cs typeface="Arial"/>
            </a:endParaRPr>
          </a:p>
          <a:p>
            <a:pPr marL="0" indent="0" algn="ctr">
              <a:buNone/>
            </a:pPr>
            <a:endParaRPr lang="en-US" sz="2400" dirty="0" smtClean="0">
              <a:latin typeface="Arial"/>
              <a:cs typeface="Arial"/>
            </a:endParaRPr>
          </a:p>
        </p:txBody>
      </p:sp>
      <p:pic>
        <p:nvPicPr>
          <p:cNvPr id="6" name="Picture 5" descr="Fired Berrie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635" y="1662545"/>
            <a:ext cx="4902361" cy="4726380"/>
          </a:xfrm>
          <a:prstGeom prst="rect">
            <a:avLst/>
          </a:prstGeom>
        </p:spPr>
      </p:pic>
    </p:spTree>
    <p:extLst>
      <p:ext uri="{BB962C8B-B14F-4D97-AF65-F5344CB8AC3E}">
        <p14:creationId xmlns:p14="http://schemas.microsoft.com/office/powerpoint/2010/main" val="242466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3" y="551544"/>
            <a:ext cx="8268692" cy="2096654"/>
          </a:xfrm>
        </p:spPr>
        <p:txBody>
          <a:bodyPr>
            <a:normAutofit/>
          </a:bodyPr>
          <a:lstStyle/>
          <a:p>
            <a:pPr marL="0" indent="0" algn="ctr">
              <a:buNone/>
            </a:pPr>
            <a:r>
              <a:rPr lang="en-US" sz="2400" dirty="0" smtClean="0">
                <a:latin typeface="Arial"/>
                <a:cs typeface="Arial"/>
              </a:rPr>
              <a:t>Compare the berries on the right with the excellent </a:t>
            </a:r>
            <a:br>
              <a:rPr lang="en-US" sz="2400" dirty="0" smtClean="0">
                <a:latin typeface="Arial"/>
                <a:cs typeface="Arial"/>
              </a:rPr>
            </a:br>
            <a:r>
              <a:rPr lang="en-US" sz="2400" dirty="0" smtClean="0">
                <a:latin typeface="Arial"/>
                <a:cs typeface="Arial"/>
              </a:rPr>
              <a:t>berry on the left? </a:t>
            </a:r>
          </a:p>
          <a:p>
            <a:pPr marL="0" indent="0" algn="ctr">
              <a:buNone/>
            </a:pPr>
            <a:endParaRPr lang="en-US" sz="1100" dirty="0" smtClean="0">
              <a:latin typeface="Arial"/>
              <a:cs typeface="Arial"/>
            </a:endParaRPr>
          </a:p>
          <a:p>
            <a:pPr marL="0" indent="0" algn="ctr">
              <a:buNone/>
            </a:pPr>
            <a:r>
              <a:rPr lang="en-US" sz="2400" dirty="0" smtClean="0">
                <a:latin typeface="Arial"/>
                <a:cs typeface="Arial"/>
              </a:rPr>
              <a:t>Identify specific differences in </a:t>
            </a:r>
            <a:r>
              <a:rPr lang="en-US" sz="2400" dirty="0" smtClean="0">
                <a:solidFill>
                  <a:srgbClr val="FF0000"/>
                </a:solidFill>
                <a:latin typeface="Arial"/>
                <a:cs typeface="Arial"/>
              </a:rPr>
              <a:t>craftsmanship</a:t>
            </a:r>
            <a:r>
              <a:rPr lang="en-US" sz="2400" dirty="0" smtClean="0">
                <a:latin typeface="Arial"/>
                <a:cs typeface="Arial"/>
              </a:rPr>
              <a:t> between the left berry and berries on the right? </a:t>
            </a:r>
          </a:p>
        </p:txBody>
      </p:sp>
      <p:pic>
        <p:nvPicPr>
          <p:cNvPr id="2" name="Picture 1" descr="Ber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955" y="2754713"/>
            <a:ext cx="3009013" cy="3241417"/>
          </a:xfrm>
          <a:prstGeom prst="rect">
            <a:avLst/>
          </a:prstGeom>
        </p:spPr>
      </p:pic>
      <p:pic>
        <p:nvPicPr>
          <p:cNvPr id="4" name="Picture 3" descr="Fires Berries.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298589" y="2762544"/>
            <a:ext cx="3924903" cy="3233586"/>
          </a:xfrm>
          <a:prstGeom prst="rect">
            <a:avLst/>
          </a:prstGeom>
        </p:spPr>
      </p:pic>
    </p:spTree>
    <p:extLst>
      <p:ext uri="{BB962C8B-B14F-4D97-AF65-F5344CB8AC3E}">
        <p14:creationId xmlns:p14="http://schemas.microsoft.com/office/powerpoint/2010/main" val="390018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7" y="290545"/>
            <a:ext cx="8422583" cy="6221571"/>
          </a:xfrm>
        </p:spPr>
        <p:txBody>
          <a:bodyPr>
            <a:normAutofit/>
          </a:bodyPr>
          <a:lstStyle/>
          <a:p>
            <a:pPr marL="0" indent="0" algn="ctr">
              <a:buNone/>
            </a:pPr>
            <a:r>
              <a:rPr lang="en-US" sz="2400" dirty="0" smtClean="0">
                <a:latin typeface="Arial"/>
                <a:cs typeface="Arial"/>
              </a:rPr>
              <a:t>Plan and cut the pieces you need for your sweet treat </a:t>
            </a:r>
            <a:br>
              <a:rPr lang="en-US" sz="2400" dirty="0" smtClean="0">
                <a:latin typeface="Arial"/>
                <a:cs typeface="Arial"/>
              </a:rPr>
            </a:br>
            <a:r>
              <a:rPr lang="en-US" sz="2400" dirty="0" smtClean="0">
                <a:latin typeface="Arial"/>
                <a:cs typeface="Arial"/>
              </a:rPr>
              <a:t>from </a:t>
            </a:r>
            <a:r>
              <a:rPr lang="en-US" sz="2400" dirty="0" smtClean="0">
                <a:solidFill>
                  <a:srgbClr val="FF0000"/>
                </a:solidFill>
                <a:latin typeface="Arial"/>
                <a:cs typeface="Arial"/>
              </a:rPr>
              <a:t>slabs</a:t>
            </a:r>
            <a:r>
              <a:rPr lang="en-US" sz="2400" dirty="0" smtClean="0">
                <a:latin typeface="Arial"/>
                <a:cs typeface="Arial"/>
              </a:rPr>
              <a:t> of clay. </a:t>
            </a: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r>
              <a:rPr lang="en-US" sz="2400" dirty="0" smtClean="0">
                <a:latin typeface="Arial"/>
                <a:cs typeface="Arial"/>
              </a:rPr>
              <a:t>Score edges and apply slip before attaching pieces to make a </a:t>
            </a:r>
            <a:r>
              <a:rPr lang="en-US" sz="2400" dirty="0" smtClean="0">
                <a:solidFill>
                  <a:srgbClr val="FF0000"/>
                </a:solidFill>
                <a:latin typeface="Arial"/>
                <a:cs typeface="Arial"/>
              </a:rPr>
              <a:t>joint</a:t>
            </a:r>
            <a:r>
              <a:rPr lang="en-US" sz="2400" dirty="0" smtClean="0">
                <a:latin typeface="Arial"/>
                <a:cs typeface="Arial"/>
              </a:rPr>
              <a:t> that will not separate when fired.</a:t>
            </a:r>
          </a:p>
          <a:p>
            <a:pPr marL="0" indent="0" algn="ctr">
              <a:buNone/>
            </a:pPr>
            <a:endParaRPr lang="en-US" sz="2400" dirty="0">
              <a:solidFill>
                <a:srgbClr val="FF0000"/>
              </a:solidFill>
              <a:latin typeface="Arial"/>
              <a:cs typeface="Arial"/>
            </a:endParaRPr>
          </a:p>
          <a:p>
            <a:pPr marL="0" indent="0" algn="ctr">
              <a:buNone/>
            </a:pPr>
            <a:endParaRPr lang="en-US" sz="2400" dirty="0" smtClean="0">
              <a:solidFill>
                <a:srgbClr val="FF0000"/>
              </a:solidFill>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solidFill>
                <a:schemeClr val="bg2">
                  <a:lumMod val="60000"/>
                  <a:lumOff val="40000"/>
                </a:schemeClr>
              </a:solidFill>
              <a:latin typeface="Arial"/>
              <a:cs typeface="Arial"/>
            </a:endParaRPr>
          </a:p>
        </p:txBody>
      </p:sp>
      <p:pic>
        <p:nvPicPr>
          <p:cNvPr id="2" name="Picture 1" descr="Parts to assem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25" y="1534425"/>
            <a:ext cx="7496966" cy="3490775"/>
          </a:xfrm>
          <a:prstGeom prst="rect">
            <a:avLst/>
          </a:prstGeom>
        </p:spPr>
      </p:pic>
    </p:spTree>
    <p:extLst>
      <p:ext uri="{BB962C8B-B14F-4D97-AF65-F5344CB8AC3E}">
        <p14:creationId xmlns:p14="http://schemas.microsoft.com/office/powerpoint/2010/main" val="742166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20" y="361284"/>
            <a:ext cx="8305915" cy="1728774"/>
          </a:xfrm>
        </p:spPr>
        <p:txBody>
          <a:bodyPr>
            <a:noAutofit/>
          </a:bodyPr>
          <a:lstStyle/>
          <a:p>
            <a:pPr marL="0" indent="0" algn="ctr">
              <a:buNone/>
            </a:pPr>
            <a:r>
              <a:rPr lang="en-US" sz="2400" dirty="0" smtClean="0">
                <a:latin typeface="Arial"/>
                <a:cs typeface="Arial"/>
              </a:rPr>
              <a:t>This student presses in the back of her piece. After scoring the edges and adding slip, she will press the triangular piece on top. Her </a:t>
            </a:r>
            <a:r>
              <a:rPr lang="en-US" sz="2400" dirty="0">
                <a:latin typeface="Arial"/>
                <a:cs typeface="Arial"/>
              </a:rPr>
              <a:t>dessert will have no </a:t>
            </a:r>
            <a:r>
              <a:rPr lang="en-US" sz="2400" dirty="0" smtClean="0">
                <a:latin typeface="Arial"/>
                <a:cs typeface="Arial"/>
              </a:rPr>
              <a:t>bottom, </a:t>
            </a:r>
            <a:r>
              <a:rPr lang="en-US" sz="2400" dirty="0">
                <a:latin typeface="Arial"/>
                <a:cs typeface="Arial"/>
              </a:rPr>
              <a:t>so air can escape when it is </a:t>
            </a:r>
            <a:r>
              <a:rPr lang="en-US" sz="2400" dirty="0">
                <a:solidFill>
                  <a:srgbClr val="FF0000"/>
                </a:solidFill>
                <a:latin typeface="Arial"/>
                <a:cs typeface="Arial"/>
              </a:rPr>
              <a:t>fired</a:t>
            </a:r>
            <a:r>
              <a:rPr lang="en-US" sz="2400" dirty="0">
                <a:latin typeface="Arial"/>
                <a:cs typeface="Arial"/>
              </a:rPr>
              <a:t>. </a:t>
            </a:r>
          </a:p>
          <a:p>
            <a:pPr marL="0" indent="0" algn="ctr">
              <a:buNone/>
            </a:pPr>
            <a:endParaRPr lang="en-US" sz="2400" dirty="0" smtClean="0">
              <a:latin typeface="Arial"/>
              <a:cs typeface="Arial"/>
            </a:endParaRPr>
          </a:p>
          <a:p>
            <a:pPr marL="0" indent="0" algn="ctr">
              <a:buNone/>
            </a:pPr>
            <a:endParaRPr lang="en-US" sz="2400" dirty="0">
              <a:latin typeface="Arial"/>
              <a:cs typeface="Arial"/>
            </a:endParaRPr>
          </a:p>
        </p:txBody>
      </p:sp>
      <p:pic>
        <p:nvPicPr>
          <p:cNvPr id="4" name="Picture 3" descr="Builkding2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57" y="2287289"/>
            <a:ext cx="4053907" cy="3507869"/>
          </a:xfrm>
          <a:prstGeom prst="rect">
            <a:avLst/>
          </a:prstGeom>
        </p:spPr>
      </p:pic>
      <p:pic>
        <p:nvPicPr>
          <p:cNvPr id="10" name="Picture 9" descr="Slip Building (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128" y="2287288"/>
            <a:ext cx="3429669" cy="3507869"/>
          </a:xfrm>
          <a:prstGeom prst="rect">
            <a:avLst/>
          </a:prstGeom>
        </p:spPr>
      </p:pic>
    </p:spTree>
    <p:extLst>
      <p:ext uri="{BB962C8B-B14F-4D97-AF65-F5344CB8AC3E}">
        <p14:creationId xmlns:p14="http://schemas.microsoft.com/office/powerpoint/2010/main" val="627444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612" y="371652"/>
            <a:ext cx="8108720" cy="1516525"/>
          </a:xfrm>
        </p:spPr>
        <p:txBody>
          <a:bodyPr>
            <a:normAutofit/>
          </a:bodyPr>
          <a:lstStyle/>
          <a:p>
            <a:pPr marL="0" indent="0" algn="ctr">
              <a:lnSpc>
                <a:spcPct val="120000"/>
              </a:lnSpc>
              <a:buNone/>
            </a:pPr>
            <a:r>
              <a:rPr lang="en-US" sz="2400" dirty="0" smtClean="0">
                <a:latin typeface="Arial"/>
                <a:cs typeface="Arial"/>
              </a:rPr>
              <a:t>You may decide to make a triangular slice of pie, </a:t>
            </a:r>
            <a:br>
              <a:rPr lang="en-US" sz="2400" dirty="0" smtClean="0">
                <a:latin typeface="Arial"/>
                <a:cs typeface="Arial"/>
              </a:rPr>
            </a:br>
            <a:r>
              <a:rPr lang="en-US" sz="2400" dirty="0" smtClean="0">
                <a:latin typeface="Arial"/>
                <a:cs typeface="Arial"/>
              </a:rPr>
              <a:t>a square cake, a round cup cake, or a sweet treat </a:t>
            </a:r>
            <a:br>
              <a:rPr lang="en-US" sz="2400" dirty="0" smtClean="0">
                <a:latin typeface="Arial"/>
                <a:cs typeface="Arial"/>
              </a:rPr>
            </a:br>
            <a:r>
              <a:rPr lang="en-US" sz="2400" dirty="0" smtClean="0">
                <a:latin typeface="Arial"/>
                <a:cs typeface="Arial"/>
              </a:rPr>
              <a:t>in some other </a:t>
            </a:r>
            <a:r>
              <a:rPr lang="en-US" sz="2400" dirty="0" smtClean="0">
                <a:solidFill>
                  <a:srgbClr val="FF0000"/>
                </a:solidFill>
                <a:latin typeface="Arial"/>
                <a:cs typeface="Arial"/>
              </a:rPr>
              <a:t>form</a:t>
            </a:r>
            <a:r>
              <a:rPr lang="en-US" sz="2400" dirty="0" smtClean="0">
                <a:latin typeface="Arial"/>
                <a:cs typeface="Arial"/>
              </a:rPr>
              <a:t>.</a:t>
            </a: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2400" dirty="0">
              <a:latin typeface="Arial"/>
              <a:cs typeface="Arial"/>
            </a:endParaRPr>
          </a:p>
          <a:p>
            <a:pPr marL="0" indent="0" algn="ctr">
              <a:buNone/>
            </a:pPr>
            <a:endParaRPr lang="en-US" sz="2400" dirty="0" smtClean="0">
              <a:latin typeface="Arial"/>
              <a:cs typeface="Arial"/>
            </a:endParaRPr>
          </a:p>
          <a:p>
            <a:pPr marL="0" indent="0" algn="ctr">
              <a:buNone/>
            </a:pPr>
            <a:endParaRPr lang="en-US" sz="2400" dirty="0" smtClean="0">
              <a:latin typeface="Arial"/>
              <a:cs typeface="Arial"/>
            </a:endParaRPr>
          </a:p>
          <a:p>
            <a:pPr marL="0" indent="0" algn="ctr">
              <a:buNone/>
            </a:pPr>
            <a:endParaRPr lang="en-US" sz="1100" dirty="0" smtClean="0">
              <a:solidFill>
                <a:srgbClr val="F9D4B1"/>
              </a:solidFill>
              <a:latin typeface="Arial"/>
              <a:cs typeface="Arial"/>
            </a:endParaRPr>
          </a:p>
        </p:txBody>
      </p:sp>
      <p:pic>
        <p:nvPicPr>
          <p:cNvPr id="5" name="Picture 4" descr="Scoring?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33" y="2044014"/>
            <a:ext cx="3477781" cy="4080784"/>
          </a:xfrm>
          <a:prstGeom prst="rect">
            <a:avLst/>
          </a:prstGeom>
        </p:spPr>
      </p:pic>
      <p:pic>
        <p:nvPicPr>
          <p:cNvPr id="6" name="Picture 5" descr="Building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328" y="2044014"/>
            <a:ext cx="3107932" cy="4110491"/>
          </a:xfrm>
          <a:prstGeom prst="rect">
            <a:avLst/>
          </a:prstGeom>
        </p:spPr>
      </p:pic>
    </p:spTree>
    <p:extLst>
      <p:ext uri="{BB962C8B-B14F-4D97-AF65-F5344CB8AC3E}">
        <p14:creationId xmlns:p14="http://schemas.microsoft.com/office/powerpoint/2010/main" val="2084869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41495</TotalTime>
  <Words>497</Words>
  <Application>Microsoft Office PowerPoint</Application>
  <PresentationFormat>On-screen Show (4:3)</PresentationFormat>
  <Paragraphs>144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Dock, Michelle</cp:lastModifiedBy>
  <cp:revision>293</cp:revision>
  <cp:lastPrinted>2016-09-02T23:16:56Z</cp:lastPrinted>
  <dcterms:created xsi:type="dcterms:W3CDTF">2015-05-06T04:15:51Z</dcterms:created>
  <dcterms:modified xsi:type="dcterms:W3CDTF">2016-11-17T21:02:12Z</dcterms:modified>
</cp:coreProperties>
</file>