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7" r:id="rId2"/>
    <p:sldId id="313" r:id="rId3"/>
    <p:sldId id="258" r:id="rId4"/>
    <p:sldId id="331" r:id="rId5"/>
    <p:sldId id="333" r:id="rId6"/>
    <p:sldId id="385" r:id="rId7"/>
    <p:sldId id="317" r:id="rId8"/>
    <p:sldId id="376" r:id="rId9"/>
    <p:sldId id="375" r:id="rId10"/>
    <p:sldId id="359" r:id="rId11"/>
    <p:sldId id="369" r:id="rId12"/>
    <p:sldId id="325" r:id="rId13"/>
    <p:sldId id="360" r:id="rId14"/>
    <p:sldId id="361" r:id="rId15"/>
    <p:sldId id="371" r:id="rId16"/>
    <p:sldId id="377" r:id="rId17"/>
    <p:sldId id="378" r:id="rId18"/>
    <p:sldId id="379" r:id="rId19"/>
    <p:sldId id="380" r:id="rId20"/>
    <p:sldId id="381" r:id="rId21"/>
    <p:sldId id="382" r:id="rId22"/>
    <p:sldId id="383" r:id="rId23"/>
    <p:sldId id="384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9205"/>
    <a:srgbClr val="A028EA"/>
    <a:srgbClr val="7A22B2"/>
    <a:srgbClr val="BD5706"/>
    <a:srgbClr val="A48C76"/>
    <a:srgbClr val="F9D4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37976" autoAdjust="0"/>
    <p:restoredTop sz="90108" autoAdjust="0"/>
  </p:normalViewPr>
  <p:slideViewPr>
    <p:cSldViewPr snapToGrid="0" snapToObjects="1">
      <p:cViewPr varScale="1">
        <p:scale>
          <a:sx n="61" d="100"/>
          <a:sy n="61" d="100"/>
        </p:scale>
        <p:origin x="-84" y="-7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6F3702-250D-8048-A2E8-811C11CD83B4}" type="datetimeFigureOut">
              <a:rPr lang="en-US" smtClean="0"/>
              <a:t>07/19/2017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C54EE-80B0-954E-9D22-7EB12B6B8B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8659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A6AD07-7A02-B348-BE08-F0FDC87B1D80}" type="datetimeFigureOut">
              <a:rPr lang="en-US" smtClean="0"/>
              <a:t>07/19/2017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01EF69-F0F3-F74A-BF96-2B58C1C390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201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BA01F-62EA-F34D-AB4E-DC62B21A5CF4}" type="datetimeFigureOut">
              <a:rPr lang="en-US" smtClean="0"/>
              <a:t>07/19/2017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ADEB-1345-8842-AEBC-14EA9A326E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494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BA01F-62EA-F34D-AB4E-DC62B21A5CF4}" type="datetimeFigureOut">
              <a:rPr lang="en-US" smtClean="0"/>
              <a:t>07/19/2017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ADEB-1345-8842-AEBC-14EA9A326E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307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BA01F-62EA-F34D-AB4E-DC62B21A5CF4}" type="datetimeFigureOut">
              <a:rPr lang="en-US" smtClean="0"/>
              <a:t>07/19/2017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ADEB-1345-8842-AEBC-14EA9A326E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00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BA01F-62EA-F34D-AB4E-DC62B21A5CF4}" type="datetimeFigureOut">
              <a:rPr lang="en-US" smtClean="0"/>
              <a:t>07/19/2017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ADEB-1345-8842-AEBC-14EA9A326E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244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BA01F-62EA-F34D-AB4E-DC62B21A5CF4}" type="datetimeFigureOut">
              <a:rPr lang="en-US" smtClean="0"/>
              <a:t>07/19/2017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ADEB-1345-8842-AEBC-14EA9A326E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782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BA01F-62EA-F34D-AB4E-DC62B21A5CF4}" type="datetimeFigureOut">
              <a:rPr lang="en-US" smtClean="0"/>
              <a:t>07/19/2017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ADEB-1345-8842-AEBC-14EA9A326E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935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BA01F-62EA-F34D-AB4E-DC62B21A5CF4}" type="datetimeFigureOut">
              <a:rPr lang="en-US" smtClean="0"/>
              <a:t>07/19/2017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ADEB-1345-8842-AEBC-14EA9A326E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998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BA01F-62EA-F34D-AB4E-DC62B21A5CF4}" type="datetimeFigureOut">
              <a:rPr lang="en-US" smtClean="0"/>
              <a:t>07/19/2017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ADEB-1345-8842-AEBC-14EA9A326E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40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BA01F-62EA-F34D-AB4E-DC62B21A5CF4}" type="datetimeFigureOut">
              <a:rPr lang="en-US" smtClean="0"/>
              <a:t>07/19/2017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ADEB-1345-8842-AEBC-14EA9A326E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44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BA01F-62EA-F34D-AB4E-DC62B21A5CF4}" type="datetimeFigureOut">
              <a:rPr lang="en-US" smtClean="0"/>
              <a:t>07/19/2017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ADEB-1345-8842-AEBC-14EA9A326E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844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BA01F-62EA-F34D-AB4E-DC62B21A5CF4}" type="datetimeFigureOut">
              <a:rPr lang="en-US" smtClean="0"/>
              <a:t>07/19/2017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ADEB-1345-8842-AEBC-14EA9A326E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293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BA01F-62EA-F34D-AB4E-DC62B21A5CF4}" type="datetimeFigureOut">
              <a:rPr lang="en-US" smtClean="0"/>
              <a:t>07/19/2017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4ADEB-1345-8842-AEBC-14EA9A326E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0103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403" y="248515"/>
            <a:ext cx="828260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Bio-Music With Birds</a:t>
            </a:r>
          </a:p>
          <a:p>
            <a:pPr algn="ctr"/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By Mary Erickson, Ph.D. and Rebekah Osborne, Arizona music teacher</a:t>
            </a:r>
          </a:p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With 3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grade students at Kyrene de la Paloma Elementary</a:t>
            </a:r>
          </a:p>
          <a:p>
            <a:endParaRPr lang="en-US" sz="2000" dirty="0"/>
          </a:p>
          <a:p>
            <a:endParaRPr lang="en-US" sz="2000" dirty="0"/>
          </a:p>
          <a:p>
            <a:pPr algn="ctr"/>
            <a:endParaRPr lang="en-US" sz="2000" dirty="0" smtClean="0"/>
          </a:p>
          <a:p>
            <a:pPr algn="ctr"/>
            <a:endParaRPr lang="en-US" sz="2000" dirty="0"/>
          </a:p>
          <a:p>
            <a:pPr algn="ctr"/>
            <a:endParaRPr lang="en-US" sz="2000" dirty="0" smtClean="0"/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endParaRPr lang="en-US" sz="2000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pic>
        <p:nvPicPr>
          <p:cNvPr id="3" name="Picture 2" descr="P101039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357" y="2090377"/>
            <a:ext cx="40767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87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7032" y="365342"/>
            <a:ext cx="8381999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Listen for </a:t>
            </a:r>
            <a:r>
              <a:rPr lang="en-US" sz="2800" dirty="0" smtClean="0">
                <a:solidFill>
                  <a:srgbClr val="558ED5"/>
                </a:solidFill>
              </a:rPr>
              <a:t>Elements of Music </a:t>
            </a:r>
            <a:r>
              <a:rPr lang="en-US" sz="2800" dirty="0" smtClean="0">
                <a:solidFill>
                  <a:srgbClr val="FFFFFF"/>
                </a:solidFill>
              </a:rPr>
              <a:t>in recordings of bird calls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smtClean="0">
                <a:solidFill>
                  <a:srgbClr val="FFFFFF"/>
                </a:solidFill>
              </a:rPr>
              <a:t>before choosing a bird </a:t>
            </a:r>
            <a:r>
              <a:rPr lang="en-US" sz="2800" dirty="0" smtClean="0">
                <a:solidFill>
                  <a:srgbClr val="FFFFFF"/>
                </a:solidFill>
              </a:rPr>
              <a:t>to make </a:t>
            </a:r>
            <a:r>
              <a:rPr lang="en-US" sz="2800" dirty="0" smtClean="0">
                <a:solidFill>
                  <a:srgbClr val="FFFFFF"/>
                </a:solidFill>
              </a:rPr>
              <a:t>music with.</a:t>
            </a:r>
          </a:p>
          <a:p>
            <a:pPr algn="ctr"/>
            <a:endParaRPr lang="en-US" sz="2800" dirty="0" smtClean="0"/>
          </a:p>
          <a:p>
            <a:r>
              <a:rPr lang="en-US" sz="2800" dirty="0" smtClean="0">
                <a:solidFill>
                  <a:srgbClr val="558ED5"/>
                </a:solidFill>
              </a:rPr>
              <a:t>Dynamics</a:t>
            </a:r>
            <a:r>
              <a:rPr lang="en-US" sz="2800" dirty="0" smtClean="0"/>
              <a:t> </a:t>
            </a:r>
            <a:r>
              <a:rPr lang="mr-IN" sz="2800" dirty="0" smtClean="0"/>
              <a:t>–</a:t>
            </a:r>
            <a:r>
              <a:rPr lang="en-US" sz="2800" dirty="0" smtClean="0"/>
              <a:t> Loud</a:t>
            </a:r>
            <a:r>
              <a:rPr lang="en-US" sz="2800" dirty="0"/>
              <a:t> </a:t>
            </a:r>
            <a:r>
              <a:rPr lang="en-US" sz="2800" dirty="0" smtClean="0"/>
              <a:t>and soft sounds</a:t>
            </a:r>
          </a:p>
          <a:p>
            <a:r>
              <a:rPr lang="en-US" sz="2800" dirty="0" smtClean="0">
                <a:solidFill>
                  <a:srgbClr val="558ED5"/>
                </a:solidFill>
              </a:rPr>
              <a:t>Rhythm</a:t>
            </a:r>
            <a:r>
              <a:rPr lang="en-US" sz="2800" dirty="0" smtClean="0"/>
              <a:t> </a:t>
            </a:r>
            <a:r>
              <a:rPr lang="mr-IN" sz="2800" dirty="0" smtClean="0"/>
              <a:t>–</a:t>
            </a:r>
            <a:r>
              <a:rPr lang="en-US" sz="2800" dirty="0" smtClean="0"/>
              <a:t> long and short sounds</a:t>
            </a:r>
          </a:p>
          <a:p>
            <a:r>
              <a:rPr lang="en-US" sz="2800" dirty="0" smtClean="0">
                <a:solidFill>
                  <a:srgbClr val="558ED5"/>
                </a:solidFill>
              </a:rPr>
              <a:t>Tempo</a:t>
            </a:r>
            <a:r>
              <a:rPr lang="en-US" sz="2800" dirty="0" smtClean="0"/>
              <a:t> </a:t>
            </a:r>
            <a:r>
              <a:rPr lang="mr-IN" sz="2800" dirty="0" smtClean="0"/>
              <a:t>–</a:t>
            </a:r>
            <a:r>
              <a:rPr lang="en-US" sz="2800" dirty="0" smtClean="0"/>
              <a:t> fast and slow sounds</a:t>
            </a:r>
          </a:p>
          <a:p>
            <a:r>
              <a:rPr lang="en-US" sz="2800" dirty="0" smtClean="0">
                <a:solidFill>
                  <a:srgbClr val="558ED5"/>
                </a:solidFill>
              </a:rPr>
              <a:t>Pitches</a:t>
            </a:r>
            <a:r>
              <a:rPr lang="en-US" sz="2800" dirty="0" smtClean="0"/>
              <a:t> </a:t>
            </a:r>
            <a:r>
              <a:rPr lang="mr-IN" sz="2800" dirty="0" smtClean="0"/>
              <a:t>–</a:t>
            </a:r>
            <a:r>
              <a:rPr lang="en-US" sz="2800" dirty="0" smtClean="0"/>
              <a:t> high and low sounds</a:t>
            </a:r>
          </a:p>
          <a:p>
            <a:r>
              <a:rPr lang="en-US" sz="2800" dirty="0" smtClean="0">
                <a:solidFill>
                  <a:srgbClr val="558ED5"/>
                </a:solidFill>
              </a:rPr>
              <a:t>Tessitura</a:t>
            </a:r>
            <a:r>
              <a:rPr lang="en-US" sz="2800" dirty="0" smtClean="0"/>
              <a:t> </a:t>
            </a:r>
            <a:r>
              <a:rPr lang="mr-IN" sz="2800" dirty="0" smtClean="0"/>
              <a:t>–</a:t>
            </a:r>
            <a:r>
              <a:rPr lang="en-US" sz="2800" dirty="0" smtClean="0"/>
              <a:t> areas of high sounds, middle sounds and low    	sounds</a:t>
            </a:r>
          </a:p>
          <a:p>
            <a:r>
              <a:rPr lang="en-US" sz="2800" dirty="0" smtClean="0">
                <a:solidFill>
                  <a:srgbClr val="558ED5"/>
                </a:solidFill>
              </a:rPr>
              <a:t>Tone</a:t>
            </a:r>
            <a:r>
              <a:rPr lang="en-US" sz="2800" dirty="0" smtClean="0"/>
              <a:t> </a:t>
            </a:r>
            <a:r>
              <a:rPr lang="mr-IN" sz="2800" dirty="0" smtClean="0"/>
              <a:t>–</a:t>
            </a:r>
            <a:r>
              <a:rPr lang="en-US" sz="2800" dirty="0" smtClean="0"/>
              <a:t> whistle, harsh, rough, scratchy</a:t>
            </a:r>
          </a:p>
          <a:p>
            <a:r>
              <a:rPr lang="en-US" sz="2800" dirty="0" smtClean="0">
                <a:solidFill>
                  <a:srgbClr val="558ED5"/>
                </a:solidFill>
              </a:rPr>
              <a:t>Form</a:t>
            </a:r>
            <a:r>
              <a:rPr lang="en-US" sz="2800" dirty="0" smtClean="0"/>
              <a:t> </a:t>
            </a:r>
            <a:r>
              <a:rPr lang="mr-IN" sz="2800" dirty="0" smtClean="0"/>
              <a:t>–</a:t>
            </a:r>
            <a:r>
              <a:rPr lang="en-US" sz="2800" dirty="0" smtClean="0"/>
              <a:t> repeated patterns, constantly changing patterns, 	mixture or both</a:t>
            </a:r>
          </a:p>
          <a:p>
            <a:r>
              <a:rPr lang="en-US" sz="2800" dirty="0" smtClean="0">
                <a:solidFill>
                  <a:srgbClr val="558ED5"/>
                </a:solidFill>
              </a:rPr>
              <a:t>Mnemonic</a:t>
            </a:r>
            <a:r>
              <a:rPr lang="en-US" sz="2800" dirty="0" smtClean="0"/>
              <a:t> </a:t>
            </a:r>
            <a:r>
              <a:rPr lang="mr-IN" sz="2800" dirty="0" smtClean="0"/>
              <a:t>–</a:t>
            </a:r>
            <a:r>
              <a:rPr lang="en-US" sz="2800" dirty="0" smtClean="0"/>
              <a:t> pitch patterns that sound like something</a:t>
            </a:r>
          </a:p>
        </p:txBody>
      </p:sp>
    </p:spTree>
    <p:extLst>
      <p:ext uri="{BB962C8B-B14F-4D97-AF65-F5344CB8AC3E}">
        <p14:creationId xmlns:p14="http://schemas.microsoft.com/office/powerpoint/2010/main" val="214693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595" y="272265"/>
            <a:ext cx="8412238" cy="16963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Listen several times to Arizona bird calls. </a:t>
            </a:r>
          </a:p>
          <a:p>
            <a:pPr marL="0" indent="0">
              <a:buNone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Write your descriptions on your bird call grid.</a:t>
            </a:r>
          </a:p>
          <a:p>
            <a:pPr marL="0" indent="0">
              <a:buNone/>
            </a:pPr>
            <a:r>
              <a:rPr lang="en-US" sz="2800" dirty="0" smtClean="0">
                <a:latin typeface="Arial"/>
                <a:cs typeface="Arial"/>
              </a:rPr>
              <a:t>Draw lines in the last box to describe each bird call.</a:t>
            </a:r>
          </a:p>
        </p:txBody>
      </p:sp>
      <p:pic>
        <p:nvPicPr>
          <p:cNvPr id="4" name="Picture 3" descr="filled out grid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207" y="2039635"/>
            <a:ext cx="5949808" cy="446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4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333" y="371930"/>
            <a:ext cx="8412238" cy="18575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Arial"/>
                <a:cs typeface="Arial"/>
              </a:rPr>
              <a:t>A </a:t>
            </a:r>
            <a:r>
              <a:rPr lang="en-US" sz="24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spectrogram</a:t>
            </a:r>
            <a:r>
              <a:rPr lang="en-US" sz="2400" dirty="0" smtClean="0">
                <a:latin typeface="Arial"/>
                <a:cs typeface="Arial"/>
              </a:rPr>
              <a:t> is a series of lines that describe sounds. </a:t>
            </a:r>
          </a:p>
          <a:p>
            <a:pPr marL="0" indent="0">
              <a:buNone/>
            </a:pPr>
            <a:r>
              <a:rPr lang="en-US" sz="2400" dirty="0" smtClean="0">
                <a:latin typeface="Arial"/>
                <a:cs typeface="Arial"/>
              </a:rPr>
              <a:t>Later, you will </a:t>
            </a:r>
            <a:r>
              <a:rPr lang="en-US" sz="2400" dirty="0">
                <a:latin typeface="Arial"/>
                <a:cs typeface="Arial"/>
              </a:rPr>
              <a:t>r</a:t>
            </a:r>
            <a:r>
              <a:rPr lang="en-US" sz="2400" dirty="0" smtClean="0">
                <a:latin typeface="Arial"/>
                <a:cs typeface="Arial"/>
              </a:rPr>
              <a:t>eview your Bird Call </a:t>
            </a:r>
            <a:r>
              <a:rPr lang="en-US" sz="2400" dirty="0">
                <a:latin typeface="Arial"/>
                <a:cs typeface="Arial"/>
              </a:rPr>
              <a:t>G</a:t>
            </a:r>
            <a:r>
              <a:rPr lang="en-US" sz="2400" dirty="0" smtClean="0">
                <a:latin typeface="Arial"/>
                <a:cs typeface="Arial"/>
              </a:rPr>
              <a:t>rid and choose one bird to study more. Then you will draw a spectrogram-like line that describes that bird’s call. </a:t>
            </a:r>
          </a:p>
        </p:txBody>
      </p:sp>
      <p:pic>
        <p:nvPicPr>
          <p:cNvPr id="2" name="Picture 1" descr="anna's hummingbird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61" y="2229491"/>
            <a:ext cx="5438455" cy="407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0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8213" y="334212"/>
            <a:ext cx="831845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Now that you have analyzed your bird call, your challenge is to create a short melody for a duet with your bird.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Review finger positions to play a B and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A. Remember, cover more holes to go up and fewer to go down. </a:t>
            </a:r>
          </a:p>
          <a:p>
            <a:endParaRPr lang="en-US" sz="2800" dirty="0"/>
          </a:p>
        </p:txBody>
      </p:sp>
      <p:pic>
        <p:nvPicPr>
          <p:cNvPr id="7" name="Picture 6" descr="recor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988" y="3552346"/>
            <a:ext cx="3692311" cy="276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3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0847" y="464858"/>
            <a:ext cx="810998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Your inter-species musical challenge is to create a melody to play as a duet with a bird. A </a:t>
            </a:r>
            <a:r>
              <a:rPr lang="en-US" sz="24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melody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is a pattern you can remember and play or hum.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Your job is to: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Create a short melody to complement a bird call,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Record your melody,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Explain your creative choices in writing 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Share your thinking and recording with the class. </a:t>
            </a:r>
          </a:p>
          <a:p>
            <a:pPr marL="457200" indent="-457200">
              <a:buFont typeface="Arial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You have many </a:t>
            </a:r>
            <a:r>
              <a:rPr lang="en-US" sz="24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creative choices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 make as you create your short melody.  When you are finished, remember to record you choices on your Music Reflection worksheet.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93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1" y="626477"/>
            <a:ext cx="8400142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What sort of musical </a:t>
            </a:r>
            <a:r>
              <a:rPr lang="en-US" sz="2800" dirty="0" smtClean="0">
                <a:solidFill>
                  <a:srgbClr val="558E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phrase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will you choose?</a:t>
            </a: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 phrase is a sentence in music.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You may make your phrase any length.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You may use just one phrase.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You may use more than one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phrase.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rgbClr val="FF9205"/>
              </a:solidFill>
            </a:endParaRPr>
          </a:p>
        </p:txBody>
      </p:sp>
      <p:pic>
        <p:nvPicPr>
          <p:cNvPr id="2" name="Picture 1" descr="P10304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16" y="3735021"/>
            <a:ext cx="7662544" cy="166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35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1" y="380995"/>
            <a:ext cx="840014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dirty="0" smtClean="0">
                <a:solidFill>
                  <a:srgbClr val="558E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pitches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will you choose?</a:t>
            </a:r>
          </a:p>
          <a:p>
            <a:endParaRPr lang="en-US" sz="2800" dirty="0">
              <a:solidFill>
                <a:srgbClr val="FF92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If you play up, where will you start?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If you play down, where will your start?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Will you play up </a:t>
            </a:r>
            <a:r>
              <a:rPr lang="en-US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down?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Will you mix it up?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Will you </a:t>
            </a:r>
            <a:r>
              <a:rPr lang="en-US" sz="2800" dirty="0" smtClean="0">
                <a:solidFill>
                  <a:srgbClr val="558E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trill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between two notes? (alternate quickly between two notes)</a:t>
            </a:r>
          </a:p>
          <a:p>
            <a:pPr marL="457200" indent="-457200">
              <a:buFont typeface="Arial"/>
              <a:buChar char="•"/>
            </a:pP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endParaRPr lang="en-US" sz="2800" dirty="0">
              <a:solidFill>
                <a:srgbClr val="FF92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P10304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16" y="4721340"/>
            <a:ext cx="7662544" cy="166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5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4304" y="1346764"/>
            <a:ext cx="719105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rhythm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will you choose?</a:t>
            </a:r>
          </a:p>
          <a:p>
            <a:endParaRPr lang="en-US" sz="2800" dirty="0">
              <a:solidFill>
                <a:srgbClr val="FF92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you make short sounds?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you make long sounds?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you mix up rhythms?</a:t>
            </a:r>
            <a:endParaRPr lang="en-US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P10304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16" y="4721340"/>
            <a:ext cx="7662544" cy="166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5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68492" y="976896"/>
            <a:ext cx="73059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What choices will you make about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expression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2800" dirty="0">
              <a:solidFill>
                <a:srgbClr val="FF92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Will you play notes quickly?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Will you play notes slowly?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Will you play notes smoothly (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legato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)?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Will you play notes separately (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staccato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)?</a:t>
            </a:r>
          </a:p>
          <a:p>
            <a:pPr marL="457200" indent="-457200">
              <a:buFont typeface="Arial"/>
              <a:buChar char="•"/>
            </a:pPr>
            <a:endParaRPr lang="en-US" sz="2800" dirty="0">
              <a:solidFill>
                <a:srgbClr val="FF92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P10304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16" y="4721340"/>
            <a:ext cx="7662544" cy="166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5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44030" y="1131009"/>
            <a:ext cx="68622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dirty="0" smtClean="0">
                <a:solidFill>
                  <a:srgbClr val="558E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will you choose?</a:t>
            </a:r>
          </a:p>
          <a:p>
            <a:endParaRPr lang="en-US" sz="2800" dirty="0">
              <a:solidFill>
                <a:srgbClr val="FF92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Will you play one phrase?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Will you use more than one phrase?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Will you use repetition?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Will you use contrast?</a:t>
            </a:r>
          </a:p>
        </p:txBody>
      </p:sp>
      <p:pic>
        <p:nvPicPr>
          <p:cNvPr id="2" name="Picture 1" descr="P10304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16" y="4721340"/>
            <a:ext cx="7662544" cy="166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5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832" y="1047225"/>
            <a:ext cx="8356238" cy="19528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"/>
                <a:cs typeface="Arial"/>
              </a:rPr>
              <a:t>P</a:t>
            </a:r>
            <a:r>
              <a:rPr lang="en-US" sz="2400" dirty="0" smtClean="0">
                <a:latin typeface="Arial"/>
                <a:cs typeface="Arial"/>
              </a:rPr>
              <a:t>eople enjoy listening to birds.</a:t>
            </a:r>
          </a:p>
          <a:p>
            <a:pPr marL="0" indent="0">
              <a:buNone/>
            </a:pPr>
            <a:endParaRPr lang="en-US" sz="10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FF9205"/>
                </a:solidFill>
                <a:latin typeface="Arial"/>
                <a:cs typeface="Arial"/>
              </a:rPr>
              <a:t>Scientists </a:t>
            </a:r>
            <a:r>
              <a:rPr lang="en-US" sz="2400" dirty="0" smtClean="0">
                <a:latin typeface="Arial"/>
                <a:cs typeface="Arial"/>
              </a:rPr>
              <a:t>study how birds communicate with their calls.</a:t>
            </a:r>
          </a:p>
          <a:p>
            <a:pPr marL="0" indent="0">
              <a:buNone/>
            </a:pPr>
            <a:endParaRPr lang="en-US" sz="10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FF9205"/>
                </a:solidFill>
                <a:latin typeface="Arial"/>
                <a:cs typeface="Arial"/>
              </a:rPr>
              <a:t>Musicians </a:t>
            </a:r>
            <a:r>
              <a:rPr lang="en-US" sz="2400" dirty="0" smtClean="0">
                <a:latin typeface="Arial"/>
                <a:cs typeface="Arial"/>
              </a:rPr>
              <a:t>can get inspiration for their music from birds.</a:t>
            </a:r>
          </a:p>
        </p:txBody>
      </p:sp>
      <p:pic>
        <p:nvPicPr>
          <p:cNvPr id="4" name="Picture 3" descr="P10102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32" y="3685669"/>
            <a:ext cx="3113984" cy="2396670"/>
          </a:xfrm>
          <a:prstGeom prst="rect">
            <a:avLst/>
          </a:prstGeom>
        </p:spPr>
      </p:pic>
      <p:pic>
        <p:nvPicPr>
          <p:cNvPr id="6" name="Picture 5" descr="P10702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841" y="3763729"/>
            <a:ext cx="3035478" cy="2245634"/>
          </a:xfrm>
          <a:prstGeom prst="rect">
            <a:avLst/>
          </a:prstGeom>
        </p:spPr>
      </p:pic>
      <p:pic>
        <p:nvPicPr>
          <p:cNvPr id="8" name="Picture 7" descr="P107027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264" y="3685669"/>
            <a:ext cx="1693377" cy="239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9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8351" y="329879"/>
            <a:ext cx="840014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What choices will you make to relate to your bird call?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Look at your Bird Call Grid and Spectrogram-Like Drawing to help you remember your bird’s call.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Think about what the bird did:</a:t>
            </a:r>
            <a:endParaRPr lang="en-US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want to sound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similar</a:t>
            </a:r>
            <a:r>
              <a:rPr lang="en-US" sz="2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you want to be an exact </a:t>
            </a:r>
            <a:r>
              <a:rPr lang="en-US" sz="2800" dirty="0" smtClean="0">
                <a:solidFill>
                  <a:srgbClr val="558E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echo</a:t>
            </a:r>
            <a:r>
              <a:rPr lang="en-US" sz="2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want to play something very </a:t>
            </a:r>
            <a:r>
              <a:rPr lang="en-US" sz="2800" dirty="0" smtClean="0">
                <a:solidFill>
                  <a:srgbClr val="558E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en-US" sz="2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P10304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16" y="4721340"/>
            <a:ext cx="7662544" cy="166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5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3117" y="380994"/>
            <a:ext cx="840014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When will you make your </a:t>
            </a:r>
            <a:r>
              <a:rPr lang="en-US" sz="2800" dirty="0" smtClean="0">
                <a:solidFill>
                  <a:srgbClr val="558E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entrance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2800" dirty="0">
              <a:solidFill>
                <a:srgbClr val="FF92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 you want to play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your bird sings?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 you want to play </a:t>
            </a:r>
            <a:r>
              <a:rPr lang="en-US" sz="2800" dirty="0" smtClean="0">
                <a:solidFill>
                  <a:srgbClr val="558E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your bird sings?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 you want to play </a:t>
            </a:r>
            <a:r>
              <a:rPr lang="en-US" sz="2800" dirty="0" smtClean="0">
                <a:solidFill>
                  <a:srgbClr val="558E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continuously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underneath?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P10304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16" y="4721340"/>
            <a:ext cx="7662544" cy="166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5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1" y="380995"/>
            <a:ext cx="8400142" cy="569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Finally, do you think you can remember your ideas or should you write them down?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rgbClr val="FF92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 smtClean="0">
              <a:solidFill>
                <a:srgbClr val="FF92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rgbClr val="FF92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 smtClean="0">
              <a:solidFill>
                <a:srgbClr val="FF92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rgbClr val="FF92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 smtClean="0">
              <a:solidFill>
                <a:srgbClr val="FF92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rgbClr val="FF92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rgbClr val="FF92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 smtClean="0">
              <a:solidFill>
                <a:srgbClr val="FF92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students notes pape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82" y="1598083"/>
            <a:ext cx="7426477" cy="458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5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1" y="380995"/>
            <a:ext cx="84001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Record your melody. When everyone is finished recording, enjoy your classmates’ inter-species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bird duets. </a:t>
            </a:r>
            <a:endParaRPr lang="en-US" sz="2400" dirty="0">
              <a:solidFill>
                <a:srgbClr val="FF92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IMG_05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704" y="1764170"/>
            <a:ext cx="5510928" cy="413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5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124" y="415457"/>
            <a:ext cx="8473424" cy="61185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Arial"/>
                <a:cs typeface="Arial"/>
              </a:rPr>
              <a:t>Where do you see birds?</a:t>
            </a:r>
          </a:p>
          <a:p>
            <a:pPr marL="0" indent="0">
              <a:buNone/>
            </a:pPr>
            <a:r>
              <a:rPr lang="en-US" sz="2800" dirty="0" smtClean="0">
                <a:latin typeface="Arial"/>
                <a:cs typeface="Arial"/>
              </a:rPr>
              <a:t>Have you ever enjoyed listening to the different sounds birds make?</a:t>
            </a:r>
          </a:p>
          <a:p>
            <a:pPr marL="0" indent="0">
              <a:buNone/>
            </a:pPr>
            <a:endParaRPr lang="en-US" sz="2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5" name="Picture 4" descr="P11302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39" y="2697379"/>
            <a:ext cx="4643281" cy="2697177"/>
          </a:xfrm>
          <a:prstGeom prst="rect">
            <a:avLst/>
          </a:prstGeom>
        </p:spPr>
      </p:pic>
      <p:pic>
        <p:nvPicPr>
          <p:cNvPr id="6" name="Picture 5" descr="P103038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264" y="2697379"/>
            <a:ext cx="2934546" cy="267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5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0526" y="468136"/>
            <a:ext cx="78799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dirty="0"/>
          </a:p>
          <a:p>
            <a:r>
              <a:rPr lang="en-US" sz="2800" dirty="0" smtClean="0"/>
              <a:t>What  do you imagine these birds might like to say to each other? </a:t>
            </a:r>
          </a:p>
        </p:txBody>
      </p:sp>
      <p:pic>
        <p:nvPicPr>
          <p:cNvPr id="11" name="Picture 10" descr="P10300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26" y="2193790"/>
            <a:ext cx="3841747" cy="3959561"/>
          </a:xfrm>
          <a:prstGeom prst="rect">
            <a:avLst/>
          </a:prstGeom>
        </p:spPr>
      </p:pic>
      <p:pic>
        <p:nvPicPr>
          <p:cNvPr id="13" name="Picture 12" descr="P103028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218" y="2193790"/>
            <a:ext cx="3732831" cy="395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68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833" y="793721"/>
            <a:ext cx="8268692" cy="21241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Arial"/>
                <a:cs typeface="Arial"/>
              </a:rPr>
              <a:t>Communicating with a cat or dog is challenging </a:t>
            </a:r>
            <a:r>
              <a:rPr lang="en-US" sz="2400" dirty="0">
                <a:latin typeface="Arial"/>
                <a:cs typeface="Arial"/>
              </a:rPr>
              <a:t>because humans, cats and dogs are different </a:t>
            </a:r>
            <a:r>
              <a:rPr lang="en-US" sz="2400" dirty="0">
                <a:solidFill>
                  <a:srgbClr val="558ED5"/>
                </a:solidFill>
                <a:latin typeface="Arial"/>
                <a:cs typeface="Arial"/>
              </a:rPr>
              <a:t>species</a:t>
            </a:r>
            <a:r>
              <a:rPr lang="en-US" sz="2400" dirty="0">
                <a:latin typeface="Arial"/>
                <a:cs typeface="Arial"/>
              </a:rPr>
              <a:t>. That is, we are different kinds of </a:t>
            </a:r>
            <a:r>
              <a:rPr lang="en-US" sz="2400" dirty="0" smtClean="0">
                <a:latin typeface="Arial"/>
                <a:cs typeface="Arial"/>
              </a:rPr>
              <a:t>animals. Have you ever said “Here, kitty kitty” to try to get a cat to come to you? Would you say “stay” to </a:t>
            </a:r>
            <a:r>
              <a:rPr lang="en-US" sz="2400" dirty="0" smtClean="0">
                <a:latin typeface="Arial"/>
                <a:cs typeface="Arial"/>
              </a:rPr>
              <a:t>a dog </a:t>
            </a:r>
            <a:r>
              <a:rPr lang="en-US" sz="2400" dirty="0" smtClean="0">
                <a:latin typeface="Arial"/>
                <a:cs typeface="Arial"/>
              </a:rPr>
              <a:t>who wants to jump up and come with you? </a:t>
            </a:r>
          </a:p>
          <a:p>
            <a:pPr marL="0" indent="0">
              <a:buNone/>
            </a:pPr>
            <a:endParaRPr lang="en-US" sz="28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4" name="Picture 3" descr="photo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33" y="3799103"/>
            <a:ext cx="3030763" cy="2652761"/>
          </a:xfrm>
          <a:prstGeom prst="rect">
            <a:avLst/>
          </a:prstGeom>
        </p:spPr>
      </p:pic>
      <p:pic>
        <p:nvPicPr>
          <p:cNvPr id="7" name="Picture 6" descr="IMG_03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609" y="3799102"/>
            <a:ext cx="4679225" cy="26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1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763" y="1338549"/>
            <a:ext cx="4652614" cy="36135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Arial"/>
                <a:cs typeface="Arial"/>
              </a:rPr>
              <a:t>Humans and macaws are different species. </a:t>
            </a:r>
          </a:p>
          <a:p>
            <a:pPr marL="0" indent="0">
              <a:buNone/>
            </a:pPr>
            <a:endParaRPr lang="en-US" sz="28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800" dirty="0" smtClean="0">
                <a:latin typeface="Arial"/>
                <a:cs typeface="Arial"/>
              </a:rPr>
              <a:t>This human and her bird have a relationship that they both seem </a:t>
            </a:r>
            <a:r>
              <a:rPr lang="en-US" sz="2800" dirty="0" smtClean="0">
                <a:latin typeface="Arial"/>
                <a:cs typeface="Arial"/>
              </a:rPr>
              <a:t>to enjoy</a:t>
            </a:r>
            <a:r>
              <a:rPr lang="en-US" sz="2800" dirty="0" smtClean="0">
                <a:latin typeface="Arial"/>
                <a:cs typeface="Arial"/>
              </a:rPr>
              <a:t>, but are they communicating?</a:t>
            </a:r>
          </a:p>
          <a:p>
            <a:pPr marL="0" indent="0">
              <a:buNone/>
            </a:pPr>
            <a:endParaRPr lang="en-US" sz="2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437489" y="995691"/>
            <a:ext cx="2844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Arial"/>
                <a:cs typeface="Arial"/>
              </a:rPr>
              <a:t>.</a:t>
            </a:r>
            <a:endParaRPr lang="en-US" dirty="0"/>
          </a:p>
        </p:txBody>
      </p:sp>
      <p:pic>
        <p:nvPicPr>
          <p:cNvPr id="2" name="Picture 1" descr="IMG_129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258" y="543679"/>
            <a:ext cx="2837556" cy="587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1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763" y="424148"/>
            <a:ext cx="4652614" cy="60706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 smtClean="0">
                <a:latin typeface="Arial"/>
                <a:cs typeface="Arial"/>
              </a:rPr>
              <a:t>Scientists study </a:t>
            </a:r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inter-species </a:t>
            </a:r>
            <a:r>
              <a:rPr lang="en-US" sz="2800" dirty="0" smtClean="0">
                <a:latin typeface="Arial"/>
                <a:cs typeface="Arial"/>
              </a:rPr>
              <a:t>communication. </a:t>
            </a:r>
          </a:p>
          <a:p>
            <a:pPr marL="0" indent="0">
              <a:buNone/>
            </a:pPr>
            <a:endParaRPr lang="en-US" sz="28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800" dirty="0" smtClean="0">
                <a:latin typeface="Arial"/>
                <a:cs typeface="Arial"/>
              </a:rPr>
              <a:t>For example, scientists have </a:t>
            </a:r>
            <a:r>
              <a:rPr lang="en-US" sz="2800" dirty="0">
                <a:latin typeface="Arial"/>
                <a:cs typeface="Arial"/>
              </a:rPr>
              <a:t>talked with </a:t>
            </a:r>
            <a:r>
              <a:rPr lang="en-US" sz="2800" dirty="0" smtClean="0">
                <a:solidFill>
                  <a:srgbClr val="3366FF"/>
                </a:solidFill>
                <a:latin typeface="Arial"/>
                <a:cs typeface="Arial"/>
              </a:rPr>
              <a:t>chimpanzees</a:t>
            </a:r>
            <a:r>
              <a:rPr lang="en-US" sz="2800" dirty="0" smtClean="0">
                <a:latin typeface="Arial"/>
                <a:cs typeface="Arial"/>
              </a:rPr>
              <a:t>, who </a:t>
            </a:r>
            <a:r>
              <a:rPr lang="en-US" sz="2800" dirty="0">
                <a:latin typeface="Arial"/>
                <a:cs typeface="Arial"/>
              </a:rPr>
              <a:t>answer </a:t>
            </a:r>
            <a:r>
              <a:rPr lang="en-US" sz="2800" dirty="0" smtClean="0">
                <a:latin typeface="Arial"/>
                <a:cs typeface="Arial"/>
              </a:rPr>
              <a:t>humans’ questions  by </a:t>
            </a:r>
            <a:r>
              <a:rPr lang="en-US" sz="2800" dirty="0">
                <a:latin typeface="Arial"/>
                <a:cs typeface="Arial"/>
              </a:rPr>
              <a:t>pointing to visual symbols. </a:t>
            </a:r>
          </a:p>
          <a:p>
            <a:pPr marL="0" indent="0">
              <a:buNone/>
            </a:pPr>
            <a:endParaRPr lang="en-US" sz="28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8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800" dirty="0" smtClean="0">
                <a:latin typeface="Arial"/>
                <a:cs typeface="Arial"/>
              </a:rPr>
              <a:t>One scientist taught her African Gray parrot to identify objects and name colors. </a:t>
            </a:r>
          </a:p>
          <a:p>
            <a:pPr marL="0" indent="0">
              <a:buNone/>
            </a:pPr>
            <a:endParaRPr lang="en-US" sz="2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437489" y="995691"/>
            <a:ext cx="2844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Arial"/>
                <a:cs typeface="Arial"/>
              </a:rPr>
              <a:t>.</a:t>
            </a:r>
            <a:endParaRPr lang="en-US" dirty="0"/>
          </a:p>
        </p:txBody>
      </p:sp>
      <p:pic>
        <p:nvPicPr>
          <p:cNvPr id="8" name="Picture 7" descr="IMG_557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207" y="424149"/>
            <a:ext cx="2875989" cy="592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55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833" y="513834"/>
            <a:ext cx="8153243" cy="58291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Arial"/>
                <a:cs typeface="Arial"/>
              </a:rPr>
              <a:t>D</a:t>
            </a:r>
            <a:r>
              <a:rPr lang="en-US" sz="2800" dirty="0" smtClean="0">
                <a:latin typeface="Arial"/>
                <a:cs typeface="Arial"/>
              </a:rPr>
              <a:t>o animals make music? </a:t>
            </a:r>
          </a:p>
          <a:p>
            <a:pPr marL="0" indent="0">
              <a:buNone/>
            </a:pPr>
            <a:endParaRPr lang="en-US" sz="8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800" dirty="0">
                <a:latin typeface="Arial"/>
                <a:cs typeface="Arial"/>
              </a:rPr>
              <a:t>A</a:t>
            </a:r>
            <a:r>
              <a:rPr lang="en-US" sz="2800" dirty="0">
                <a:solidFill>
                  <a:srgbClr val="558ED5"/>
                </a:solidFill>
                <a:latin typeface="Arial"/>
                <a:cs typeface="Arial"/>
              </a:rPr>
              <a:t> musician</a:t>
            </a:r>
            <a:r>
              <a:rPr lang="en-US" sz="2800" dirty="0">
                <a:latin typeface="Arial"/>
                <a:cs typeface="Arial"/>
              </a:rPr>
              <a:t> and a </a:t>
            </a:r>
            <a:r>
              <a:rPr lang="en-US" sz="2800" dirty="0" smtClean="0">
                <a:latin typeface="Arial"/>
                <a:cs typeface="Arial"/>
              </a:rPr>
              <a:t>whale have made </a:t>
            </a:r>
            <a:r>
              <a:rPr lang="en-US" sz="2800" dirty="0" smtClean="0">
                <a:solidFill>
                  <a:srgbClr val="3366FF"/>
                </a:solidFill>
                <a:latin typeface="Arial"/>
                <a:cs typeface="Arial"/>
              </a:rPr>
              <a:t>inter-species 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music together. </a:t>
            </a:r>
            <a:r>
              <a:rPr lang="en-US" sz="2800" dirty="0" smtClean="0">
                <a:latin typeface="Arial"/>
                <a:cs typeface="Arial"/>
              </a:rPr>
              <a:t>The </a:t>
            </a:r>
            <a:r>
              <a:rPr lang="en-US" sz="2800" dirty="0">
                <a:latin typeface="Arial"/>
                <a:cs typeface="Arial"/>
              </a:rPr>
              <a:t>human </a:t>
            </a:r>
            <a:r>
              <a:rPr lang="en-US" sz="2800" dirty="0" smtClean="0">
                <a:latin typeface="Arial"/>
                <a:cs typeface="Arial"/>
              </a:rPr>
              <a:t>plays a clarinet and the whale interacts by making sounds (“singing”) underwater.</a:t>
            </a:r>
            <a:endParaRPr lang="en-US" sz="2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2" name="Picture 1" descr="Screen Shot 2017-05-31 at 2.28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421" y="3158045"/>
            <a:ext cx="2366881" cy="3045195"/>
          </a:xfrm>
          <a:prstGeom prst="rect">
            <a:avLst/>
          </a:prstGeom>
        </p:spPr>
      </p:pic>
      <p:pic>
        <p:nvPicPr>
          <p:cNvPr id="4" name="Picture 3" descr="FullSizeRender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120" y="3158044"/>
            <a:ext cx="650276" cy="304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95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833" y="513834"/>
            <a:ext cx="8266379" cy="58291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Arial"/>
                <a:cs typeface="Arial"/>
              </a:rPr>
              <a:t>Parrots and humans can also make inter-species music together. A human musician may sing or play guitar while a parrot interacts by whistling and singing. </a:t>
            </a:r>
          </a:p>
          <a:p>
            <a:pPr marL="0" indent="0">
              <a:buNone/>
            </a:pPr>
            <a:endParaRPr lang="en-US" sz="2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800" dirty="0" smtClean="0">
                <a:latin typeface="Arial"/>
                <a:cs typeface="Arial"/>
              </a:rPr>
              <a:t>You will be creating a short melody to play as a duet with a bird.</a:t>
            </a:r>
          </a:p>
        </p:txBody>
      </p:sp>
      <p:pic>
        <p:nvPicPr>
          <p:cNvPr id="2" name="Picture 1" descr="P10300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205" y="2266222"/>
            <a:ext cx="1972398" cy="3046229"/>
          </a:xfrm>
          <a:prstGeom prst="rect">
            <a:avLst/>
          </a:prstGeom>
        </p:spPr>
      </p:pic>
      <p:pic>
        <p:nvPicPr>
          <p:cNvPr id="4" name="Picture 3" descr="FullSizeRender 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095" y="2260865"/>
            <a:ext cx="1433598" cy="305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79580</TotalTime>
  <Words>877</Words>
  <Application>Microsoft Office PowerPoint</Application>
  <PresentationFormat>On-screen Show (4:3)</PresentationFormat>
  <Paragraphs>154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 2004 Test Drive User</dc:creator>
  <cp:lastModifiedBy>Dock, Michelle</cp:lastModifiedBy>
  <cp:revision>526</cp:revision>
  <cp:lastPrinted>2017-05-29T20:23:16Z</cp:lastPrinted>
  <dcterms:created xsi:type="dcterms:W3CDTF">2015-05-06T04:15:51Z</dcterms:created>
  <dcterms:modified xsi:type="dcterms:W3CDTF">2017-07-19T16:56:14Z</dcterms:modified>
</cp:coreProperties>
</file>