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2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7D6236-17AD-4D18-B8BA-CE064AFA32F7}" type="datetimeFigureOut">
              <a:rPr lang="en-US" smtClean="0"/>
              <a:t>10/08/2014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139099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D6236-17AD-4D18-B8BA-CE064AFA32F7}" type="datetimeFigureOut">
              <a:rPr lang="en-US" smtClean="0"/>
              <a:t>10/08/2014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3133268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D6236-17AD-4D18-B8BA-CE064AFA32F7}" type="datetimeFigureOut">
              <a:rPr lang="en-US" smtClean="0"/>
              <a:t>10/08/2014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225050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7D6236-17AD-4D18-B8BA-CE064AFA32F7}" type="datetimeFigureOut">
              <a:rPr lang="en-US" smtClean="0"/>
              <a:t>10/08/2014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30884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7D6236-17AD-4D18-B8BA-CE064AFA32F7}" type="datetimeFigureOut">
              <a:rPr lang="en-US" smtClean="0"/>
              <a:t>10/08/2014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335987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7D6236-17AD-4D18-B8BA-CE064AFA32F7}" type="datetimeFigureOut">
              <a:rPr lang="en-US" smtClean="0"/>
              <a:t>10/08/2014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29057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7D6236-17AD-4D18-B8BA-CE064AFA32F7}" type="datetimeFigureOut">
              <a:rPr lang="en-US" smtClean="0"/>
              <a:t>10/08/2014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49001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7D6236-17AD-4D18-B8BA-CE064AFA32F7}" type="datetimeFigureOut">
              <a:rPr lang="en-US" smtClean="0"/>
              <a:t>10/08/2014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252433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D6236-17AD-4D18-B8BA-CE064AFA32F7}" type="datetimeFigureOut">
              <a:rPr lang="en-US" smtClean="0"/>
              <a:t>10/08/2014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114412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D6236-17AD-4D18-B8BA-CE064AFA32F7}" type="datetimeFigureOut">
              <a:rPr lang="en-US" smtClean="0"/>
              <a:t>10/08/2014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320508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D6236-17AD-4D18-B8BA-CE064AFA32F7}" type="datetimeFigureOut">
              <a:rPr lang="en-US" smtClean="0"/>
              <a:t>10/08/2014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6D549-AE30-48FC-827A-B8368A24EF5F}" type="slidenum">
              <a:rPr lang="en-US" smtClean="0"/>
              <a:t>‹#›</a:t>
            </a:fld>
            <a:endParaRPr lang="en-US"/>
          </a:p>
        </p:txBody>
      </p:sp>
    </p:spTree>
    <p:extLst>
      <p:ext uri="{BB962C8B-B14F-4D97-AF65-F5344CB8AC3E}">
        <p14:creationId xmlns:p14="http://schemas.microsoft.com/office/powerpoint/2010/main" val="243407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D6236-17AD-4D18-B8BA-CE064AFA32F7}" type="datetimeFigureOut">
              <a:rPr lang="en-US" smtClean="0"/>
              <a:t>10/08/2014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6D549-AE30-48FC-827A-B8368A24EF5F}" type="slidenum">
              <a:rPr lang="en-US" smtClean="0"/>
              <a:t>‹#›</a:t>
            </a:fld>
            <a:endParaRPr lang="en-US"/>
          </a:p>
        </p:txBody>
      </p:sp>
    </p:spTree>
    <p:extLst>
      <p:ext uri="{BB962C8B-B14F-4D97-AF65-F5344CB8AC3E}">
        <p14:creationId xmlns:p14="http://schemas.microsoft.com/office/powerpoint/2010/main" val="1011878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1752600"/>
            <a:ext cx="5257800" cy="923330"/>
          </a:xfrm>
          <a:prstGeom prst="rect">
            <a:avLst/>
          </a:prstGeom>
          <a:solidFill>
            <a:srgbClr val="0099FF"/>
          </a:solidFill>
        </p:spPr>
        <p:txBody>
          <a:bodyPr wrap="square" rtlCol="0">
            <a:spAutoFit/>
          </a:bodyPr>
          <a:lstStyle/>
          <a:p>
            <a:pPr algn="ctr"/>
            <a:r>
              <a:rPr lang="en-US" sz="5400" b="1" dirty="0" smtClean="0">
                <a:latin typeface="Arial" panose="020B0604020202020204" pitchFamily="34" charset="0"/>
                <a:cs typeface="Arial" panose="020B0604020202020204" pitchFamily="34" charset="0"/>
              </a:rPr>
              <a:t>2014 Biennial:</a:t>
            </a:r>
            <a:endParaRPr lang="en-US" sz="8000" b="1" dirty="0">
              <a:latin typeface="Arial" panose="020B0604020202020204" pitchFamily="34" charset="0"/>
              <a:cs typeface="Arial" panose="020B0604020202020204" pitchFamily="34" charset="0"/>
            </a:endParaRPr>
          </a:p>
        </p:txBody>
      </p:sp>
      <p:sp>
        <p:nvSpPr>
          <p:cNvPr id="5" name="Rectangle 4"/>
          <p:cNvSpPr/>
          <p:nvPr/>
        </p:nvSpPr>
        <p:spPr>
          <a:xfrm>
            <a:off x="2362200" y="2590800"/>
            <a:ext cx="5257800" cy="1323439"/>
          </a:xfrm>
          <a:prstGeom prst="rect">
            <a:avLst/>
          </a:prstGeom>
          <a:solidFill>
            <a:srgbClr val="CC6600"/>
          </a:solidFill>
        </p:spPr>
        <p:txBody>
          <a:bodyPr wrap="square">
            <a:spAutoFit/>
          </a:bodyPr>
          <a:lstStyle/>
          <a:p>
            <a:pPr algn="ctr"/>
            <a:r>
              <a:rPr lang="en-US" sz="8000" b="1" dirty="0" smtClean="0">
                <a:solidFill>
                  <a:schemeClr val="bg1"/>
                </a:solidFill>
                <a:latin typeface="Arial" panose="020B0604020202020204" pitchFamily="34" charset="0"/>
                <a:cs typeface="Arial" panose="020B0604020202020204" pitchFamily="34" charset="0"/>
              </a:rPr>
              <a:t>COPPER</a:t>
            </a:r>
            <a:endParaRPr lang="en-US" sz="80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2496" y="4245446"/>
            <a:ext cx="1009463" cy="838200"/>
          </a:xfrm>
          <a:prstGeom prst="rect">
            <a:avLst/>
          </a:prstGeom>
        </p:spPr>
      </p:pic>
      <p:sp>
        <p:nvSpPr>
          <p:cNvPr id="7" name="TextBox 6"/>
          <p:cNvSpPr txBox="1"/>
          <p:nvPr/>
        </p:nvSpPr>
        <p:spPr>
          <a:xfrm>
            <a:off x="3281959" y="4343400"/>
            <a:ext cx="3652241" cy="584775"/>
          </a:xfrm>
          <a:prstGeom prst="rect">
            <a:avLst/>
          </a:prstGeom>
          <a:noFill/>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Exhibition Preview</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492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752600"/>
            <a:ext cx="2590800" cy="2590800"/>
          </a:xfrm>
          <a:prstGeom prst="rect">
            <a:avLst/>
          </a:prstGeom>
        </p:spPr>
      </p:pic>
      <p:sp>
        <p:nvSpPr>
          <p:cNvPr id="3" name="Rectangle 2"/>
          <p:cNvSpPr/>
          <p:nvPr/>
        </p:nvSpPr>
        <p:spPr>
          <a:xfrm>
            <a:off x="3276600" y="365403"/>
            <a:ext cx="5486400" cy="6340197"/>
          </a:xfrm>
          <a:prstGeom prst="rect">
            <a:avLst/>
          </a:prstGeom>
        </p:spPr>
        <p:txBody>
          <a:bodyPr wrap="square">
            <a:spAutoFit/>
          </a:bodyPr>
          <a:lstStyle/>
          <a:p>
            <a:r>
              <a:rPr lang="en-US" sz="2200" b="1" dirty="0" err="1">
                <a:solidFill>
                  <a:schemeClr val="bg1"/>
                </a:solidFill>
                <a:latin typeface="Arial" panose="020B0604020202020204" pitchFamily="34" charset="0"/>
                <a:cs typeface="Arial" panose="020B0604020202020204" pitchFamily="34" charset="0"/>
              </a:rPr>
              <a:t>Pilar</a:t>
            </a:r>
            <a:r>
              <a:rPr lang="en-US" sz="2200" b="1" dirty="0">
                <a:solidFill>
                  <a:schemeClr val="bg1"/>
                </a:solidFill>
                <a:latin typeface="Arial" panose="020B0604020202020204" pitchFamily="34" charset="0"/>
                <a:cs typeface="Arial" panose="020B0604020202020204" pitchFamily="34" charset="0"/>
              </a:rPr>
              <a:t> Hanson</a:t>
            </a:r>
            <a:r>
              <a:rPr lang="en-US" sz="2200" dirty="0">
                <a:solidFill>
                  <a:schemeClr val="bg1"/>
                </a:solidFill>
                <a:latin typeface="Arial" panose="020B0604020202020204" pitchFamily="34" charset="0"/>
                <a:cs typeface="Arial" panose="020B0604020202020204" pitchFamily="34" charset="0"/>
              </a:rPr>
              <a:t>, </a:t>
            </a:r>
            <a:r>
              <a:rPr lang="en-US" sz="2200" dirty="0" err="1" smtClean="0">
                <a:solidFill>
                  <a:schemeClr val="bg1"/>
                </a:solidFill>
                <a:latin typeface="Arial" panose="020B0604020202020204" pitchFamily="34" charset="0"/>
                <a:cs typeface="Arial" panose="020B0604020202020204" pitchFamily="34" charset="0"/>
              </a:rPr>
              <a:t>Ajo</a:t>
            </a:r>
            <a:r>
              <a:rPr lang="en-US" sz="2200" dirty="0" smtClean="0">
                <a:solidFill>
                  <a:schemeClr val="bg1"/>
                </a:solidFill>
                <a:latin typeface="Arial" panose="020B0604020202020204" pitchFamily="34" charset="0"/>
                <a:cs typeface="Arial" panose="020B0604020202020204" pitchFamily="34" charset="0"/>
              </a:rPr>
              <a:t/>
            </a:r>
            <a:br>
              <a:rPr lang="en-US" sz="2200" dirty="0" smtClean="0">
                <a:solidFill>
                  <a:schemeClr val="bg1"/>
                </a:solidFill>
                <a:latin typeface="Arial" panose="020B0604020202020204" pitchFamily="34" charset="0"/>
                <a:cs typeface="Arial" panose="020B0604020202020204" pitchFamily="34" charset="0"/>
              </a:rPr>
            </a:br>
            <a:endParaRPr lang="en-US" sz="1000" dirty="0">
              <a:solidFill>
                <a:schemeClr val="bg1"/>
              </a:solidFill>
              <a:latin typeface="Arial" panose="020B0604020202020204" pitchFamily="34" charset="0"/>
              <a:cs typeface="Arial" panose="020B0604020202020204" pitchFamily="34" charset="0"/>
            </a:endParaRPr>
          </a:p>
          <a:p>
            <a:r>
              <a:rPr lang="en-US" sz="2200" dirty="0">
                <a:solidFill>
                  <a:schemeClr val="bg1"/>
                </a:solidFill>
                <a:latin typeface="Arial" panose="020B0604020202020204" pitchFamily="34" charset="0"/>
                <a:cs typeface="Arial" panose="020B0604020202020204" pitchFamily="34" charset="0"/>
              </a:rPr>
              <a:t>Hanson is a mixed media </a:t>
            </a:r>
            <a:r>
              <a:rPr lang="en-US" sz="2200" dirty="0" smtClean="0">
                <a:solidFill>
                  <a:schemeClr val="bg1"/>
                </a:solidFill>
                <a:latin typeface="Arial" panose="020B0604020202020204" pitchFamily="34" charset="0"/>
                <a:cs typeface="Arial" panose="020B0604020202020204" pitchFamily="34" charset="0"/>
              </a:rPr>
              <a:t>artist. She </a:t>
            </a:r>
            <a:r>
              <a:rPr lang="en-US" sz="2200" dirty="0">
                <a:solidFill>
                  <a:schemeClr val="bg1"/>
                </a:solidFill>
                <a:latin typeface="Arial" panose="020B0604020202020204" pitchFamily="34" charset="0"/>
                <a:cs typeface="Arial" panose="020B0604020202020204" pitchFamily="34" charset="0"/>
              </a:rPr>
              <a:t>received a Bachelor of Science degree and a Master of Fine Arts degree in painting from Portland State University in OR. </a:t>
            </a:r>
            <a:r>
              <a:rPr lang="en-US" sz="2200" dirty="0" smtClean="0">
                <a:solidFill>
                  <a:schemeClr val="bg1"/>
                </a:solidFill>
                <a:latin typeface="Arial" panose="020B0604020202020204" pitchFamily="34" charset="0"/>
                <a:cs typeface="Arial" panose="020B0604020202020204" pitchFamily="34" charset="0"/>
              </a:rPr>
              <a:t>She says </a:t>
            </a:r>
            <a:r>
              <a:rPr lang="en-US" sz="2200" i="1" dirty="0" smtClean="0">
                <a:solidFill>
                  <a:schemeClr val="bg1"/>
                </a:solidFill>
                <a:latin typeface="Arial" panose="020B0604020202020204" pitchFamily="34" charset="0"/>
                <a:cs typeface="Arial" panose="020B0604020202020204" pitchFamily="34" charset="0"/>
              </a:rPr>
              <a:t>“This </a:t>
            </a:r>
            <a:r>
              <a:rPr lang="en-US" sz="2200" i="1" dirty="0">
                <a:solidFill>
                  <a:schemeClr val="bg1"/>
                </a:solidFill>
                <a:latin typeface="Arial" panose="020B0604020202020204" pitchFamily="34" charset="0"/>
                <a:cs typeface="Arial" panose="020B0604020202020204" pitchFamily="34" charset="0"/>
              </a:rPr>
              <a:t>piece </a:t>
            </a:r>
            <a:r>
              <a:rPr lang="en-US" sz="2200" i="1" dirty="0" smtClean="0">
                <a:solidFill>
                  <a:schemeClr val="bg1"/>
                </a:solidFill>
                <a:latin typeface="Arial" panose="020B0604020202020204" pitchFamily="34" charset="0"/>
                <a:cs typeface="Arial" panose="020B0604020202020204" pitchFamily="34" charset="0"/>
              </a:rPr>
              <a:t>is </a:t>
            </a:r>
            <a:r>
              <a:rPr lang="en-US" sz="2200" i="1" dirty="0">
                <a:solidFill>
                  <a:schemeClr val="bg1"/>
                </a:solidFill>
                <a:latin typeface="Arial" panose="020B0604020202020204" pitchFamily="34" charset="0"/>
                <a:cs typeface="Arial" panose="020B0604020202020204" pitchFamily="34" charset="0"/>
              </a:rPr>
              <a:t>an acrylic painting, including the metallic copper on panel, with some application of transfer </a:t>
            </a:r>
            <a:r>
              <a:rPr lang="en-US" sz="2200" i="1" dirty="0" smtClean="0">
                <a:solidFill>
                  <a:schemeClr val="bg1"/>
                </a:solidFill>
                <a:latin typeface="Arial" panose="020B0604020202020204" pitchFamily="34" charset="0"/>
                <a:cs typeface="Arial" panose="020B0604020202020204" pitchFamily="34" charset="0"/>
              </a:rPr>
              <a:t>material. The </a:t>
            </a:r>
            <a:r>
              <a:rPr lang="en-US" sz="2200" i="1" dirty="0">
                <a:solidFill>
                  <a:schemeClr val="bg1"/>
                </a:solidFill>
                <a:latin typeface="Arial" panose="020B0604020202020204" pitchFamily="34" charset="0"/>
                <a:cs typeface="Arial" panose="020B0604020202020204" pitchFamily="34" charset="0"/>
              </a:rPr>
              <a:t>raven is a symbol of communication between worlds. The constellations refer to the stories we tell to give order to the universe. The black and white stripes suggest both native textiles and the coon tail </a:t>
            </a:r>
            <a:r>
              <a:rPr lang="en-US" sz="2200" i="1" dirty="0" smtClean="0">
                <a:solidFill>
                  <a:schemeClr val="bg1"/>
                </a:solidFill>
                <a:latin typeface="Arial" panose="020B0604020202020204" pitchFamily="34" charset="0"/>
                <a:cs typeface="Arial" panose="020B0604020202020204" pitchFamily="34" charset="0"/>
              </a:rPr>
              <a:t>rattlesnake…. </a:t>
            </a:r>
            <a:r>
              <a:rPr lang="en-US" sz="2200" i="1" dirty="0">
                <a:solidFill>
                  <a:schemeClr val="bg1"/>
                </a:solidFill>
                <a:latin typeface="Arial" panose="020B0604020202020204" pitchFamily="34" charset="0"/>
                <a:cs typeface="Arial" panose="020B0604020202020204" pitchFamily="34" charset="0"/>
              </a:rPr>
              <a:t>a</a:t>
            </a:r>
            <a:r>
              <a:rPr lang="en-US" sz="2200" i="1" dirty="0" smtClean="0">
                <a:solidFill>
                  <a:schemeClr val="bg1"/>
                </a:solidFill>
                <a:latin typeface="Arial" panose="020B0604020202020204" pitchFamily="34" charset="0"/>
                <a:cs typeface="Arial" panose="020B0604020202020204" pitchFamily="34" charset="0"/>
              </a:rPr>
              <a:t>nd </a:t>
            </a:r>
            <a:r>
              <a:rPr lang="en-US" sz="2200" i="1" dirty="0">
                <a:solidFill>
                  <a:schemeClr val="bg1"/>
                </a:solidFill>
                <a:latin typeface="Arial" panose="020B0604020202020204" pitchFamily="34" charset="0"/>
                <a:cs typeface="Arial" panose="020B0604020202020204" pitchFamily="34" charset="0"/>
              </a:rPr>
              <a:t>copper is the metal symbolic of this place, Arizona</a:t>
            </a:r>
            <a:r>
              <a:rPr lang="en-US" sz="2200" i="1" dirty="0" smtClean="0">
                <a:solidFill>
                  <a:schemeClr val="bg1"/>
                </a:solidFill>
                <a:latin typeface="Arial" panose="020B0604020202020204" pitchFamily="34" charset="0"/>
                <a:cs typeface="Arial" panose="020B0604020202020204" pitchFamily="34" charset="0"/>
              </a:rPr>
              <a:t>.”</a:t>
            </a:r>
            <a:br>
              <a:rPr lang="en-US" sz="2200" i="1" dirty="0" smtClean="0">
                <a:solidFill>
                  <a:schemeClr val="bg1"/>
                </a:solidFill>
                <a:latin typeface="Arial" panose="020B0604020202020204" pitchFamily="34" charset="0"/>
                <a:cs typeface="Arial" panose="020B0604020202020204" pitchFamily="34" charset="0"/>
              </a:rPr>
            </a:br>
            <a:endParaRPr lang="en-US" sz="1000" dirty="0">
              <a:solidFill>
                <a:schemeClr val="bg1"/>
              </a:solidFill>
              <a:latin typeface="Arial" panose="020B0604020202020204" pitchFamily="34" charset="0"/>
              <a:cs typeface="Arial" panose="020B0604020202020204" pitchFamily="34" charset="0"/>
            </a:endParaRPr>
          </a:p>
          <a:p>
            <a:r>
              <a:rPr lang="en-US" sz="2200" dirty="0">
                <a:solidFill>
                  <a:srgbClr val="0099FF"/>
                </a:solidFill>
                <a:latin typeface="Arial" panose="020B0604020202020204" pitchFamily="34" charset="0"/>
                <a:cs typeface="Arial" panose="020B0604020202020204" pitchFamily="34" charset="0"/>
              </a:rPr>
              <a:t>www.phanson.net</a:t>
            </a:r>
          </a:p>
        </p:txBody>
      </p:sp>
    </p:spTree>
    <p:extLst>
      <p:ext uri="{BB962C8B-B14F-4D97-AF65-F5344CB8AC3E}">
        <p14:creationId xmlns:p14="http://schemas.microsoft.com/office/powerpoint/2010/main" val="4282585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914400"/>
            <a:ext cx="3692551" cy="4495800"/>
          </a:xfrm>
          <a:prstGeom prst="rect">
            <a:avLst/>
          </a:prstGeom>
        </p:spPr>
      </p:pic>
      <p:sp>
        <p:nvSpPr>
          <p:cNvPr id="3" name="Rectangle 2"/>
          <p:cNvSpPr/>
          <p:nvPr/>
        </p:nvSpPr>
        <p:spPr>
          <a:xfrm>
            <a:off x="304799" y="431423"/>
            <a:ext cx="4752953" cy="6155531"/>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Mary Hood</a:t>
            </a:r>
            <a:r>
              <a:rPr lang="en-US" sz="2200" dirty="0">
                <a:solidFill>
                  <a:schemeClr val="bg1"/>
                </a:solidFill>
                <a:latin typeface="Arial" panose="020B0604020202020204" pitchFamily="34" charset="0"/>
                <a:cs typeface="Arial" panose="020B0604020202020204" pitchFamily="34" charset="0"/>
              </a:rPr>
              <a:t>, Tempe</a:t>
            </a:r>
          </a:p>
          <a:p>
            <a:endParaRPr lang="en-US" sz="1000" dirty="0" smtClean="0">
              <a:solidFill>
                <a:schemeClr val="bg1"/>
              </a:solidFill>
              <a:latin typeface="Arial" panose="020B0604020202020204" pitchFamily="34" charset="0"/>
              <a:cs typeface="Arial" panose="020B0604020202020204" pitchFamily="34" charset="0"/>
            </a:endParaRPr>
          </a:p>
          <a:p>
            <a:r>
              <a:rPr lang="en-US" sz="2200" dirty="0" smtClean="0">
                <a:solidFill>
                  <a:schemeClr val="bg1"/>
                </a:solidFill>
                <a:latin typeface="Arial" panose="020B0604020202020204" pitchFamily="34" charset="0"/>
                <a:cs typeface="Arial" panose="020B0604020202020204" pitchFamily="34" charset="0"/>
              </a:rPr>
              <a:t>Hood</a:t>
            </a:r>
            <a:r>
              <a:rPr lang="en-US" sz="2200" dirty="0">
                <a:solidFill>
                  <a:schemeClr val="bg1"/>
                </a:solidFill>
                <a:latin typeface="Arial" panose="020B0604020202020204" pitchFamily="34" charset="0"/>
                <a:cs typeface="Arial" panose="020B0604020202020204" pitchFamily="34" charset="0"/>
              </a:rPr>
              <a:t>, originally from Milwaukee, </a:t>
            </a:r>
            <a:r>
              <a:rPr lang="en-US" sz="2200" dirty="0" smtClean="0">
                <a:solidFill>
                  <a:schemeClr val="bg1"/>
                </a:solidFill>
                <a:latin typeface="Arial" panose="020B0604020202020204" pitchFamily="34" charset="0"/>
                <a:cs typeface="Arial" panose="020B0604020202020204" pitchFamily="34" charset="0"/>
              </a:rPr>
              <a:t/>
            </a:r>
            <a:br>
              <a:rPr lang="en-US" sz="2200" dirty="0" smtClean="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WI</a:t>
            </a:r>
            <a:r>
              <a:rPr lang="en-US" sz="2200" dirty="0">
                <a:solidFill>
                  <a:schemeClr val="bg1"/>
                </a:solidFill>
                <a:latin typeface="Arial" panose="020B0604020202020204" pitchFamily="34" charset="0"/>
                <a:cs typeface="Arial" panose="020B0604020202020204" pitchFamily="34" charset="0"/>
              </a:rPr>
              <a:t>, is an associate professor of art in printmaking at Arizona State University. </a:t>
            </a:r>
            <a:r>
              <a:rPr lang="en-US" sz="2200" dirty="0" smtClean="0">
                <a:solidFill>
                  <a:schemeClr val="bg1"/>
                </a:solidFill>
                <a:latin typeface="Arial" panose="020B0604020202020204" pitchFamily="34" charset="0"/>
                <a:cs typeface="Arial" panose="020B0604020202020204" pitchFamily="34" charset="0"/>
              </a:rPr>
              <a:t>She </a:t>
            </a:r>
            <a:r>
              <a:rPr lang="en-US" sz="2200" dirty="0">
                <a:solidFill>
                  <a:schemeClr val="bg1"/>
                </a:solidFill>
                <a:latin typeface="Arial" panose="020B0604020202020204" pitchFamily="34" charset="0"/>
                <a:cs typeface="Arial" panose="020B0604020202020204" pitchFamily="34" charset="0"/>
              </a:rPr>
              <a:t>has exhibited throughout the United States and abroad in places such as Denmark, Bulgaria, France, and Egypt. </a:t>
            </a:r>
          </a:p>
          <a:p>
            <a:r>
              <a:rPr lang="en-US" sz="2200" dirty="0" smtClean="0">
                <a:solidFill>
                  <a:schemeClr val="bg1"/>
                </a:solidFill>
                <a:latin typeface="Arial" panose="020B0604020202020204" pitchFamily="34" charset="0"/>
                <a:cs typeface="Arial" panose="020B0604020202020204" pitchFamily="34" charset="0"/>
              </a:rPr>
              <a:t>She says</a:t>
            </a:r>
            <a:r>
              <a:rPr lang="en-US" sz="2200" i="1" dirty="0" smtClean="0">
                <a:solidFill>
                  <a:schemeClr val="bg1"/>
                </a:solidFill>
                <a:latin typeface="Arial" panose="020B0604020202020204" pitchFamily="34" charset="0"/>
                <a:cs typeface="Arial" panose="020B0604020202020204" pitchFamily="34" charset="0"/>
              </a:rPr>
              <a:t> “I </a:t>
            </a:r>
            <a:r>
              <a:rPr lang="en-US" sz="2200" i="1" dirty="0">
                <a:solidFill>
                  <a:schemeClr val="bg1"/>
                </a:solidFill>
                <a:latin typeface="Arial" panose="020B0604020202020204" pitchFamily="34" charset="0"/>
                <a:cs typeface="Arial" panose="020B0604020202020204" pitchFamily="34" charset="0"/>
              </a:rPr>
              <a:t>use a traditional 19th century photogravure dust grain printing </a:t>
            </a:r>
            <a:r>
              <a:rPr lang="en-US" sz="2200" i="1" dirty="0" smtClean="0">
                <a:solidFill>
                  <a:schemeClr val="bg1"/>
                </a:solidFill>
                <a:latin typeface="Arial" panose="020B0604020202020204" pitchFamily="34" charset="0"/>
                <a:cs typeface="Arial" panose="020B0604020202020204" pitchFamily="34" charset="0"/>
              </a:rPr>
              <a:t>method [which uses a copper plate].” </a:t>
            </a:r>
            <a:br>
              <a:rPr lang="en-US" sz="2200" i="1" dirty="0" smtClean="0">
                <a:solidFill>
                  <a:schemeClr val="bg1"/>
                </a:solidFill>
                <a:latin typeface="Arial" panose="020B0604020202020204" pitchFamily="34" charset="0"/>
                <a:cs typeface="Arial" panose="020B0604020202020204" pitchFamily="34" charset="0"/>
              </a:rPr>
            </a:br>
            <a:r>
              <a:rPr lang="en-US" sz="1000" i="1" dirty="0" smtClean="0">
                <a:solidFill>
                  <a:schemeClr val="bg1"/>
                </a:solidFill>
                <a:latin typeface="Arial" panose="020B0604020202020204" pitchFamily="34" charset="0"/>
                <a:cs typeface="Arial" panose="020B0604020202020204" pitchFamily="34" charset="0"/>
              </a:rPr>
              <a:t/>
            </a:r>
            <a:br>
              <a:rPr lang="en-US" sz="1000" i="1" dirty="0" smtClean="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Photogravure </a:t>
            </a:r>
            <a:r>
              <a:rPr lang="en-US" sz="2200" dirty="0" smtClean="0">
                <a:solidFill>
                  <a:schemeClr val="bg1"/>
                </a:solidFill>
                <a:latin typeface="Arial" panose="020B0604020202020204" pitchFamily="34" charset="0"/>
                <a:cs typeface="Arial" panose="020B0604020202020204" pitchFamily="34" charset="0"/>
              </a:rPr>
              <a:t>is </a:t>
            </a:r>
            <a:r>
              <a:rPr lang="en-US" sz="2200" dirty="0">
                <a:solidFill>
                  <a:schemeClr val="bg1"/>
                </a:solidFill>
                <a:latin typeface="Arial" panose="020B0604020202020204" pitchFamily="34" charset="0"/>
                <a:cs typeface="Arial" panose="020B0604020202020204" pitchFamily="34" charset="0"/>
              </a:rPr>
              <a:t>a method of printing </a:t>
            </a:r>
            <a:r>
              <a:rPr lang="en-US" sz="2200" dirty="0" smtClean="0">
                <a:solidFill>
                  <a:schemeClr val="bg1"/>
                </a:solidFill>
                <a:latin typeface="Arial" panose="020B0604020202020204" pitchFamily="34" charset="0"/>
                <a:cs typeface="Arial" panose="020B0604020202020204" pitchFamily="34" charset="0"/>
              </a:rPr>
              <a:t>images </a:t>
            </a:r>
            <a:r>
              <a:rPr lang="en-US" sz="2200" dirty="0">
                <a:solidFill>
                  <a:schemeClr val="bg1"/>
                </a:solidFill>
                <a:latin typeface="Arial" panose="020B0604020202020204" pitchFamily="34" charset="0"/>
                <a:cs typeface="Arial" panose="020B0604020202020204" pitchFamily="34" charset="0"/>
              </a:rPr>
              <a:t>using </a:t>
            </a:r>
            <a:r>
              <a:rPr lang="en-US" sz="2200" dirty="0" smtClean="0">
                <a:solidFill>
                  <a:schemeClr val="bg1"/>
                </a:solidFill>
                <a:latin typeface="Arial" panose="020B0604020202020204" pitchFamily="34" charset="0"/>
                <a:cs typeface="Arial" panose="020B0604020202020204" pitchFamily="34" charset="0"/>
              </a:rPr>
              <a:t>photographic </a:t>
            </a:r>
            <a:r>
              <a:rPr lang="en-US" sz="2200" dirty="0">
                <a:solidFill>
                  <a:schemeClr val="bg1"/>
                </a:solidFill>
                <a:latin typeface="Arial" panose="020B0604020202020204" pitchFamily="34" charset="0"/>
                <a:cs typeface="Arial" panose="020B0604020202020204" pitchFamily="34" charset="0"/>
              </a:rPr>
              <a:t>and etching </a:t>
            </a:r>
            <a:r>
              <a:rPr lang="en-US" sz="2200" dirty="0" smtClean="0">
                <a:solidFill>
                  <a:schemeClr val="bg1"/>
                </a:solidFill>
                <a:latin typeface="Arial" panose="020B0604020202020204" pitchFamily="34" charset="0"/>
                <a:cs typeface="Arial" panose="020B0604020202020204" pitchFamily="34" charset="0"/>
              </a:rPr>
              <a:t>techniques.</a:t>
            </a:r>
            <a:r>
              <a:rPr lang="en-US" sz="2200" i="1" dirty="0" smtClean="0">
                <a:solidFill>
                  <a:schemeClr val="bg1"/>
                </a:solidFill>
                <a:latin typeface="Arial" panose="020B0604020202020204" pitchFamily="34" charset="0"/>
                <a:cs typeface="Arial" panose="020B0604020202020204" pitchFamily="34" charset="0"/>
              </a:rPr>
              <a:t/>
            </a:r>
            <a:br>
              <a:rPr lang="en-US" sz="2200" i="1" dirty="0" smtClean="0">
                <a:solidFill>
                  <a:schemeClr val="bg1"/>
                </a:solidFill>
                <a:latin typeface="Arial" panose="020B0604020202020204" pitchFamily="34" charset="0"/>
                <a:cs typeface="Arial" panose="020B0604020202020204" pitchFamily="34" charset="0"/>
              </a:rPr>
            </a:br>
            <a:endParaRPr lang="en-US" sz="1000" i="1" dirty="0">
              <a:solidFill>
                <a:schemeClr val="bg1"/>
              </a:solidFill>
              <a:latin typeface="Arial" panose="020B0604020202020204" pitchFamily="34" charset="0"/>
              <a:cs typeface="Arial" panose="020B0604020202020204" pitchFamily="34" charset="0"/>
            </a:endParaRPr>
          </a:p>
          <a:p>
            <a:r>
              <a:rPr lang="en-US" sz="2200" dirty="0" smtClean="0">
                <a:solidFill>
                  <a:srgbClr val="0099FF"/>
                </a:solidFill>
                <a:latin typeface="Arial" panose="020B0604020202020204" pitchFamily="34" charset="0"/>
                <a:cs typeface="Arial" panose="020B0604020202020204" pitchFamily="34" charset="0"/>
              </a:rPr>
              <a:t>www.hoodmary.com</a:t>
            </a:r>
            <a:endParaRPr lang="en-US" sz="2200" dirty="0">
              <a:solidFill>
                <a:srgbClr val="0099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069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632" y="990601"/>
            <a:ext cx="2829968" cy="1644135"/>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632" y="3166663"/>
            <a:ext cx="2791867" cy="2472137"/>
          </a:xfrm>
          <a:prstGeom prst="rect">
            <a:avLst/>
          </a:prstGeom>
        </p:spPr>
      </p:pic>
      <p:sp>
        <p:nvSpPr>
          <p:cNvPr id="4" name="Rectangle 3"/>
          <p:cNvSpPr/>
          <p:nvPr/>
        </p:nvSpPr>
        <p:spPr>
          <a:xfrm>
            <a:off x="3429000" y="304800"/>
            <a:ext cx="5410200" cy="6494085"/>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Jackie Kahn</a:t>
            </a:r>
            <a:r>
              <a:rPr lang="en-US" sz="2200" dirty="0">
                <a:solidFill>
                  <a:schemeClr val="bg1"/>
                </a:solidFill>
                <a:latin typeface="Arial" panose="020B0604020202020204" pitchFamily="34" charset="0"/>
                <a:cs typeface="Arial" panose="020B0604020202020204" pitchFamily="34" charset="0"/>
              </a:rPr>
              <a:t>, Mesa</a:t>
            </a:r>
          </a:p>
          <a:p>
            <a:endParaRPr lang="en-US" sz="1000" dirty="0" smtClean="0">
              <a:solidFill>
                <a:schemeClr val="bg1"/>
              </a:solidFill>
              <a:latin typeface="Arial" panose="020B0604020202020204" pitchFamily="34" charset="0"/>
              <a:cs typeface="Arial" panose="020B0604020202020204" pitchFamily="34" charset="0"/>
            </a:endParaRPr>
          </a:p>
          <a:p>
            <a:r>
              <a:rPr lang="en-US" sz="2200" dirty="0" smtClean="0">
                <a:solidFill>
                  <a:schemeClr val="bg1"/>
                </a:solidFill>
                <a:latin typeface="Arial" panose="020B0604020202020204" pitchFamily="34" charset="0"/>
                <a:cs typeface="Arial" panose="020B0604020202020204" pitchFamily="34" charset="0"/>
              </a:rPr>
              <a:t>Kahn </a:t>
            </a:r>
            <a:r>
              <a:rPr lang="en-US" sz="2200" dirty="0">
                <a:solidFill>
                  <a:schemeClr val="bg1"/>
                </a:solidFill>
                <a:latin typeface="Arial" panose="020B0604020202020204" pitchFamily="34" charset="0"/>
                <a:cs typeface="Arial" panose="020B0604020202020204" pitchFamily="34" charset="0"/>
              </a:rPr>
              <a:t>says she</a:t>
            </a:r>
            <a:r>
              <a:rPr lang="en-US" sz="2200" i="1" dirty="0">
                <a:solidFill>
                  <a:schemeClr val="bg1"/>
                </a:solidFill>
                <a:latin typeface="Arial" panose="020B0604020202020204" pitchFamily="34" charset="0"/>
                <a:cs typeface="Arial" panose="020B0604020202020204" pitchFamily="34" charset="0"/>
              </a:rPr>
              <a:t> “has been attracted to copper since </a:t>
            </a:r>
            <a:r>
              <a:rPr lang="en-US" sz="2200" i="1" dirty="0" smtClean="0">
                <a:solidFill>
                  <a:schemeClr val="bg1"/>
                </a:solidFill>
                <a:latin typeface="Arial" panose="020B0604020202020204" pitchFamily="34" charset="0"/>
                <a:cs typeface="Arial" panose="020B0604020202020204" pitchFamily="34" charset="0"/>
              </a:rPr>
              <a:t>childhood. I began collecting </a:t>
            </a:r>
            <a:r>
              <a:rPr lang="en-US" sz="2200" i="1" dirty="0">
                <a:solidFill>
                  <a:schemeClr val="bg1"/>
                </a:solidFill>
                <a:latin typeface="Arial" panose="020B0604020202020204" pitchFamily="34" charset="0"/>
                <a:cs typeface="Arial" panose="020B0604020202020204" pitchFamily="34" charset="0"/>
              </a:rPr>
              <a:t>scrap pieces from my father's work </a:t>
            </a:r>
            <a:r>
              <a:rPr lang="en-US" sz="2200" i="1" dirty="0" smtClean="0">
                <a:solidFill>
                  <a:schemeClr val="bg1"/>
                </a:solidFill>
                <a:latin typeface="Arial" panose="020B0604020202020204" pitchFamily="34" charset="0"/>
                <a:cs typeface="Arial" panose="020B0604020202020204" pitchFamily="34" charset="0"/>
              </a:rPr>
              <a:t>and </a:t>
            </a:r>
            <a:r>
              <a:rPr lang="en-US" sz="2200" i="1" dirty="0">
                <a:solidFill>
                  <a:schemeClr val="bg1"/>
                </a:solidFill>
                <a:latin typeface="Arial" panose="020B0604020202020204" pitchFamily="34" charset="0"/>
                <a:cs typeface="Arial" panose="020B0604020202020204" pitchFamily="34" charset="0"/>
              </a:rPr>
              <a:t>held onto them as if they were </a:t>
            </a:r>
            <a:r>
              <a:rPr lang="en-US" sz="2200" i="1" dirty="0" smtClean="0">
                <a:solidFill>
                  <a:schemeClr val="bg1"/>
                </a:solidFill>
                <a:latin typeface="Arial" panose="020B0604020202020204" pitchFamily="34" charset="0"/>
                <a:cs typeface="Arial" panose="020B0604020202020204" pitchFamily="34" charset="0"/>
              </a:rPr>
              <a:t>treasure.”</a:t>
            </a:r>
            <a:r>
              <a:rPr lang="en-US" sz="2200" i="1" dirty="0">
                <a:solidFill>
                  <a:schemeClr val="bg1"/>
                </a:solidFill>
                <a:latin typeface="Arial" panose="020B0604020202020204" pitchFamily="34" charset="0"/>
                <a:cs typeface="Arial" panose="020B0604020202020204" pitchFamily="34" charset="0"/>
              </a:rPr>
              <a:t/>
            </a:r>
            <a:br>
              <a:rPr lang="en-US" sz="2200" i="1"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a:r>
            <a:br>
              <a:rPr lang="en-US" sz="1000" dirty="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Kahn, a glass artist, became </a:t>
            </a:r>
            <a:r>
              <a:rPr lang="en-US" sz="2200" dirty="0">
                <a:solidFill>
                  <a:schemeClr val="bg1"/>
                </a:solidFill>
                <a:latin typeface="Arial" panose="020B0604020202020204" pitchFamily="34" charset="0"/>
                <a:cs typeface="Arial" panose="020B0604020202020204" pitchFamily="34" charset="0"/>
              </a:rPr>
              <a:t>drawn to the process of fusing glass with copper </a:t>
            </a:r>
            <a:r>
              <a:rPr lang="en-US" sz="2200" dirty="0" smtClean="0">
                <a:solidFill>
                  <a:schemeClr val="bg1"/>
                </a:solidFill>
                <a:latin typeface="Arial" panose="020B0604020202020204" pitchFamily="34" charset="0"/>
                <a:cs typeface="Arial" panose="020B0604020202020204" pitchFamily="34" charset="0"/>
              </a:rPr>
              <a:t>called electroform. </a:t>
            </a:r>
            <a:r>
              <a:rPr lang="en-US" sz="2200" i="1" dirty="0" smtClean="0">
                <a:solidFill>
                  <a:schemeClr val="bg1"/>
                </a:solidFill>
                <a:latin typeface="Arial" panose="020B0604020202020204" pitchFamily="34" charset="0"/>
                <a:cs typeface="Arial" panose="020B0604020202020204" pitchFamily="34" charset="0"/>
              </a:rPr>
              <a:t>“</a:t>
            </a:r>
            <a:r>
              <a:rPr lang="en-US" sz="2200" i="1" dirty="0">
                <a:solidFill>
                  <a:schemeClr val="bg1"/>
                </a:solidFill>
                <a:latin typeface="Arial" panose="020B0604020202020204" pitchFamily="34" charset="0"/>
                <a:cs typeface="Arial" panose="020B0604020202020204" pitchFamily="34" charset="0"/>
              </a:rPr>
              <a:t>Electroforming </a:t>
            </a:r>
            <a:r>
              <a:rPr lang="en-US" sz="2200" i="1" dirty="0" smtClean="0">
                <a:solidFill>
                  <a:schemeClr val="bg1"/>
                </a:solidFill>
                <a:latin typeface="Arial" panose="020B0604020202020204" pitchFamily="34" charset="0"/>
                <a:cs typeface="Arial" panose="020B0604020202020204" pitchFamily="34" charset="0"/>
              </a:rPr>
              <a:t>involves </a:t>
            </a:r>
            <a:r>
              <a:rPr lang="en-US" sz="2200" i="1" dirty="0">
                <a:solidFill>
                  <a:schemeClr val="bg1"/>
                </a:solidFill>
                <a:latin typeface="Arial" panose="020B0604020202020204" pitchFamily="34" charset="0"/>
                <a:cs typeface="Arial" panose="020B0604020202020204" pitchFamily="34" charset="0"/>
              </a:rPr>
              <a:t>applying copper foil to fused glass vessels and placing them in an </a:t>
            </a:r>
            <a:r>
              <a:rPr lang="en-US" sz="2200" i="1" dirty="0" smtClean="0">
                <a:solidFill>
                  <a:schemeClr val="bg1"/>
                </a:solidFill>
                <a:latin typeface="Arial" panose="020B0604020202020204" pitchFamily="34" charset="0"/>
                <a:cs typeface="Arial" panose="020B0604020202020204" pitchFamily="34" charset="0"/>
              </a:rPr>
              <a:t>electrolyte solution- </a:t>
            </a:r>
            <a:r>
              <a:rPr lang="en-US" sz="2200" i="1" dirty="0">
                <a:solidFill>
                  <a:schemeClr val="bg1"/>
                </a:solidFill>
                <a:latin typeface="Arial" panose="020B0604020202020204" pitchFamily="34" charset="0"/>
                <a:cs typeface="Arial" panose="020B0604020202020204" pitchFamily="34" charset="0"/>
              </a:rPr>
              <a:t>an acid solution with copper anodes that are attached to a low voltage electrical current. The electrical current controls the amount of </a:t>
            </a:r>
            <a:r>
              <a:rPr lang="en-US" sz="2200" i="1" dirty="0" smtClean="0">
                <a:solidFill>
                  <a:schemeClr val="bg1"/>
                </a:solidFill>
                <a:latin typeface="Arial" panose="020B0604020202020204" pitchFamily="34" charset="0"/>
                <a:cs typeface="Arial" panose="020B0604020202020204" pitchFamily="34" charset="0"/>
              </a:rPr>
              <a:t>anodes </a:t>
            </a:r>
            <a:r>
              <a:rPr lang="en-US" sz="2200" i="1" dirty="0">
                <a:solidFill>
                  <a:schemeClr val="bg1"/>
                </a:solidFill>
                <a:latin typeface="Arial" panose="020B0604020202020204" pitchFamily="34" charset="0"/>
                <a:cs typeface="Arial" panose="020B0604020202020204" pitchFamily="34" charset="0"/>
              </a:rPr>
              <a:t>that </a:t>
            </a:r>
            <a:r>
              <a:rPr lang="en-US" sz="2200" i="1" dirty="0" smtClean="0">
                <a:solidFill>
                  <a:schemeClr val="bg1"/>
                </a:solidFill>
                <a:latin typeface="Arial" panose="020B0604020202020204" pitchFamily="34" charset="0"/>
                <a:cs typeface="Arial" panose="020B0604020202020204" pitchFamily="34" charset="0"/>
              </a:rPr>
              <a:t>form and create </a:t>
            </a:r>
            <a:r>
              <a:rPr lang="en-US" sz="2200" i="1" dirty="0">
                <a:solidFill>
                  <a:schemeClr val="bg1"/>
                </a:solidFill>
                <a:latin typeface="Arial" panose="020B0604020202020204" pitchFamily="34" charset="0"/>
                <a:cs typeface="Arial" panose="020B0604020202020204" pitchFamily="34" charset="0"/>
              </a:rPr>
              <a:t>a skin-like layer of tiny copper crystal beads.  </a:t>
            </a:r>
            <a:r>
              <a:rPr lang="en-US" sz="2200" i="1" dirty="0" smtClean="0">
                <a:solidFill>
                  <a:schemeClr val="bg1"/>
                </a:solidFill>
                <a:latin typeface="Arial" panose="020B0604020202020204" pitchFamily="34" charset="0"/>
                <a:cs typeface="Arial" panose="020B0604020202020204" pitchFamily="34" charset="0"/>
              </a:rPr>
              <a:t/>
            </a:r>
            <a:br>
              <a:rPr lang="en-US" sz="2200" i="1" dirty="0" smtClean="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a:r>
            <a:br>
              <a:rPr lang="en-US" sz="1000" dirty="0">
                <a:solidFill>
                  <a:schemeClr val="bg1"/>
                </a:solidFill>
                <a:latin typeface="Arial" panose="020B0604020202020204" pitchFamily="34" charset="0"/>
                <a:cs typeface="Arial" panose="020B0604020202020204" pitchFamily="34" charset="0"/>
              </a:rPr>
            </a:br>
            <a:r>
              <a:rPr lang="en-US" sz="2200" dirty="0">
                <a:solidFill>
                  <a:srgbClr val="0099FF"/>
                </a:solidFill>
                <a:latin typeface="Arial" panose="020B0604020202020204" pitchFamily="34" charset="0"/>
                <a:cs typeface="Arial" panose="020B0604020202020204" pitchFamily="34" charset="0"/>
              </a:rPr>
              <a:t>www.dragonflyglassart.com</a:t>
            </a:r>
          </a:p>
        </p:txBody>
      </p:sp>
    </p:spTree>
    <p:extLst>
      <p:ext uri="{BB962C8B-B14F-4D97-AF65-F5344CB8AC3E}">
        <p14:creationId xmlns:p14="http://schemas.microsoft.com/office/powerpoint/2010/main" val="3213451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228600"/>
            <a:ext cx="3810000" cy="1979444"/>
          </a:xfrm>
          <a:prstGeom prst="rect">
            <a:avLst/>
          </a:prstGeom>
        </p:spPr>
      </p:pic>
      <p:sp>
        <p:nvSpPr>
          <p:cNvPr id="3" name="Rectangle 2"/>
          <p:cNvSpPr/>
          <p:nvPr/>
        </p:nvSpPr>
        <p:spPr>
          <a:xfrm>
            <a:off x="304800" y="2286000"/>
            <a:ext cx="8686800" cy="4308872"/>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Jacque L. Keller (with John L. Gleason)</a:t>
            </a:r>
            <a:r>
              <a:rPr lang="en-US" sz="2200" dirty="0">
                <a:solidFill>
                  <a:schemeClr val="bg1"/>
                </a:solidFill>
                <a:latin typeface="Arial" panose="020B0604020202020204" pitchFamily="34" charset="0"/>
                <a:cs typeface="Arial" panose="020B0604020202020204" pitchFamily="34" charset="0"/>
              </a:rPr>
              <a:t>, Chandler</a:t>
            </a:r>
          </a:p>
          <a:p>
            <a:r>
              <a:rPr lang="en-US" sz="2200" dirty="0" smtClean="0">
                <a:solidFill>
                  <a:schemeClr val="bg1"/>
                </a:solidFill>
                <a:latin typeface="Arial" panose="020B0604020202020204" pitchFamily="34" charset="0"/>
                <a:cs typeface="Arial" panose="020B0604020202020204" pitchFamily="34" charset="0"/>
              </a:rPr>
              <a:t>Keller studied </a:t>
            </a:r>
            <a:r>
              <a:rPr lang="en-US" sz="2200" dirty="0">
                <a:solidFill>
                  <a:schemeClr val="bg1"/>
                </a:solidFill>
                <a:latin typeface="Arial" panose="020B0604020202020204" pitchFamily="34" charset="0"/>
                <a:cs typeface="Arial" panose="020B0604020202020204" pitchFamily="34" charset="0"/>
              </a:rPr>
              <a:t>at the Toledo Museum of Art’s Youth Studies Program as a child and began painting professionally in the early </a:t>
            </a:r>
            <a:r>
              <a:rPr lang="en-US" sz="2200" dirty="0" smtClean="0">
                <a:solidFill>
                  <a:schemeClr val="bg1"/>
                </a:solidFill>
                <a:latin typeface="Arial" panose="020B0604020202020204" pitchFamily="34" charset="0"/>
                <a:cs typeface="Arial" panose="020B0604020202020204" pitchFamily="34" charset="0"/>
              </a:rPr>
              <a:t>1980’s. </a:t>
            </a:r>
            <a:br>
              <a:rPr lang="en-US" sz="2200" dirty="0" smtClean="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This piece is </a:t>
            </a:r>
            <a:r>
              <a:rPr lang="en-US" sz="2200" dirty="0">
                <a:solidFill>
                  <a:schemeClr val="bg1"/>
                </a:solidFill>
                <a:latin typeface="Arial" panose="020B0604020202020204" pitchFamily="34" charset="0"/>
                <a:cs typeface="Arial" panose="020B0604020202020204" pitchFamily="34" charset="0"/>
              </a:rPr>
              <a:t>a collaborative work with her friend and sculptor John L. Gleason. </a:t>
            </a:r>
            <a:r>
              <a:rPr lang="en-US" sz="2200" dirty="0" smtClean="0">
                <a:solidFill>
                  <a:schemeClr val="bg1"/>
                </a:solidFill>
                <a:latin typeface="Arial" panose="020B0604020202020204" pitchFamily="34" charset="0"/>
                <a:cs typeface="Arial" panose="020B0604020202020204" pitchFamily="34" charset="0"/>
              </a:rPr>
              <a:t>The two </a:t>
            </a:r>
            <a:r>
              <a:rPr lang="en-US" sz="2200" dirty="0">
                <a:solidFill>
                  <a:schemeClr val="bg1"/>
                </a:solidFill>
                <a:latin typeface="Arial" panose="020B0604020202020204" pitchFamily="34" charset="0"/>
                <a:cs typeface="Arial" panose="020B0604020202020204" pitchFamily="34" charset="0"/>
              </a:rPr>
              <a:t>artists are artistic collaborators as well as business partners. </a:t>
            </a:r>
            <a:r>
              <a:rPr lang="en-US" sz="2200" dirty="0" smtClean="0">
                <a:solidFill>
                  <a:schemeClr val="bg1"/>
                </a:solidFill>
                <a:latin typeface="Arial" panose="020B0604020202020204" pitchFamily="34" charset="0"/>
                <a:cs typeface="Arial" panose="020B0604020202020204" pitchFamily="34" charset="0"/>
              </a:rPr>
              <a:t>Keller </a:t>
            </a:r>
            <a:r>
              <a:rPr lang="en-US" sz="2200" dirty="0">
                <a:solidFill>
                  <a:schemeClr val="bg1"/>
                </a:solidFill>
                <a:latin typeface="Arial" panose="020B0604020202020204" pitchFamily="34" charset="0"/>
                <a:cs typeface="Arial" panose="020B0604020202020204" pitchFamily="34" charset="0"/>
              </a:rPr>
              <a:t>says </a:t>
            </a:r>
            <a:r>
              <a:rPr lang="en-US" sz="2200" i="1" dirty="0" smtClean="0">
                <a:solidFill>
                  <a:schemeClr val="bg1"/>
                </a:solidFill>
                <a:latin typeface="Arial" panose="020B0604020202020204" pitchFamily="34" charset="0"/>
                <a:cs typeface="Arial" panose="020B0604020202020204" pitchFamily="34" charset="0"/>
              </a:rPr>
              <a:t>“</a:t>
            </a:r>
            <a:r>
              <a:rPr lang="en-US" sz="2200" i="1" dirty="0">
                <a:solidFill>
                  <a:schemeClr val="bg1"/>
                </a:solidFill>
                <a:latin typeface="Arial" panose="020B0604020202020204" pitchFamily="34" charset="0"/>
                <a:cs typeface="Arial" panose="020B0604020202020204" pitchFamily="34" charset="0"/>
              </a:rPr>
              <a:t>The work is </a:t>
            </a:r>
            <a:r>
              <a:rPr lang="en-US" sz="2200" i="1" dirty="0" smtClean="0">
                <a:solidFill>
                  <a:schemeClr val="bg1"/>
                </a:solidFill>
                <a:latin typeface="Arial" panose="020B0604020202020204" pitchFamily="34" charset="0"/>
                <a:cs typeface="Arial" panose="020B0604020202020204" pitchFamily="34" charset="0"/>
              </a:rPr>
              <a:t>fabric, copper </a:t>
            </a:r>
            <a:r>
              <a:rPr lang="en-US" sz="2200" i="1" dirty="0">
                <a:solidFill>
                  <a:schemeClr val="bg1"/>
                </a:solidFill>
                <a:latin typeface="Arial" panose="020B0604020202020204" pitchFamily="34" charset="0"/>
                <a:cs typeface="Arial" panose="020B0604020202020204" pitchFamily="34" charset="0"/>
              </a:rPr>
              <a:t>and acrylic on wood. </a:t>
            </a:r>
            <a:r>
              <a:rPr lang="en-US" sz="2200" i="1" dirty="0" smtClean="0">
                <a:solidFill>
                  <a:schemeClr val="bg1"/>
                </a:solidFill>
                <a:latin typeface="Arial" panose="020B0604020202020204" pitchFamily="34" charset="0"/>
                <a:cs typeface="Arial" panose="020B0604020202020204" pitchFamily="34" charset="0"/>
              </a:rPr>
              <a:t>This </a:t>
            </a:r>
            <a:r>
              <a:rPr lang="en-US" sz="2200" i="1" dirty="0">
                <a:solidFill>
                  <a:schemeClr val="bg1"/>
                </a:solidFill>
                <a:latin typeface="Arial" panose="020B0604020202020204" pitchFamily="34" charset="0"/>
                <a:cs typeface="Arial" panose="020B0604020202020204" pitchFamily="34" charset="0"/>
              </a:rPr>
              <a:t>is about men who cry and love and worry and commit themselves to their families. The intense nature of this artwork comes from my perspective of strong passionate good men in my life, including John, Glen, my son Andy, my husband Tom, my departed Dad Papa Jack and more.”</a:t>
            </a:r>
            <a:endParaRPr lang="en-US" sz="2200" dirty="0">
              <a:solidFill>
                <a:schemeClr val="bg1"/>
              </a:solidFill>
              <a:latin typeface="Arial" panose="020B0604020202020204" pitchFamily="34" charset="0"/>
              <a:cs typeface="Arial" panose="020B0604020202020204" pitchFamily="34" charset="0"/>
            </a:endParaRPr>
          </a:p>
          <a:p>
            <a:r>
              <a:rPr lang="en-US" sz="1000" dirty="0">
                <a:solidFill>
                  <a:schemeClr val="bg1"/>
                </a:solidFill>
                <a:latin typeface="Arial" panose="020B0604020202020204" pitchFamily="34" charset="0"/>
                <a:cs typeface="Arial" panose="020B0604020202020204" pitchFamily="34" charset="0"/>
              </a:rPr>
              <a:t/>
            </a:r>
            <a:br>
              <a:rPr lang="en-US" sz="1000" dirty="0">
                <a:solidFill>
                  <a:schemeClr val="bg1"/>
                </a:solidFill>
                <a:latin typeface="Arial" panose="020B0604020202020204" pitchFamily="34" charset="0"/>
                <a:cs typeface="Arial" panose="020B0604020202020204" pitchFamily="34" charset="0"/>
              </a:rPr>
            </a:br>
            <a:r>
              <a:rPr lang="en-US" sz="2200" dirty="0">
                <a:solidFill>
                  <a:srgbClr val="0099FF"/>
                </a:solidFill>
                <a:latin typeface="Arial" panose="020B0604020202020204" pitchFamily="34" charset="0"/>
                <a:cs typeface="Arial" panose="020B0604020202020204" pitchFamily="34" charset="0"/>
              </a:rPr>
              <a:t>www.quantumartinc.com</a:t>
            </a:r>
          </a:p>
        </p:txBody>
      </p:sp>
    </p:spTree>
    <p:extLst>
      <p:ext uri="{BB962C8B-B14F-4D97-AF65-F5344CB8AC3E}">
        <p14:creationId xmlns:p14="http://schemas.microsoft.com/office/powerpoint/2010/main" val="2071869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463" t="4985" r="8116" b="3642"/>
          <a:stretch/>
        </p:blipFill>
        <p:spPr>
          <a:xfrm>
            <a:off x="381000" y="1447800"/>
            <a:ext cx="3361115" cy="3182073"/>
          </a:xfrm>
          <a:prstGeom prst="rect">
            <a:avLst/>
          </a:prstGeom>
        </p:spPr>
      </p:pic>
      <p:sp>
        <p:nvSpPr>
          <p:cNvPr id="3" name="Rectangle 2"/>
          <p:cNvSpPr/>
          <p:nvPr/>
        </p:nvSpPr>
        <p:spPr>
          <a:xfrm>
            <a:off x="3962400" y="304800"/>
            <a:ext cx="4953000" cy="6186309"/>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Thomas R. </a:t>
            </a:r>
            <a:r>
              <a:rPr lang="en-US" sz="2200" b="1" dirty="0" err="1">
                <a:solidFill>
                  <a:schemeClr val="bg1"/>
                </a:solidFill>
                <a:latin typeface="Arial" panose="020B0604020202020204" pitchFamily="34" charset="0"/>
                <a:cs typeface="Arial" panose="020B0604020202020204" pitchFamily="34" charset="0"/>
              </a:rPr>
              <a:t>Markusen</a:t>
            </a:r>
            <a:r>
              <a:rPr lang="en-US" sz="2200" dirty="0">
                <a:solidFill>
                  <a:schemeClr val="bg1"/>
                </a:solidFill>
                <a:latin typeface="Arial" panose="020B0604020202020204" pitchFamily="34" charset="0"/>
                <a:cs typeface="Arial" panose="020B0604020202020204" pitchFamily="34" charset="0"/>
              </a:rPr>
              <a:t>, Cave Creek</a:t>
            </a:r>
          </a:p>
          <a:p>
            <a:r>
              <a:rPr lang="en-US" sz="2200" dirty="0" err="1">
                <a:solidFill>
                  <a:schemeClr val="bg1"/>
                </a:solidFill>
                <a:latin typeface="Arial" panose="020B0604020202020204" pitchFamily="34" charset="0"/>
                <a:cs typeface="Arial" panose="020B0604020202020204" pitchFamily="34" charset="0"/>
              </a:rPr>
              <a:t>Markusen</a:t>
            </a:r>
            <a:r>
              <a:rPr lang="en-US" sz="2200" dirty="0">
                <a:solidFill>
                  <a:schemeClr val="bg1"/>
                </a:solidFill>
                <a:latin typeface="Arial" panose="020B0604020202020204" pitchFamily="34" charset="0"/>
                <a:cs typeface="Arial" panose="020B0604020202020204" pitchFamily="34" charset="0"/>
              </a:rPr>
              <a:t> was born in Chicago </a:t>
            </a:r>
            <a:r>
              <a:rPr lang="en-US" sz="2200" dirty="0" smtClean="0">
                <a:solidFill>
                  <a:schemeClr val="bg1"/>
                </a:solidFill>
                <a:latin typeface="Arial" panose="020B0604020202020204" pitchFamily="34" charset="0"/>
                <a:cs typeface="Arial" panose="020B0604020202020204" pitchFamily="34" charset="0"/>
              </a:rPr>
              <a:t>and has </a:t>
            </a:r>
            <a:r>
              <a:rPr lang="en-US" sz="2200" dirty="0">
                <a:solidFill>
                  <a:schemeClr val="bg1"/>
                </a:solidFill>
                <a:latin typeface="Arial" panose="020B0604020202020204" pitchFamily="34" charset="0"/>
                <a:cs typeface="Arial" panose="020B0604020202020204" pitchFamily="34" charset="0"/>
              </a:rPr>
              <a:t>been a leader as a metal smith, designer and educator for more than 40 years. </a:t>
            </a:r>
            <a:r>
              <a:rPr lang="en-US" sz="2200" dirty="0" err="1">
                <a:solidFill>
                  <a:schemeClr val="bg1"/>
                </a:solidFill>
                <a:latin typeface="Arial" panose="020B0604020202020204" pitchFamily="34" charset="0"/>
                <a:cs typeface="Arial" panose="020B0604020202020204" pitchFamily="34" charset="0"/>
              </a:rPr>
              <a:t>Markusen’s</a:t>
            </a:r>
            <a:r>
              <a:rPr lang="en-US" sz="2200" dirty="0">
                <a:solidFill>
                  <a:schemeClr val="bg1"/>
                </a:solidFill>
                <a:latin typeface="Arial" panose="020B0604020202020204" pitchFamily="34" charset="0"/>
                <a:cs typeface="Arial" panose="020B0604020202020204" pitchFamily="34" charset="0"/>
              </a:rPr>
              <a:t> work is found in many collections including the White House Collection of American Crafts, the Vatican Museum in Rome and the American Craft Museum in </a:t>
            </a: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New York City. </a:t>
            </a:r>
            <a:r>
              <a:rPr lang="en-US" sz="2200" dirty="0" smtClean="0">
                <a:solidFill>
                  <a:schemeClr val="bg1"/>
                </a:solidFill>
                <a:latin typeface="Arial" panose="020B0604020202020204" pitchFamily="34" charset="0"/>
                <a:cs typeface="Arial" panose="020B0604020202020204" pitchFamily="34" charset="0"/>
              </a:rPr>
              <a:t>He says “</a:t>
            </a:r>
            <a:r>
              <a:rPr lang="en-US" sz="2200" i="1" dirty="0" smtClean="0">
                <a:solidFill>
                  <a:schemeClr val="bg1"/>
                </a:solidFill>
                <a:latin typeface="Arial" panose="020B0604020202020204" pitchFamily="34" charset="0"/>
                <a:cs typeface="Arial" panose="020B0604020202020204" pitchFamily="34" charset="0"/>
              </a:rPr>
              <a:t>Because </a:t>
            </a:r>
            <a:r>
              <a:rPr lang="en-US" sz="2200" i="1" dirty="0">
                <a:solidFill>
                  <a:schemeClr val="bg1"/>
                </a:solidFill>
                <a:latin typeface="Arial" panose="020B0604020202020204" pitchFamily="34" charset="0"/>
                <a:cs typeface="Arial" panose="020B0604020202020204" pitchFamily="34" charset="0"/>
              </a:rPr>
              <a:t>copper is such a reactive metal, I am able to attain an unlimited color palette. Its malleability allows me to achieve my aesthetic forms. I continue to be fascinated by the versatility </a:t>
            </a:r>
            <a:r>
              <a:rPr lang="en-US" sz="2200" i="1" dirty="0" smtClean="0">
                <a:solidFill>
                  <a:schemeClr val="bg1"/>
                </a:solidFill>
                <a:latin typeface="Arial" panose="020B0604020202020204" pitchFamily="34" charset="0"/>
                <a:cs typeface="Arial" panose="020B0604020202020204" pitchFamily="34" charset="0"/>
              </a:rPr>
              <a:t/>
            </a:r>
            <a:br>
              <a:rPr lang="en-US" sz="2200" i="1" dirty="0" smtClean="0">
                <a:solidFill>
                  <a:schemeClr val="bg1"/>
                </a:solidFill>
                <a:latin typeface="Arial" panose="020B0604020202020204" pitchFamily="34" charset="0"/>
                <a:cs typeface="Arial" panose="020B0604020202020204" pitchFamily="34" charset="0"/>
              </a:rPr>
            </a:br>
            <a:r>
              <a:rPr lang="en-US" sz="2200" i="1" dirty="0" smtClean="0">
                <a:solidFill>
                  <a:schemeClr val="bg1"/>
                </a:solidFill>
                <a:latin typeface="Arial" panose="020B0604020202020204" pitchFamily="34" charset="0"/>
                <a:cs typeface="Arial" panose="020B0604020202020204" pitchFamily="34" charset="0"/>
              </a:rPr>
              <a:t>of </a:t>
            </a:r>
            <a:r>
              <a:rPr lang="en-US" sz="2200" i="1" dirty="0">
                <a:solidFill>
                  <a:schemeClr val="bg1"/>
                </a:solidFill>
                <a:latin typeface="Arial" panose="020B0604020202020204" pitchFamily="34" charset="0"/>
                <a:cs typeface="Arial" panose="020B0604020202020204" pitchFamily="34" charset="0"/>
              </a:rPr>
              <a:t>copper</a:t>
            </a:r>
            <a:r>
              <a:rPr lang="en-US" sz="2200" i="1" dirty="0" smtClean="0">
                <a:solidFill>
                  <a:schemeClr val="bg1"/>
                </a:solidFill>
                <a:latin typeface="Arial" panose="020B0604020202020204" pitchFamily="34" charset="0"/>
                <a:cs typeface="Arial" panose="020B0604020202020204" pitchFamily="34" charset="0"/>
              </a:rPr>
              <a:t>.”</a:t>
            </a:r>
            <a:br>
              <a:rPr lang="en-US" sz="2200" i="1" dirty="0" smtClean="0">
                <a:solidFill>
                  <a:schemeClr val="bg1"/>
                </a:solidFill>
                <a:latin typeface="Arial" panose="020B0604020202020204" pitchFamily="34" charset="0"/>
                <a:cs typeface="Arial" panose="020B0604020202020204" pitchFamily="34" charset="0"/>
              </a:rPr>
            </a:br>
            <a:endParaRPr lang="en-US" sz="1000" dirty="0">
              <a:solidFill>
                <a:schemeClr val="bg1"/>
              </a:solidFill>
              <a:latin typeface="Arial" panose="020B0604020202020204" pitchFamily="34" charset="0"/>
              <a:cs typeface="Arial" panose="020B0604020202020204" pitchFamily="34" charset="0"/>
            </a:endParaRPr>
          </a:p>
          <a:p>
            <a:r>
              <a:rPr lang="en-US" sz="2200" dirty="0">
                <a:solidFill>
                  <a:srgbClr val="0099FF"/>
                </a:solidFill>
                <a:latin typeface="Arial" panose="020B0604020202020204" pitchFamily="34" charset="0"/>
                <a:cs typeface="Arial" panose="020B0604020202020204" pitchFamily="34" charset="0"/>
              </a:rPr>
              <a:t>www.markusenmetal.com</a:t>
            </a:r>
          </a:p>
        </p:txBody>
      </p:sp>
    </p:spTree>
    <p:extLst>
      <p:ext uri="{BB962C8B-B14F-4D97-AF65-F5344CB8AC3E}">
        <p14:creationId xmlns:p14="http://schemas.microsoft.com/office/powerpoint/2010/main" val="2809966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615" y="1295400"/>
            <a:ext cx="3276600" cy="2639708"/>
          </a:xfrm>
          <a:prstGeom prst="rect">
            <a:avLst/>
          </a:prstGeom>
        </p:spPr>
      </p:pic>
      <p:sp>
        <p:nvSpPr>
          <p:cNvPr id="3" name="Rectangle 2"/>
          <p:cNvSpPr/>
          <p:nvPr/>
        </p:nvSpPr>
        <p:spPr>
          <a:xfrm>
            <a:off x="3733800" y="553045"/>
            <a:ext cx="5257800" cy="6001643"/>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Cynthia Miller</a:t>
            </a:r>
            <a:r>
              <a:rPr lang="en-US" sz="2200" dirty="0">
                <a:solidFill>
                  <a:schemeClr val="bg1"/>
                </a:solidFill>
                <a:latin typeface="Arial" panose="020B0604020202020204" pitchFamily="34" charset="0"/>
                <a:cs typeface="Arial" panose="020B0604020202020204" pitchFamily="34" charset="0"/>
              </a:rPr>
              <a:t>, Tucson</a:t>
            </a:r>
          </a:p>
          <a:p>
            <a:r>
              <a:rPr lang="en-US" sz="1000" dirty="0" smtClean="0">
                <a:solidFill>
                  <a:schemeClr val="bg1"/>
                </a:solidFill>
                <a:latin typeface="Arial" panose="020B0604020202020204" pitchFamily="34" charset="0"/>
                <a:cs typeface="Arial" panose="020B0604020202020204" pitchFamily="34" charset="0"/>
              </a:rPr>
              <a:t/>
            </a:r>
            <a:br>
              <a:rPr lang="en-US" sz="1000" dirty="0" smtClean="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Miller </a:t>
            </a:r>
            <a:r>
              <a:rPr lang="en-US" sz="2200" dirty="0">
                <a:solidFill>
                  <a:schemeClr val="bg1"/>
                </a:solidFill>
                <a:latin typeface="Arial" panose="020B0604020202020204" pitchFamily="34" charset="0"/>
                <a:cs typeface="Arial" panose="020B0604020202020204" pitchFamily="34" charset="0"/>
              </a:rPr>
              <a:t>is originally from Chicago but currently lives in Tucson. Her art is primarily focused on working with vitreous enamel glass that can be kiln-fused onto burnished copper panels. She says that “</a:t>
            </a:r>
            <a:r>
              <a:rPr lang="en-US" sz="2200" i="1" dirty="0">
                <a:solidFill>
                  <a:schemeClr val="bg1"/>
                </a:solidFill>
                <a:latin typeface="Arial" panose="020B0604020202020204" pitchFamily="34" charset="0"/>
                <a:cs typeface="Arial" panose="020B0604020202020204" pitchFamily="34" charset="0"/>
              </a:rPr>
              <a:t>copper enameling captures and celebrates both light and color like no other </a:t>
            </a:r>
            <a:r>
              <a:rPr lang="en-US" sz="2200" i="1" dirty="0" smtClean="0">
                <a:solidFill>
                  <a:schemeClr val="bg1"/>
                </a:solidFill>
                <a:latin typeface="Arial" panose="020B0604020202020204" pitchFamily="34" charset="0"/>
                <a:cs typeface="Arial" panose="020B0604020202020204" pitchFamily="34" charset="0"/>
              </a:rPr>
              <a:t>medium</a:t>
            </a:r>
            <a:r>
              <a:rPr lang="en-US" sz="2200" dirty="0" smtClean="0">
                <a:solidFill>
                  <a:schemeClr val="bg1"/>
                </a:solidFill>
                <a:latin typeface="Arial" panose="020B0604020202020204" pitchFamily="34" charset="0"/>
                <a:cs typeface="Arial" panose="020B0604020202020204" pitchFamily="34" charset="0"/>
              </a:rPr>
              <a:t>…. </a:t>
            </a:r>
            <a:r>
              <a:rPr lang="en-US" sz="2200" i="1" dirty="0" smtClean="0">
                <a:solidFill>
                  <a:schemeClr val="bg1"/>
                </a:solidFill>
                <a:latin typeface="Arial" panose="020B0604020202020204" pitchFamily="34" charset="0"/>
                <a:cs typeface="Arial" panose="020B0604020202020204" pitchFamily="34" charset="0"/>
              </a:rPr>
              <a:t>Enamel </a:t>
            </a:r>
            <a:r>
              <a:rPr lang="en-US" sz="2200" i="1" dirty="0">
                <a:solidFill>
                  <a:schemeClr val="bg1"/>
                </a:solidFill>
                <a:latin typeface="Arial" panose="020B0604020202020204" pitchFamily="34" charset="0"/>
                <a:cs typeface="Arial" panose="020B0604020202020204" pitchFamily="34" charset="0"/>
              </a:rPr>
              <a:t>is permanent, brilliant color. It is glass, not paint. </a:t>
            </a:r>
            <a:r>
              <a:rPr lang="en-US" sz="2200" i="1" dirty="0" smtClean="0">
                <a:solidFill>
                  <a:schemeClr val="bg1"/>
                </a:solidFill>
                <a:latin typeface="Arial" panose="020B0604020202020204" pitchFamily="34" charset="0"/>
                <a:cs typeface="Arial" panose="020B0604020202020204" pitchFamily="34" charset="0"/>
              </a:rPr>
              <a:t>There </a:t>
            </a:r>
            <a:r>
              <a:rPr lang="en-US" sz="2200" i="1" dirty="0">
                <a:solidFill>
                  <a:schemeClr val="bg1"/>
                </a:solidFill>
                <a:latin typeface="Arial" panose="020B0604020202020204" pitchFamily="34" charset="0"/>
                <a:cs typeface="Arial" panose="020B0604020202020204" pitchFamily="34" charset="0"/>
              </a:rPr>
              <a:t>can be as many as ten layers of color and multiple firings of each panel. This creates depth and texture and a sense of adventure at seeing something new at each viewing.”</a:t>
            </a:r>
            <a:r>
              <a:rPr lang="en-US" sz="1000" i="1" dirty="0">
                <a:solidFill>
                  <a:schemeClr val="bg1"/>
                </a:solidFill>
                <a:latin typeface="Arial" panose="020B0604020202020204" pitchFamily="34" charset="0"/>
                <a:cs typeface="Arial" panose="020B0604020202020204" pitchFamily="34" charset="0"/>
              </a:rPr>
              <a:t>	</a:t>
            </a:r>
            <a:endParaRPr lang="en-US" sz="1000" dirty="0">
              <a:solidFill>
                <a:schemeClr val="bg1"/>
              </a:solidFill>
              <a:latin typeface="Arial" panose="020B0604020202020204" pitchFamily="34" charset="0"/>
              <a:cs typeface="Arial" panose="020B0604020202020204" pitchFamily="34" charset="0"/>
            </a:endParaRPr>
          </a:p>
          <a:p>
            <a:r>
              <a:rPr lang="en-US" sz="2200" dirty="0">
                <a:solidFill>
                  <a:srgbClr val="0099FF"/>
                </a:solidFill>
                <a:latin typeface="Arial" panose="020B0604020202020204" pitchFamily="34" charset="0"/>
                <a:cs typeface="Arial" panose="020B0604020202020204" pitchFamily="34" charset="0"/>
              </a:rPr>
              <a:t>www.finefusions.com</a:t>
            </a:r>
          </a:p>
        </p:txBody>
      </p:sp>
    </p:spTree>
    <p:extLst>
      <p:ext uri="{BB962C8B-B14F-4D97-AF65-F5344CB8AC3E}">
        <p14:creationId xmlns:p14="http://schemas.microsoft.com/office/powerpoint/2010/main" val="930515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CIM\100CANON\IMG_4076.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bwMode="auto">
          <a:xfrm>
            <a:off x="304800" y="1532120"/>
            <a:ext cx="3352800" cy="34421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86200" y="399157"/>
            <a:ext cx="4953000" cy="6001643"/>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Troy Moody</a:t>
            </a:r>
            <a:r>
              <a:rPr lang="en-US" sz="2200" dirty="0">
                <a:solidFill>
                  <a:schemeClr val="bg1"/>
                </a:solidFill>
                <a:latin typeface="Arial" panose="020B0604020202020204" pitchFamily="34" charset="0"/>
                <a:cs typeface="Arial" panose="020B0604020202020204" pitchFamily="34" charset="0"/>
              </a:rPr>
              <a:t>, Tempe</a:t>
            </a:r>
          </a:p>
          <a:p>
            <a:r>
              <a:rPr lang="en-US" sz="1000" dirty="0" smtClean="0">
                <a:solidFill>
                  <a:schemeClr val="bg1"/>
                </a:solidFill>
                <a:latin typeface="Arial" panose="020B0604020202020204" pitchFamily="34" charset="0"/>
                <a:cs typeface="Arial" panose="020B0604020202020204" pitchFamily="34" charset="0"/>
              </a:rPr>
              <a:t/>
            </a:r>
            <a:br>
              <a:rPr lang="en-US" sz="1000" dirty="0" smtClean="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Moody </a:t>
            </a:r>
            <a:r>
              <a:rPr lang="en-US" sz="2200" dirty="0">
                <a:solidFill>
                  <a:schemeClr val="bg1"/>
                </a:solidFill>
                <a:latin typeface="Arial" panose="020B0604020202020204" pitchFamily="34" charset="0"/>
                <a:cs typeface="Arial" panose="020B0604020202020204" pitchFamily="34" charset="0"/>
              </a:rPr>
              <a:t>is an independent artist and designer and has spent more than 15 years creating unique art glass installations for religious, commercial and private spaces nation-wide. </a:t>
            </a:r>
            <a:r>
              <a:rPr lang="en-US" sz="2200" dirty="0" smtClean="0">
                <a:solidFill>
                  <a:schemeClr val="bg1"/>
                </a:solidFill>
                <a:latin typeface="Arial" panose="020B0604020202020204" pitchFamily="34" charset="0"/>
                <a:cs typeface="Arial" panose="020B0604020202020204" pitchFamily="34" charset="0"/>
              </a:rPr>
              <a:t>He says “</a:t>
            </a:r>
            <a:r>
              <a:rPr lang="en-US" sz="2200" i="1" dirty="0" smtClean="0">
                <a:solidFill>
                  <a:schemeClr val="bg1"/>
                </a:solidFill>
                <a:latin typeface="Arial" panose="020B0604020202020204" pitchFamily="34" charset="0"/>
                <a:cs typeface="Arial" panose="020B0604020202020204" pitchFamily="34" charset="0"/>
              </a:rPr>
              <a:t>This </a:t>
            </a:r>
            <a:r>
              <a:rPr lang="en-US" sz="2200" i="1" dirty="0">
                <a:solidFill>
                  <a:schemeClr val="bg1"/>
                </a:solidFill>
                <a:latin typeface="Arial" panose="020B0604020202020204" pitchFamily="34" charset="0"/>
                <a:cs typeface="Arial" panose="020B0604020202020204" pitchFamily="34" charset="0"/>
              </a:rPr>
              <a:t>work is from a recent series of art glass assemblage exploring the use of nostalgic imagery with scraps of copper sheeting, mesh and wire as inclusions within kiln-formed glass. Copper, along with cotton, cattle and citrus are heralded as cornerstones of the Arizona </a:t>
            </a:r>
            <a:r>
              <a:rPr lang="en-US" sz="2200" i="1" dirty="0" smtClean="0">
                <a:solidFill>
                  <a:schemeClr val="bg1"/>
                </a:solidFill>
                <a:latin typeface="Arial" panose="020B0604020202020204" pitchFamily="34" charset="0"/>
                <a:cs typeface="Arial" panose="020B0604020202020204" pitchFamily="34" charset="0"/>
              </a:rPr>
              <a:t>economy. </a:t>
            </a:r>
            <a:br>
              <a:rPr lang="en-US" sz="2200" i="1" dirty="0" smtClean="0">
                <a:solidFill>
                  <a:schemeClr val="bg1"/>
                </a:solidFill>
                <a:latin typeface="Arial" panose="020B0604020202020204" pitchFamily="34" charset="0"/>
                <a:cs typeface="Arial" panose="020B0604020202020204" pitchFamily="34" charset="0"/>
              </a:rPr>
            </a:br>
            <a:r>
              <a:rPr lang="en-US" sz="1000" i="1" dirty="0" smtClean="0">
                <a:solidFill>
                  <a:schemeClr val="bg1"/>
                </a:solidFill>
                <a:latin typeface="Arial" panose="020B0604020202020204" pitchFamily="34" charset="0"/>
                <a:cs typeface="Arial" panose="020B0604020202020204" pitchFamily="34" charset="0"/>
              </a:rPr>
              <a:t/>
            </a:r>
            <a:br>
              <a:rPr lang="en-US" sz="1000" i="1" dirty="0" smtClean="0">
                <a:solidFill>
                  <a:schemeClr val="bg1"/>
                </a:solidFill>
                <a:latin typeface="Arial" panose="020B0604020202020204" pitchFamily="34" charset="0"/>
                <a:cs typeface="Arial" panose="020B0604020202020204" pitchFamily="34" charset="0"/>
              </a:rPr>
            </a:br>
            <a:r>
              <a:rPr lang="en-US" sz="2200" dirty="0" smtClean="0">
                <a:solidFill>
                  <a:srgbClr val="0099FF"/>
                </a:solidFill>
                <a:latin typeface="Arial" panose="020B0604020202020204" pitchFamily="34" charset="0"/>
                <a:cs typeface="Arial" panose="020B0604020202020204" pitchFamily="34" charset="0"/>
              </a:rPr>
              <a:t>www.troymoody.com</a:t>
            </a:r>
            <a:endParaRPr lang="en-US" sz="2200" dirty="0">
              <a:solidFill>
                <a:srgbClr val="0099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807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600200"/>
            <a:ext cx="2971800" cy="2228850"/>
          </a:xfrm>
          <a:prstGeom prst="rect">
            <a:avLst/>
          </a:prstGeom>
        </p:spPr>
      </p:pic>
      <p:sp>
        <p:nvSpPr>
          <p:cNvPr id="3" name="Rectangle 2"/>
          <p:cNvSpPr/>
          <p:nvPr/>
        </p:nvSpPr>
        <p:spPr>
          <a:xfrm>
            <a:off x="3505200" y="365403"/>
            <a:ext cx="5353291" cy="6340197"/>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Mary Bates Neubauer</a:t>
            </a:r>
            <a:r>
              <a:rPr lang="en-US" sz="2200" dirty="0">
                <a:solidFill>
                  <a:schemeClr val="bg1"/>
                </a:solidFill>
                <a:latin typeface="Arial" panose="020B0604020202020204" pitchFamily="34" charset="0"/>
                <a:cs typeface="Arial" panose="020B0604020202020204" pitchFamily="34" charset="0"/>
              </a:rPr>
              <a:t>, Chandler</a:t>
            </a:r>
          </a:p>
          <a:p>
            <a:r>
              <a:rPr lang="en-US" sz="1000" dirty="0" smtClean="0">
                <a:solidFill>
                  <a:schemeClr val="bg1"/>
                </a:solidFill>
                <a:latin typeface="Arial" panose="020B0604020202020204" pitchFamily="34" charset="0"/>
                <a:cs typeface="Arial" panose="020B0604020202020204" pitchFamily="34" charset="0"/>
              </a:rPr>
              <a:t/>
            </a:r>
            <a:br>
              <a:rPr lang="en-US" sz="1000" dirty="0" smtClean="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Neubauer is </a:t>
            </a:r>
            <a:r>
              <a:rPr lang="en-US" sz="2200" dirty="0">
                <a:solidFill>
                  <a:schemeClr val="bg1"/>
                </a:solidFill>
                <a:latin typeface="Arial" panose="020B0604020202020204" pitchFamily="34" charset="0"/>
                <a:cs typeface="Arial" panose="020B0604020202020204" pitchFamily="34" charset="0"/>
              </a:rPr>
              <a:t>currently a </a:t>
            </a:r>
            <a:r>
              <a:rPr lang="en-US" sz="2200" dirty="0" smtClean="0">
                <a:solidFill>
                  <a:schemeClr val="bg1"/>
                </a:solidFill>
                <a:latin typeface="Arial" panose="020B0604020202020204" pitchFamily="34" charset="0"/>
                <a:cs typeface="Arial" panose="020B0604020202020204" pitchFamily="34" charset="0"/>
              </a:rPr>
              <a:t>professor </a:t>
            </a:r>
            <a:r>
              <a:rPr lang="en-US" sz="2200" dirty="0">
                <a:solidFill>
                  <a:schemeClr val="bg1"/>
                </a:solidFill>
                <a:latin typeface="Arial" panose="020B0604020202020204" pitchFamily="34" charset="0"/>
                <a:cs typeface="Arial" panose="020B0604020202020204" pitchFamily="34" charset="0"/>
              </a:rPr>
              <a:t>of </a:t>
            </a:r>
            <a:r>
              <a:rPr lang="en-US" sz="2200" dirty="0" smtClean="0">
                <a:solidFill>
                  <a:schemeClr val="bg1"/>
                </a:solidFill>
                <a:latin typeface="Arial" panose="020B0604020202020204" pitchFamily="34" charset="0"/>
                <a:cs typeface="Arial" panose="020B0604020202020204" pitchFamily="34" charset="0"/>
              </a:rPr>
              <a:t>sculpture </a:t>
            </a:r>
            <a:r>
              <a:rPr lang="en-US" sz="2200" dirty="0">
                <a:solidFill>
                  <a:schemeClr val="bg1"/>
                </a:solidFill>
                <a:latin typeface="Arial" panose="020B0604020202020204" pitchFamily="34" charset="0"/>
                <a:cs typeface="Arial" panose="020B0604020202020204" pitchFamily="34" charset="0"/>
              </a:rPr>
              <a:t>at the </a:t>
            </a:r>
            <a:r>
              <a:rPr lang="en-US" sz="2200" dirty="0" err="1">
                <a:solidFill>
                  <a:schemeClr val="bg1"/>
                </a:solidFill>
                <a:latin typeface="Arial" panose="020B0604020202020204" pitchFamily="34" charset="0"/>
                <a:cs typeface="Arial" panose="020B0604020202020204" pitchFamily="34" charset="0"/>
              </a:rPr>
              <a:t>Herberger</a:t>
            </a:r>
            <a:r>
              <a:rPr lang="en-US" sz="2200" dirty="0">
                <a:solidFill>
                  <a:schemeClr val="bg1"/>
                </a:solidFill>
                <a:latin typeface="Arial" panose="020B0604020202020204" pitchFamily="34" charset="0"/>
                <a:cs typeface="Arial" panose="020B0604020202020204" pitchFamily="34" charset="0"/>
              </a:rPr>
              <a:t> Institute for Design and the Arts at Arizona State </a:t>
            </a:r>
            <a:r>
              <a:rPr lang="en-US" sz="2200" dirty="0" smtClean="0">
                <a:solidFill>
                  <a:schemeClr val="bg1"/>
                </a:solidFill>
                <a:latin typeface="Arial" panose="020B0604020202020204" pitchFamily="34" charset="0"/>
                <a:cs typeface="Arial" panose="020B0604020202020204" pitchFamily="34" charset="0"/>
              </a:rPr>
              <a:t>University, where she is involved in the Partnership for Spatial Modeling and serves as an affiliate to Arts, Media, and Engineering. She says </a:t>
            </a:r>
            <a:r>
              <a:rPr lang="en-US" sz="2200" i="1" dirty="0" smtClean="0">
                <a:solidFill>
                  <a:schemeClr val="bg1"/>
                </a:solidFill>
                <a:latin typeface="Arial" panose="020B0604020202020204" pitchFamily="34" charset="0"/>
                <a:cs typeface="Arial" panose="020B0604020202020204" pitchFamily="34" charset="0"/>
              </a:rPr>
              <a:t>“The </a:t>
            </a:r>
            <a:r>
              <a:rPr lang="en-US" sz="2200" i="1" dirty="0">
                <a:solidFill>
                  <a:schemeClr val="bg1"/>
                </a:solidFill>
                <a:latin typeface="Arial" panose="020B0604020202020204" pitchFamily="34" charset="0"/>
                <a:cs typeface="Arial" panose="020B0604020202020204" pitchFamily="34" charset="0"/>
              </a:rPr>
              <a:t>work is designed to provide a visual/tactile interpretation of the behavior of data through </a:t>
            </a:r>
            <a:r>
              <a:rPr lang="en-US" sz="2200" i="1" dirty="0" smtClean="0">
                <a:solidFill>
                  <a:schemeClr val="bg1"/>
                </a:solidFill>
                <a:latin typeface="Arial" panose="020B0604020202020204" pitchFamily="34" charset="0"/>
                <a:cs typeface="Arial" panose="020B0604020202020204" pitchFamily="34" charset="0"/>
              </a:rPr>
              <a:t>time. I </a:t>
            </a:r>
            <a:r>
              <a:rPr lang="en-US" sz="2200" i="1" dirty="0">
                <a:solidFill>
                  <a:schemeClr val="bg1"/>
                </a:solidFill>
                <a:latin typeface="Arial" panose="020B0604020202020204" pitchFamily="34" charset="0"/>
                <a:cs typeface="Arial" panose="020B0604020202020204" pitchFamily="34" charset="0"/>
              </a:rPr>
              <a:t>have been involved in projects visualizing rainfall and water usage, river and tidal flows, geophysics, environmental pollutants, air traffic, pedestrian flow, solar storms and telecommunications data</a:t>
            </a:r>
            <a:r>
              <a:rPr lang="en-US" sz="2200" i="1" dirty="0" smtClean="0">
                <a:solidFill>
                  <a:schemeClr val="bg1"/>
                </a:solidFill>
                <a:latin typeface="Arial" panose="020B0604020202020204" pitchFamily="34" charset="0"/>
                <a:cs typeface="Arial" panose="020B0604020202020204" pitchFamily="34" charset="0"/>
              </a:rPr>
              <a:t>.”</a:t>
            </a:r>
            <a:br>
              <a:rPr lang="en-US" sz="2200" i="1" dirty="0" smtClean="0">
                <a:solidFill>
                  <a:schemeClr val="bg1"/>
                </a:solidFill>
                <a:latin typeface="Arial" panose="020B0604020202020204" pitchFamily="34" charset="0"/>
                <a:cs typeface="Arial" panose="020B0604020202020204" pitchFamily="34" charset="0"/>
              </a:rPr>
            </a:br>
            <a:r>
              <a:rPr lang="en-US" sz="1000" i="1" dirty="0" smtClean="0">
                <a:solidFill>
                  <a:schemeClr val="bg1"/>
                </a:solidFill>
                <a:latin typeface="Arial" panose="020B0604020202020204" pitchFamily="34" charset="0"/>
                <a:cs typeface="Arial" panose="020B0604020202020204" pitchFamily="34" charset="0"/>
              </a:rPr>
              <a:t/>
            </a:r>
            <a:br>
              <a:rPr lang="en-US" sz="1000" i="1" dirty="0" smtClean="0">
                <a:solidFill>
                  <a:schemeClr val="bg1"/>
                </a:solidFill>
                <a:latin typeface="Arial" panose="020B0604020202020204" pitchFamily="34" charset="0"/>
                <a:cs typeface="Arial" panose="020B0604020202020204" pitchFamily="34" charset="0"/>
              </a:rPr>
            </a:br>
            <a:r>
              <a:rPr lang="en-US" sz="2200" i="1" dirty="0" smtClean="0">
                <a:solidFill>
                  <a:schemeClr val="bg1"/>
                </a:solidFill>
                <a:latin typeface="Arial" panose="020B0604020202020204" pitchFamily="34" charset="0"/>
                <a:cs typeface="Arial" panose="020B0604020202020204" pitchFamily="34" charset="0"/>
              </a:rPr>
              <a:t> </a:t>
            </a:r>
            <a:r>
              <a:rPr lang="en-US" sz="2200" dirty="0" smtClean="0">
                <a:solidFill>
                  <a:srgbClr val="0099FF"/>
                </a:solidFill>
                <a:latin typeface="Arial" panose="020B0604020202020204" pitchFamily="34" charset="0"/>
                <a:cs typeface="Arial" panose="020B0604020202020204" pitchFamily="34" charset="0"/>
              </a:rPr>
              <a:t>www.sculpture-digital.net</a:t>
            </a:r>
            <a:endParaRPr lang="en-US" sz="2200" dirty="0">
              <a:solidFill>
                <a:srgbClr val="0099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947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371600"/>
            <a:ext cx="2667000" cy="3554889"/>
          </a:xfrm>
          <a:prstGeom prst="rect">
            <a:avLst/>
          </a:prstGeom>
        </p:spPr>
      </p:pic>
      <p:sp>
        <p:nvSpPr>
          <p:cNvPr id="3" name="Rectangle 2"/>
          <p:cNvSpPr/>
          <p:nvPr/>
        </p:nvSpPr>
        <p:spPr>
          <a:xfrm>
            <a:off x="3352800" y="228600"/>
            <a:ext cx="5486400" cy="6340197"/>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Tom </a:t>
            </a:r>
            <a:r>
              <a:rPr lang="en-US" sz="2200" b="1" dirty="0" err="1">
                <a:solidFill>
                  <a:schemeClr val="bg1"/>
                </a:solidFill>
                <a:latin typeface="Arial" panose="020B0604020202020204" pitchFamily="34" charset="0"/>
                <a:cs typeface="Arial" panose="020B0604020202020204" pitchFamily="34" charset="0"/>
              </a:rPr>
              <a:t>Philabaum</a:t>
            </a:r>
            <a:r>
              <a:rPr lang="en-US" sz="2200" dirty="0">
                <a:solidFill>
                  <a:schemeClr val="bg1"/>
                </a:solidFill>
                <a:latin typeface="Arial" panose="020B0604020202020204" pitchFamily="34" charset="0"/>
                <a:cs typeface="Arial" panose="020B0604020202020204" pitchFamily="34" charset="0"/>
              </a:rPr>
              <a:t>, Tucson</a:t>
            </a:r>
          </a:p>
          <a:p>
            <a:endParaRPr lang="en-US" sz="1000" dirty="0" smtClean="0">
              <a:solidFill>
                <a:schemeClr val="bg1"/>
              </a:solidFill>
              <a:latin typeface="Arial" panose="020B0604020202020204" pitchFamily="34" charset="0"/>
              <a:cs typeface="Arial" panose="020B0604020202020204" pitchFamily="34" charset="0"/>
            </a:endParaRPr>
          </a:p>
          <a:p>
            <a:r>
              <a:rPr lang="en-US" sz="2200" dirty="0" err="1" smtClean="0">
                <a:solidFill>
                  <a:schemeClr val="bg1"/>
                </a:solidFill>
                <a:latin typeface="Arial" panose="020B0604020202020204" pitchFamily="34" charset="0"/>
                <a:cs typeface="Arial" panose="020B0604020202020204" pitchFamily="34" charset="0"/>
              </a:rPr>
              <a:t>Philabaum</a:t>
            </a:r>
            <a:r>
              <a:rPr lang="en-US" sz="2200" dirty="0" smtClean="0">
                <a:solidFill>
                  <a:schemeClr val="bg1"/>
                </a:solidFill>
                <a:latin typeface="Arial" panose="020B0604020202020204" pitchFamily="34" charset="0"/>
                <a:cs typeface="Arial" panose="020B0604020202020204" pitchFamily="34" charset="0"/>
              </a:rPr>
              <a:t> </a:t>
            </a:r>
            <a:r>
              <a:rPr lang="en-US" sz="2200" dirty="0">
                <a:solidFill>
                  <a:schemeClr val="bg1"/>
                </a:solidFill>
                <a:latin typeface="Arial" panose="020B0604020202020204" pitchFamily="34" charset="0"/>
                <a:cs typeface="Arial" panose="020B0604020202020204" pitchFamily="34" charset="0"/>
              </a:rPr>
              <a:t>received a Bachelor of Art in </a:t>
            </a:r>
            <a:r>
              <a:rPr lang="en-US" sz="2200" dirty="0" smtClean="0">
                <a:solidFill>
                  <a:schemeClr val="bg1"/>
                </a:solidFill>
                <a:latin typeface="Arial" panose="020B0604020202020204" pitchFamily="34" charset="0"/>
                <a:cs typeface="Arial" panose="020B0604020202020204" pitchFamily="34" charset="0"/>
              </a:rPr>
              <a:t>art </a:t>
            </a:r>
            <a:r>
              <a:rPr lang="en-US" sz="2200" dirty="0">
                <a:solidFill>
                  <a:schemeClr val="bg1"/>
                </a:solidFill>
                <a:latin typeface="Arial" panose="020B0604020202020204" pitchFamily="34" charset="0"/>
                <a:cs typeface="Arial" panose="020B0604020202020204" pitchFamily="34" charset="0"/>
              </a:rPr>
              <a:t>and </a:t>
            </a:r>
            <a:r>
              <a:rPr lang="en-US" sz="2200" dirty="0" smtClean="0">
                <a:solidFill>
                  <a:schemeClr val="bg1"/>
                </a:solidFill>
                <a:latin typeface="Arial" panose="020B0604020202020204" pitchFamily="34" charset="0"/>
                <a:cs typeface="Arial" panose="020B0604020202020204" pitchFamily="34" charset="0"/>
              </a:rPr>
              <a:t>education </a:t>
            </a:r>
            <a:r>
              <a:rPr lang="en-US" sz="2200" dirty="0">
                <a:solidFill>
                  <a:schemeClr val="bg1"/>
                </a:solidFill>
                <a:latin typeface="Arial" panose="020B0604020202020204" pitchFamily="34" charset="0"/>
                <a:cs typeface="Arial" panose="020B0604020202020204" pitchFamily="34" charset="0"/>
              </a:rPr>
              <a:t>from Southern Illinois University </a:t>
            </a:r>
            <a:r>
              <a:rPr lang="en-US" sz="2200" dirty="0" smtClean="0">
                <a:solidFill>
                  <a:schemeClr val="bg1"/>
                </a:solidFill>
                <a:latin typeface="Arial" panose="020B0604020202020204" pitchFamily="34" charset="0"/>
                <a:cs typeface="Arial" panose="020B0604020202020204" pitchFamily="34" charset="0"/>
              </a:rPr>
              <a:t>and a graduate degree from the </a:t>
            </a:r>
            <a:r>
              <a:rPr lang="en-US" sz="2200" dirty="0">
                <a:solidFill>
                  <a:schemeClr val="bg1"/>
                </a:solidFill>
                <a:latin typeface="Arial" panose="020B0604020202020204" pitchFamily="34" charset="0"/>
                <a:cs typeface="Arial" panose="020B0604020202020204" pitchFamily="34" charset="0"/>
              </a:rPr>
              <a:t>University of Wisconsin. </a:t>
            </a:r>
            <a:r>
              <a:rPr lang="en-US" sz="2200" dirty="0" smtClean="0">
                <a:solidFill>
                  <a:schemeClr val="bg1"/>
                </a:solidFill>
                <a:latin typeface="Arial" panose="020B0604020202020204" pitchFamily="34" charset="0"/>
                <a:cs typeface="Arial" panose="020B0604020202020204" pitchFamily="34" charset="0"/>
              </a:rPr>
              <a:t>After moving to </a:t>
            </a:r>
            <a:r>
              <a:rPr lang="en-US" sz="2200" dirty="0">
                <a:solidFill>
                  <a:schemeClr val="bg1"/>
                </a:solidFill>
                <a:latin typeface="Arial" panose="020B0604020202020204" pitchFamily="34" charset="0"/>
                <a:cs typeface="Arial" panose="020B0604020202020204" pitchFamily="34" charset="0"/>
              </a:rPr>
              <a:t>Tucson, </a:t>
            </a:r>
            <a:r>
              <a:rPr lang="en-US" sz="2200" dirty="0" smtClean="0">
                <a:solidFill>
                  <a:schemeClr val="bg1"/>
                </a:solidFill>
                <a:latin typeface="Arial" panose="020B0604020202020204" pitchFamily="34" charset="0"/>
                <a:cs typeface="Arial" panose="020B0604020202020204" pitchFamily="34" charset="0"/>
              </a:rPr>
              <a:t>he </a:t>
            </a:r>
            <a:r>
              <a:rPr lang="en-US" sz="2200" dirty="0">
                <a:solidFill>
                  <a:schemeClr val="bg1"/>
                </a:solidFill>
                <a:latin typeface="Arial" panose="020B0604020202020204" pitchFamily="34" charset="0"/>
                <a:cs typeface="Arial" panose="020B0604020202020204" pitchFamily="34" charset="0"/>
              </a:rPr>
              <a:t>built his own glass-blowing studio, and earned a Master of Fine Arts degree in ceramics from the University of Arizona. </a:t>
            </a:r>
            <a:r>
              <a:rPr lang="en-US" sz="2200" dirty="0" smtClean="0">
                <a:solidFill>
                  <a:schemeClr val="bg1"/>
                </a:solidFill>
                <a:latin typeface="Arial" panose="020B0604020202020204" pitchFamily="34" charset="0"/>
                <a:cs typeface="Arial" panose="020B0604020202020204" pitchFamily="34" charset="0"/>
              </a:rPr>
              <a:t>He </a:t>
            </a:r>
            <a:r>
              <a:rPr lang="en-US" sz="2200" dirty="0">
                <a:solidFill>
                  <a:schemeClr val="bg1"/>
                </a:solidFill>
                <a:latin typeface="Arial" panose="020B0604020202020204" pitchFamily="34" charset="0"/>
                <a:cs typeface="Arial" panose="020B0604020202020204" pitchFamily="34" charset="0"/>
              </a:rPr>
              <a:t>says</a:t>
            </a:r>
            <a:r>
              <a:rPr lang="en-US" sz="2200" i="1" dirty="0">
                <a:solidFill>
                  <a:schemeClr val="bg1"/>
                </a:solidFill>
                <a:latin typeface="Arial" panose="020B0604020202020204" pitchFamily="34" charset="0"/>
                <a:cs typeface="Arial" panose="020B0604020202020204" pitchFamily="34" charset="0"/>
              </a:rPr>
              <a:t> “These collage paintings include high-fired paint, foil, wire, screen and metal scraps sandwiched between glass layers. They derive from a trip to Paris where I first saw exquisite glass paintings </a:t>
            </a:r>
            <a:r>
              <a:rPr lang="en-US" sz="2200" i="1" dirty="0" smtClean="0">
                <a:solidFill>
                  <a:schemeClr val="bg1"/>
                </a:solidFill>
                <a:latin typeface="Arial" panose="020B0604020202020204" pitchFamily="34" charset="0"/>
                <a:cs typeface="Arial" panose="020B0604020202020204" pitchFamily="34" charset="0"/>
              </a:rPr>
              <a:t>[called </a:t>
            </a:r>
            <a:r>
              <a:rPr lang="en-US" sz="2200" i="1" dirty="0" err="1" smtClean="0">
                <a:solidFill>
                  <a:schemeClr val="bg1"/>
                </a:solidFill>
                <a:latin typeface="Arial" panose="020B0604020202020204" pitchFamily="34" charset="0"/>
                <a:cs typeface="Arial" panose="020B0604020202020204" pitchFamily="34" charset="0"/>
              </a:rPr>
              <a:t>gemmail</a:t>
            </a:r>
            <a:r>
              <a:rPr lang="en-US" sz="2200" i="1" dirty="0" smtClean="0">
                <a:solidFill>
                  <a:schemeClr val="bg1"/>
                </a:solidFill>
                <a:latin typeface="Arial" panose="020B0604020202020204" pitchFamily="34" charset="0"/>
                <a:cs typeface="Arial" panose="020B0604020202020204" pitchFamily="34" charset="0"/>
              </a:rPr>
              <a:t>, </a:t>
            </a:r>
            <a:r>
              <a:rPr lang="en-US" sz="2200" dirty="0" smtClean="0">
                <a:solidFill>
                  <a:schemeClr val="bg1"/>
                </a:solidFill>
                <a:latin typeface="Arial" panose="020B0604020202020204" pitchFamily="34" charset="0"/>
                <a:cs typeface="Arial" panose="020B0604020202020204" pitchFamily="34" charset="0"/>
              </a:rPr>
              <a:t>a </a:t>
            </a:r>
            <a:r>
              <a:rPr lang="en-US" sz="2200" dirty="0">
                <a:solidFill>
                  <a:schemeClr val="bg1"/>
                </a:solidFill>
                <a:latin typeface="Arial" panose="020B0604020202020204" pitchFamily="34" charset="0"/>
                <a:cs typeface="Arial" panose="020B0604020202020204" pitchFamily="34" charset="0"/>
              </a:rPr>
              <a:t>technique for layering and adhering pieces of colored glass onto a panel</a:t>
            </a:r>
            <a:r>
              <a:rPr lang="en-US" sz="2200" dirty="0" smtClean="0">
                <a:solidFill>
                  <a:schemeClr val="bg1"/>
                </a:solidFill>
                <a:latin typeface="Arial" panose="020B0604020202020204" pitchFamily="34" charset="0"/>
                <a:cs typeface="Arial" panose="020B0604020202020204" pitchFamily="34" charset="0"/>
              </a:rPr>
              <a:t>].”</a:t>
            </a:r>
            <a:r>
              <a:rPr lang="en-US" sz="2200" i="1" dirty="0" smtClean="0">
                <a:solidFill>
                  <a:schemeClr val="bg1"/>
                </a:solidFill>
                <a:latin typeface="Arial" panose="020B0604020202020204" pitchFamily="34" charset="0"/>
                <a:cs typeface="Arial" panose="020B0604020202020204" pitchFamily="34" charset="0"/>
              </a:rPr>
              <a:t> </a:t>
            </a:r>
            <a:br>
              <a:rPr lang="en-US" sz="2200" i="1" dirty="0" smtClean="0">
                <a:solidFill>
                  <a:schemeClr val="bg1"/>
                </a:solidFill>
                <a:latin typeface="Arial" panose="020B0604020202020204" pitchFamily="34" charset="0"/>
                <a:cs typeface="Arial" panose="020B0604020202020204" pitchFamily="34" charset="0"/>
              </a:rPr>
            </a:br>
            <a:endParaRPr lang="en-US" sz="1000" i="1" dirty="0" smtClean="0">
              <a:solidFill>
                <a:schemeClr val="bg1"/>
              </a:solidFill>
              <a:latin typeface="Arial" panose="020B0604020202020204" pitchFamily="34" charset="0"/>
              <a:cs typeface="Arial" panose="020B0604020202020204" pitchFamily="34" charset="0"/>
            </a:endParaRPr>
          </a:p>
          <a:p>
            <a:r>
              <a:rPr lang="en-US" sz="2200" dirty="0" smtClean="0">
                <a:solidFill>
                  <a:srgbClr val="0099FF"/>
                </a:solidFill>
                <a:latin typeface="Arial" panose="020B0604020202020204" pitchFamily="34" charset="0"/>
                <a:cs typeface="Arial" panose="020B0604020202020204" pitchFamily="34" charset="0"/>
              </a:rPr>
              <a:t>www.philabaumglass.com</a:t>
            </a:r>
            <a:endParaRPr lang="en-US" sz="2200" dirty="0">
              <a:solidFill>
                <a:srgbClr val="0099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436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216060"/>
            <a:ext cx="5334000" cy="6340197"/>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Daniel Pierre</a:t>
            </a:r>
            <a:r>
              <a:rPr lang="en-US" sz="2200" dirty="0">
                <a:solidFill>
                  <a:schemeClr val="bg1"/>
                </a:solidFill>
                <a:latin typeface="Arial" panose="020B0604020202020204" pitchFamily="34" charset="0"/>
                <a:cs typeface="Arial" panose="020B0604020202020204" pitchFamily="34" charset="0"/>
              </a:rPr>
              <a:t>, Cornville</a:t>
            </a:r>
          </a:p>
          <a:p>
            <a:r>
              <a:rPr lang="en-US" sz="1000" dirty="0" smtClean="0">
                <a:solidFill>
                  <a:schemeClr val="bg1"/>
                </a:solidFill>
                <a:latin typeface="Arial" panose="020B0604020202020204" pitchFamily="34" charset="0"/>
                <a:cs typeface="Arial" panose="020B0604020202020204" pitchFamily="34" charset="0"/>
              </a:rPr>
              <a:t/>
            </a:r>
            <a:br>
              <a:rPr lang="en-US" sz="1000" dirty="0" smtClean="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In </a:t>
            </a:r>
            <a:r>
              <a:rPr lang="en-US" sz="2200" dirty="0">
                <a:solidFill>
                  <a:schemeClr val="bg1"/>
                </a:solidFill>
                <a:latin typeface="Arial" panose="020B0604020202020204" pitchFamily="34" charset="0"/>
                <a:cs typeface="Arial" panose="020B0604020202020204" pitchFamily="34" charset="0"/>
              </a:rPr>
              <a:t>1978 </a:t>
            </a:r>
            <a:r>
              <a:rPr lang="en-US" sz="2200" dirty="0" smtClean="0">
                <a:solidFill>
                  <a:schemeClr val="bg1"/>
                </a:solidFill>
                <a:latin typeface="Arial" panose="020B0604020202020204" pitchFamily="34" charset="0"/>
                <a:cs typeface="Arial" panose="020B0604020202020204" pitchFamily="34" charset="0"/>
              </a:rPr>
              <a:t>Pierre </a:t>
            </a:r>
            <a:r>
              <a:rPr lang="en-US" sz="2200" dirty="0">
                <a:solidFill>
                  <a:schemeClr val="bg1"/>
                </a:solidFill>
                <a:latin typeface="Arial" panose="020B0604020202020204" pitchFamily="34" charset="0"/>
                <a:cs typeface="Arial" panose="020B0604020202020204" pitchFamily="34" charset="0"/>
              </a:rPr>
              <a:t>received a scholarship to apprentice with renowned Arizona sculptor John </a:t>
            </a:r>
            <a:r>
              <a:rPr lang="en-US" sz="2200" dirty="0" smtClean="0">
                <a:solidFill>
                  <a:schemeClr val="bg1"/>
                </a:solidFill>
                <a:latin typeface="Arial" panose="020B0604020202020204" pitchFamily="34" charset="0"/>
                <a:cs typeface="Arial" panose="020B0604020202020204" pitchFamily="34" charset="0"/>
              </a:rPr>
              <a:t>Waddell. Today</a:t>
            </a:r>
            <a:r>
              <a:rPr lang="en-US" sz="2200" dirty="0">
                <a:solidFill>
                  <a:schemeClr val="bg1"/>
                </a:solidFill>
                <a:latin typeface="Arial" panose="020B0604020202020204" pitchFamily="34" charset="0"/>
                <a:cs typeface="Arial" panose="020B0604020202020204" pitchFamily="34" charset="0"/>
              </a:rPr>
              <a:t>, </a:t>
            </a:r>
            <a:r>
              <a:rPr lang="en-US" sz="2200" dirty="0" smtClean="0">
                <a:solidFill>
                  <a:schemeClr val="bg1"/>
                </a:solidFill>
                <a:latin typeface="Arial" panose="020B0604020202020204" pitchFamily="34" charset="0"/>
                <a:cs typeface="Arial" panose="020B0604020202020204" pitchFamily="34" charset="0"/>
              </a:rPr>
              <a:t>he creates </a:t>
            </a:r>
            <a:r>
              <a:rPr lang="en-US" sz="2200" dirty="0">
                <a:solidFill>
                  <a:schemeClr val="bg1"/>
                </a:solidFill>
                <a:latin typeface="Arial" panose="020B0604020202020204" pitchFamily="34" charset="0"/>
                <a:cs typeface="Arial" panose="020B0604020202020204" pitchFamily="34" charset="0"/>
              </a:rPr>
              <a:t>his own bronze figures, sculptures and ceramic works and is currently at work on a series of metal wall pieces and bronze sculptures from his studio in Northern Arizona. </a:t>
            </a:r>
            <a:r>
              <a:rPr lang="en-US" sz="2200" dirty="0" smtClean="0">
                <a:solidFill>
                  <a:schemeClr val="bg1"/>
                </a:solidFill>
                <a:latin typeface="Arial" panose="020B0604020202020204" pitchFamily="34" charset="0"/>
                <a:cs typeface="Arial" panose="020B0604020202020204" pitchFamily="34" charset="0"/>
              </a:rPr>
              <a:t>He says </a:t>
            </a:r>
            <a:r>
              <a:rPr lang="en-US" sz="2200" i="1" dirty="0" smtClean="0">
                <a:solidFill>
                  <a:schemeClr val="bg1"/>
                </a:solidFill>
                <a:latin typeface="Arial" panose="020B0604020202020204" pitchFamily="34" charset="0"/>
                <a:cs typeface="Arial" panose="020B0604020202020204" pitchFamily="34" charset="0"/>
              </a:rPr>
              <a:t>“this </a:t>
            </a:r>
            <a:r>
              <a:rPr lang="en-US" sz="2200" i="1" dirty="0">
                <a:solidFill>
                  <a:schemeClr val="bg1"/>
                </a:solidFill>
                <a:latin typeface="Arial" panose="020B0604020202020204" pitchFamily="34" charset="0"/>
                <a:cs typeface="Arial" panose="020B0604020202020204" pitchFamily="34" charset="0"/>
              </a:rPr>
              <a:t>is a relief sculpture formed on a copper sheet using a technique known as chasing and </a:t>
            </a:r>
            <a:r>
              <a:rPr lang="en-US" sz="2200" i="1" dirty="0" err="1">
                <a:solidFill>
                  <a:schemeClr val="bg1"/>
                </a:solidFill>
                <a:latin typeface="Arial" panose="020B0604020202020204" pitchFamily="34" charset="0"/>
                <a:cs typeface="Arial" panose="020B0604020202020204" pitchFamily="34" charset="0"/>
              </a:rPr>
              <a:t>repoussé</a:t>
            </a:r>
            <a:r>
              <a:rPr lang="en-US" sz="2200" i="1" dirty="0">
                <a:solidFill>
                  <a:schemeClr val="bg1"/>
                </a:solidFill>
                <a:latin typeface="Arial" panose="020B0604020202020204" pitchFamily="34" charset="0"/>
                <a:cs typeface="Arial" panose="020B0604020202020204" pitchFamily="34" charset="0"/>
              </a:rPr>
              <a:t>. </a:t>
            </a:r>
            <a:r>
              <a:rPr lang="en-US" sz="2200" i="1" dirty="0" smtClean="0">
                <a:solidFill>
                  <a:schemeClr val="bg1"/>
                </a:solidFill>
                <a:latin typeface="Arial" panose="020B0604020202020204" pitchFamily="34" charset="0"/>
                <a:cs typeface="Arial" panose="020B0604020202020204" pitchFamily="34" charset="0"/>
              </a:rPr>
              <a:t>(The </a:t>
            </a:r>
            <a:r>
              <a:rPr lang="en-US" sz="2200" i="1" dirty="0">
                <a:solidFill>
                  <a:schemeClr val="bg1"/>
                </a:solidFill>
                <a:latin typeface="Arial" panose="020B0604020202020204" pitchFamily="34" charset="0"/>
                <a:cs typeface="Arial" panose="020B0604020202020204" pitchFamily="34" charset="0"/>
              </a:rPr>
              <a:t>term </a:t>
            </a:r>
            <a:r>
              <a:rPr lang="en-US" sz="2200" i="1" dirty="0" err="1">
                <a:solidFill>
                  <a:schemeClr val="bg1"/>
                </a:solidFill>
                <a:latin typeface="Arial" panose="020B0604020202020204" pitchFamily="34" charset="0"/>
                <a:cs typeface="Arial" panose="020B0604020202020204" pitchFamily="34" charset="0"/>
              </a:rPr>
              <a:t>repoussé</a:t>
            </a:r>
            <a:r>
              <a:rPr lang="en-US" sz="2200" i="1" dirty="0">
                <a:solidFill>
                  <a:schemeClr val="bg1"/>
                </a:solidFill>
                <a:latin typeface="Arial" panose="020B0604020202020204" pitchFamily="34" charset="0"/>
                <a:cs typeface="Arial" panose="020B0604020202020204" pitchFamily="34" charset="0"/>
              </a:rPr>
              <a:t> means to work from the reverse side of the piece to create a relief on the front, while chasing is the opposite technique; the process can be used for things as small as jewelry to some of the largest sculptures in the </a:t>
            </a:r>
            <a:r>
              <a:rPr lang="en-US" sz="2200" i="1" dirty="0" smtClean="0">
                <a:solidFill>
                  <a:schemeClr val="bg1"/>
                </a:solidFill>
                <a:latin typeface="Arial" panose="020B0604020202020204" pitchFamily="34" charset="0"/>
                <a:cs typeface="Arial" panose="020B0604020202020204" pitchFamily="34" charset="0"/>
              </a:rPr>
              <a:t>world).”</a:t>
            </a:r>
            <a:endParaRPr lang="en-US" sz="2200" dirty="0">
              <a:solidFill>
                <a:schemeClr val="bg1"/>
              </a:solidFill>
              <a:latin typeface="Arial" panose="020B0604020202020204" pitchFamily="34" charset="0"/>
              <a:cs typeface="Arial" panose="020B0604020202020204" pitchFamily="34" charset="0"/>
            </a:endParaRPr>
          </a:p>
        </p:txBody>
      </p:sp>
      <p:pic>
        <p:nvPicPr>
          <p:cNvPr id="2050" name="Picture 2" descr="U:\CommunityServices\TMAC\Gallery Coordinator\Gallery at TCA\2014 Exhibitions\COPPER Biennial\Jurors\Artist Applications\Pierre, Daniel\Composed #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7200" y="1600199"/>
            <a:ext cx="2857018" cy="27916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7554" y="4391842"/>
            <a:ext cx="1828800" cy="369332"/>
          </a:xfrm>
          <a:prstGeom prst="rect">
            <a:avLst/>
          </a:prstGeom>
          <a:noFill/>
        </p:spPr>
        <p:txBody>
          <a:bodyPr wrap="square" rtlCol="0">
            <a:spAutoFit/>
          </a:bodyPr>
          <a:lstStyle/>
          <a:p>
            <a:r>
              <a:rPr lang="en-US" i="1" dirty="0" smtClean="0">
                <a:solidFill>
                  <a:schemeClr val="bg1"/>
                </a:solidFill>
                <a:latin typeface="Arial" panose="020B0604020202020204" pitchFamily="34" charset="0"/>
                <a:cs typeface="Arial" panose="020B0604020202020204" pitchFamily="34" charset="0"/>
              </a:rPr>
              <a:t>Composed</a:t>
            </a:r>
            <a:endParaRPr lang="en-US"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609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66800"/>
            <a:ext cx="8229600" cy="452431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This exhibition features works on copper, art made of copper and artists inspired by copper, a tradition for seventh anniversaries. The event falls on the seven-year anniversary of the opening of the TCA and features 22 Arizona artists. The exhibition also pays tribute to the special historical and economical impacts of the metal on Arizona, known as the “copper state.”</a:t>
            </a:r>
          </a:p>
          <a:p>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The Gallery at TCA thanks the prestigious jury panel that selected the exhibiting artists: Tom Bollinger, Christine </a:t>
            </a:r>
            <a:r>
              <a:rPr lang="en-US" sz="2400" dirty="0" err="1" smtClean="0">
                <a:solidFill>
                  <a:schemeClr val="bg1"/>
                </a:solidFill>
                <a:latin typeface="Arial" panose="020B0604020202020204" pitchFamily="34" charset="0"/>
                <a:cs typeface="Arial" panose="020B0604020202020204" pitchFamily="34" charset="0"/>
              </a:rPr>
              <a:t>Cirillo-Ching</a:t>
            </a:r>
            <a:r>
              <a:rPr lang="en-US" sz="2400" dirty="0" smtClean="0">
                <a:solidFill>
                  <a:schemeClr val="bg1"/>
                </a:solidFill>
                <a:latin typeface="Arial" panose="020B0604020202020204" pitchFamily="34" charset="0"/>
                <a:cs typeface="Arial" panose="020B0604020202020204" pitchFamily="34" charset="0"/>
              </a:rPr>
              <a:t>, Ed Copley, Patty </a:t>
            </a:r>
            <a:r>
              <a:rPr lang="en-US" sz="2400" dirty="0" err="1" smtClean="0">
                <a:solidFill>
                  <a:schemeClr val="bg1"/>
                </a:solidFill>
                <a:latin typeface="Arial" panose="020B0604020202020204" pitchFamily="34" charset="0"/>
                <a:cs typeface="Arial" panose="020B0604020202020204" pitchFamily="34" charset="0"/>
              </a:rPr>
              <a:t>Haberman</a:t>
            </a:r>
            <a:r>
              <a:rPr lang="en-US" sz="2400" dirty="0" smtClean="0">
                <a:solidFill>
                  <a:schemeClr val="bg1"/>
                </a:solidFill>
                <a:latin typeface="Arial" panose="020B0604020202020204" pitchFamily="34" charset="0"/>
                <a:cs typeface="Arial" panose="020B0604020202020204" pitchFamily="34" charset="0"/>
              </a:rPr>
              <a:t> and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Marilyn da Silva.</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723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304800"/>
            <a:ext cx="5105400" cy="6093976"/>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Red </a:t>
            </a:r>
            <a:r>
              <a:rPr lang="en-US" sz="2200" b="1" dirty="0" err="1">
                <a:solidFill>
                  <a:schemeClr val="bg1"/>
                </a:solidFill>
                <a:latin typeface="Arial" panose="020B0604020202020204" pitchFamily="34" charset="0"/>
                <a:cs typeface="Arial" panose="020B0604020202020204" pitchFamily="34" charset="0"/>
              </a:rPr>
              <a:t>Rohall</a:t>
            </a:r>
            <a:r>
              <a:rPr lang="en-US" sz="2200" dirty="0">
                <a:solidFill>
                  <a:schemeClr val="bg1"/>
                </a:solidFill>
                <a:latin typeface="Arial" panose="020B0604020202020204" pitchFamily="34" charset="0"/>
                <a:cs typeface="Arial" panose="020B0604020202020204" pitchFamily="34" charset="0"/>
              </a:rPr>
              <a:t>, </a:t>
            </a:r>
            <a:r>
              <a:rPr lang="en-US" sz="2200" dirty="0" smtClean="0">
                <a:solidFill>
                  <a:schemeClr val="bg1"/>
                </a:solidFill>
                <a:latin typeface="Arial" panose="020B0604020202020204" pitchFamily="34" charset="0"/>
                <a:cs typeface="Arial" panose="020B0604020202020204" pitchFamily="34" charset="0"/>
              </a:rPr>
              <a:t>Phoenix</a:t>
            </a:r>
            <a:br>
              <a:rPr lang="en-US" sz="2200" dirty="0" smtClean="0">
                <a:solidFill>
                  <a:schemeClr val="bg1"/>
                </a:solidFill>
                <a:latin typeface="Arial" panose="020B0604020202020204" pitchFamily="34" charset="0"/>
                <a:cs typeface="Arial" panose="020B0604020202020204" pitchFamily="34" charset="0"/>
              </a:rPr>
            </a:br>
            <a:endParaRPr lang="en-US" sz="800" dirty="0">
              <a:solidFill>
                <a:schemeClr val="bg1"/>
              </a:solidFill>
              <a:latin typeface="Arial" panose="020B0604020202020204" pitchFamily="34" charset="0"/>
              <a:cs typeface="Arial" panose="020B0604020202020204" pitchFamily="34" charset="0"/>
            </a:endParaRPr>
          </a:p>
          <a:p>
            <a:r>
              <a:rPr lang="en-US" sz="2200" dirty="0" err="1" smtClean="0">
                <a:solidFill>
                  <a:schemeClr val="bg1"/>
                </a:solidFill>
                <a:latin typeface="Arial" panose="020B0604020202020204" pitchFamily="34" charset="0"/>
                <a:cs typeface="Arial" panose="020B0604020202020204" pitchFamily="34" charset="0"/>
              </a:rPr>
              <a:t>Rohall</a:t>
            </a:r>
            <a:r>
              <a:rPr lang="en-US" sz="2200" dirty="0" smtClean="0">
                <a:solidFill>
                  <a:schemeClr val="bg1"/>
                </a:solidFill>
                <a:latin typeface="Arial" panose="020B0604020202020204" pitchFamily="34" charset="0"/>
                <a:cs typeface="Arial" panose="020B0604020202020204" pitchFamily="34" charset="0"/>
              </a:rPr>
              <a:t> has </a:t>
            </a:r>
            <a:r>
              <a:rPr lang="en-US" sz="2200" dirty="0">
                <a:solidFill>
                  <a:schemeClr val="bg1"/>
                </a:solidFill>
                <a:latin typeface="Arial" panose="020B0604020202020204" pitchFamily="34" charset="0"/>
                <a:cs typeface="Arial" panose="020B0604020202020204" pitchFamily="34" charset="0"/>
              </a:rPr>
              <a:t>been a professional artist since 1979.  He enjoys painting detailed realistic oil paintings of timeless roadside attractions such as old time diners, vintage motels, ice cream stands and the old ‘Main Streets’ of small towns located on or near Historic Route 66.  </a:t>
            </a:r>
            <a:r>
              <a:rPr lang="en-US" sz="2200" dirty="0" smtClean="0">
                <a:solidFill>
                  <a:schemeClr val="bg1"/>
                </a:solidFill>
                <a:latin typeface="Arial" panose="020B0604020202020204" pitchFamily="34" charset="0"/>
                <a:cs typeface="Arial" panose="020B0604020202020204" pitchFamily="34" charset="0"/>
              </a:rPr>
              <a:t>He says </a:t>
            </a:r>
            <a:r>
              <a:rPr lang="en-US" sz="2200" i="1" dirty="0" smtClean="0">
                <a:solidFill>
                  <a:schemeClr val="bg1"/>
                </a:solidFill>
                <a:latin typeface="Arial" panose="020B0604020202020204" pitchFamily="34" charset="0"/>
                <a:cs typeface="Arial" panose="020B0604020202020204" pitchFamily="34" charset="0"/>
              </a:rPr>
              <a:t>“I paint </a:t>
            </a:r>
            <a:r>
              <a:rPr lang="en-US" sz="2200" i="1" dirty="0">
                <a:solidFill>
                  <a:schemeClr val="bg1"/>
                </a:solidFill>
                <a:latin typeface="Arial" panose="020B0604020202020204" pitchFamily="34" charset="0"/>
                <a:cs typeface="Arial" panose="020B0604020202020204" pitchFamily="34" charset="0"/>
              </a:rPr>
              <a:t>in thin glaze layers; using the same methods and techniques as the ‘Old Masters.’ </a:t>
            </a:r>
            <a:r>
              <a:rPr lang="en-US" sz="2200" i="1" dirty="0" smtClean="0">
                <a:solidFill>
                  <a:schemeClr val="bg1"/>
                </a:solidFill>
                <a:latin typeface="Arial" panose="020B0604020202020204" pitchFamily="34" charset="0"/>
                <a:cs typeface="Arial" panose="020B0604020202020204" pitchFamily="34" charset="0"/>
              </a:rPr>
              <a:t>One </a:t>
            </a:r>
            <a:r>
              <a:rPr lang="en-US" sz="2200" i="1" dirty="0">
                <a:solidFill>
                  <a:schemeClr val="bg1"/>
                </a:solidFill>
                <a:latin typeface="Arial" panose="020B0604020202020204" pitchFamily="34" charset="0"/>
                <a:cs typeface="Arial" panose="020B0604020202020204" pitchFamily="34" charset="0"/>
              </a:rPr>
              <a:t>painting frequently takes many months to complete. </a:t>
            </a:r>
            <a:r>
              <a:rPr lang="en-US" sz="2200" i="1" dirty="0" smtClean="0">
                <a:solidFill>
                  <a:schemeClr val="bg1"/>
                </a:solidFill>
                <a:latin typeface="Arial" panose="020B0604020202020204" pitchFamily="34" charset="0"/>
                <a:cs typeface="Arial" panose="020B0604020202020204" pitchFamily="34" charset="0"/>
              </a:rPr>
              <a:t>The </a:t>
            </a:r>
            <a:r>
              <a:rPr lang="en-US" sz="2200" i="1" dirty="0">
                <a:solidFill>
                  <a:schemeClr val="bg1"/>
                </a:solidFill>
                <a:latin typeface="Arial" panose="020B0604020202020204" pitchFamily="34" charset="0"/>
                <a:cs typeface="Arial" panose="020B0604020202020204" pitchFamily="34" charset="0"/>
              </a:rPr>
              <a:t>finished paintings glow with a soft and special inner light.  All my paintings are of real places with real stories to </a:t>
            </a:r>
            <a:r>
              <a:rPr lang="en-US" sz="2200" i="1" dirty="0" smtClean="0">
                <a:solidFill>
                  <a:schemeClr val="bg1"/>
                </a:solidFill>
                <a:latin typeface="Arial" panose="020B0604020202020204" pitchFamily="34" charset="0"/>
                <a:cs typeface="Arial" panose="020B0604020202020204" pitchFamily="34" charset="0"/>
              </a:rPr>
              <a:t>tell.”</a:t>
            </a:r>
            <a:endParaRPr lang="en-US" sz="2200" dirty="0">
              <a:solidFill>
                <a:schemeClr val="bg1"/>
              </a:solidFill>
              <a:latin typeface="Arial" panose="020B0604020202020204" pitchFamily="34" charset="0"/>
              <a:cs typeface="Arial" panose="020B0604020202020204" pitchFamily="34" charset="0"/>
            </a:endParaRPr>
          </a:p>
          <a:p>
            <a:r>
              <a:rPr lang="en-US" sz="800" dirty="0" smtClean="0">
                <a:solidFill>
                  <a:schemeClr val="bg1"/>
                </a:solidFill>
                <a:latin typeface="Arial" panose="020B0604020202020204" pitchFamily="34" charset="0"/>
                <a:cs typeface="Arial" panose="020B0604020202020204" pitchFamily="34" charset="0"/>
              </a:rPr>
              <a:t/>
            </a:r>
            <a:br>
              <a:rPr lang="en-US" sz="800" dirty="0" smtClean="0">
                <a:solidFill>
                  <a:schemeClr val="bg1"/>
                </a:solidFill>
                <a:latin typeface="Arial" panose="020B0604020202020204" pitchFamily="34" charset="0"/>
                <a:cs typeface="Arial" panose="020B0604020202020204" pitchFamily="34" charset="0"/>
              </a:rPr>
            </a:br>
            <a:r>
              <a:rPr lang="en-US" sz="2200" dirty="0" smtClean="0">
                <a:solidFill>
                  <a:srgbClr val="0099FF"/>
                </a:solidFill>
                <a:latin typeface="Arial" panose="020B0604020202020204" pitchFamily="34" charset="0"/>
                <a:cs typeface="Arial" panose="020B0604020202020204" pitchFamily="34" charset="0"/>
              </a:rPr>
              <a:t>www.redrohallartist.com</a:t>
            </a:r>
            <a:endParaRPr lang="en-US" sz="2200" dirty="0">
              <a:solidFill>
                <a:srgbClr val="0099FF"/>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447800"/>
            <a:ext cx="3505200" cy="2679917"/>
          </a:xfrm>
          <a:prstGeom prst="rect">
            <a:avLst/>
          </a:prstGeom>
        </p:spPr>
      </p:pic>
      <p:sp>
        <p:nvSpPr>
          <p:cNvPr id="4" name="TextBox 3"/>
          <p:cNvSpPr txBox="1"/>
          <p:nvPr/>
        </p:nvSpPr>
        <p:spPr>
          <a:xfrm>
            <a:off x="304800" y="4174910"/>
            <a:ext cx="2448046" cy="369332"/>
          </a:xfrm>
          <a:prstGeom prst="rect">
            <a:avLst/>
          </a:prstGeom>
          <a:noFill/>
        </p:spPr>
        <p:txBody>
          <a:bodyPr wrap="square" rtlCol="0">
            <a:spAutoFit/>
          </a:bodyPr>
          <a:lstStyle/>
          <a:p>
            <a:r>
              <a:rPr lang="en-US" i="1" dirty="0" err="1" smtClean="0">
                <a:solidFill>
                  <a:schemeClr val="bg1"/>
                </a:solidFill>
                <a:latin typeface="Arial" panose="020B0604020202020204" pitchFamily="34" charset="0"/>
                <a:cs typeface="Arial" panose="020B0604020202020204" pitchFamily="34" charset="0"/>
              </a:rPr>
              <a:t>Copperville</a:t>
            </a:r>
            <a:r>
              <a:rPr lang="en-US" i="1" dirty="0" smtClean="0">
                <a:solidFill>
                  <a:schemeClr val="bg1"/>
                </a:solidFill>
                <a:latin typeface="Arial" panose="020B0604020202020204" pitchFamily="34" charset="0"/>
                <a:cs typeface="Arial" panose="020B0604020202020204" pitchFamily="34" charset="0"/>
              </a:rPr>
              <a:t> Cafe</a:t>
            </a:r>
            <a:endParaRPr lang="en-US"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931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828800"/>
            <a:ext cx="2899361" cy="2948650"/>
          </a:xfrm>
          <a:prstGeom prst="rect">
            <a:avLst/>
          </a:prstGeom>
        </p:spPr>
      </p:pic>
      <p:sp>
        <p:nvSpPr>
          <p:cNvPr id="3" name="Rectangle 2"/>
          <p:cNvSpPr/>
          <p:nvPr/>
        </p:nvSpPr>
        <p:spPr>
          <a:xfrm>
            <a:off x="3352800" y="228600"/>
            <a:ext cx="5562600" cy="6155531"/>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Ingrid </a:t>
            </a:r>
            <a:r>
              <a:rPr lang="en-US" sz="2200" b="1" dirty="0" err="1">
                <a:solidFill>
                  <a:schemeClr val="bg1"/>
                </a:solidFill>
                <a:latin typeface="Arial" panose="020B0604020202020204" pitchFamily="34" charset="0"/>
                <a:cs typeface="Arial" panose="020B0604020202020204" pitchFamily="34" charset="0"/>
              </a:rPr>
              <a:t>Shults</a:t>
            </a:r>
            <a:r>
              <a:rPr lang="en-US" sz="2200" dirty="0">
                <a:solidFill>
                  <a:schemeClr val="bg1"/>
                </a:solidFill>
                <a:latin typeface="Arial" panose="020B0604020202020204" pitchFamily="34" charset="0"/>
                <a:cs typeface="Arial" panose="020B0604020202020204" pitchFamily="34" charset="0"/>
              </a:rPr>
              <a:t>, Gilbert</a:t>
            </a:r>
          </a:p>
          <a:p>
            <a:r>
              <a:rPr lang="en-US" sz="1000" dirty="0" smtClean="0">
                <a:solidFill>
                  <a:schemeClr val="bg1"/>
                </a:solidFill>
                <a:latin typeface="Arial" panose="020B0604020202020204" pitchFamily="34" charset="0"/>
                <a:cs typeface="Arial" panose="020B0604020202020204" pitchFamily="34" charset="0"/>
              </a:rPr>
              <a:t/>
            </a:r>
            <a:br>
              <a:rPr lang="en-US" sz="1000" dirty="0" smtClean="0">
                <a:solidFill>
                  <a:schemeClr val="bg1"/>
                </a:solidFill>
                <a:latin typeface="Arial" panose="020B0604020202020204" pitchFamily="34" charset="0"/>
                <a:cs typeface="Arial" panose="020B0604020202020204" pitchFamily="34" charset="0"/>
              </a:rPr>
            </a:br>
            <a:r>
              <a:rPr lang="en-US" sz="2200" dirty="0" err="1" smtClean="0">
                <a:solidFill>
                  <a:schemeClr val="bg1"/>
                </a:solidFill>
                <a:latin typeface="Arial" panose="020B0604020202020204" pitchFamily="34" charset="0"/>
                <a:cs typeface="Arial" panose="020B0604020202020204" pitchFamily="34" charset="0"/>
              </a:rPr>
              <a:t>Shults</a:t>
            </a:r>
            <a:r>
              <a:rPr lang="en-US" sz="2200" dirty="0" smtClean="0">
                <a:solidFill>
                  <a:schemeClr val="bg1"/>
                </a:solidFill>
                <a:latin typeface="Arial" panose="020B0604020202020204" pitchFamily="34" charset="0"/>
                <a:cs typeface="Arial" panose="020B0604020202020204" pitchFamily="34" charset="0"/>
              </a:rPr>
              <a:t> </a:t>
            </a:r>
            <a:r>
              <a:rPr lang="en-US" sz="2200" dirty="0">
                <a:solidFill>
                  <a:schemeClr val="bg1"/>
                </a:solidFill>
                <a:latin typeface="Arial" panose="020B0604020202020204" pitchFamily="34" charset="0"/>
                <a:cs typeface="Arial" panose="020B0604020202020204" pitchFamily="34" charset="0"/>
              </a:rPr>
              <a:t>earned a Bachelor of Fine Arts degree from Northern Arizona University in Flagstaff and a Master of Fine Arts degree in studio arts from Purdue University in West Lafayette, IN. </a:t>
            </a:r>
            <a:r>
              <a:rPr lang="en-US" sz="2200" dirty="0" smtClean="0">
                <a:solidFill>
                  <a:schemeClr val="bg1"/>
                </a:solidFill>
                <a:latin typeface="Arial" panose="020B0604020202020204" pitchFamily="34" charset="0"/>
                <a:cs typeface="Arial" panose="020B0604020202020204" pitchFamily="34" charset="0"/>
              </a:rPr>
              <a:t>She </a:t>
            </a:r>
            <a:r>
              <a:rPr lang="en-US" sz="2200" dirty="0">
                <a:solidFill>
                  <a:schemeClr val="bg1"/>
                </a:solidFill>
                <a:latin typeface="Arial" panose="020B0604020202020204" pitchFamily="34" charset="0"/>
                <a:cs typeface="Arial" panose="020B0604020202020204" pitchFamily="34" charset="0"/>
              </a:rPr>
              <a:t>is an artist, educator and graphic designer that uses a variety of media in her work. </a:t>
            </a:r>
            <a:r>
              <a:rPr lang="en-US" sz="2200" dirty="0" smtClean="0">
                <a:solidFill>
                  <a:schemeClr val="bg1"/>
                </a:solidFill>
                <a:latin typeface="Arial" panose="020B0604020202020204" pitchFamily="34" charset="0"/>
                <a:cs typeface="Arial" panose="020B0604020202020204" pitchFamily="34" charset="0"/>
              </a:rPr>
              <a:t>She says </a:t>
            </a:r>
            <a:r>
              <a:rPr lang="en-US" sz="2200" i="1" dirty="0" smtClean="0">
                <a:solidFill>
                  <a:schemeClr val="bg1"/>
                </a:solidFill>
                <a:latin typeface="Arial" panose="020B0604020202020204" pitchFamily="34" charset="0"/>
                <a:cs typeface="Arial" panose="020B0604020202020204" pitchFamily="34" charset="0"/>
              </a:rPr>
              <a:t>“</a:t>
            </a:r>
            <a:r>
              <a:rPr lang="en-US" sz="2200" i="1" dirty="0">
                <a:solidFill>
                  <a:schemeClr val="bg1"/>
                </a:solidFill>
                <a:latin typeface="Arial" panose="020B0604020202020204" pitchFamily="34" charset="0"/>
                <a:cs typeface="Arial" panose="020B0604020202020204" pitchFamily="34" charset="0"/>
              </a:rPr>
              <a:t>Out of all of the metals I have worked with, </a:t>
            </a:r>
            <a:r>
              <a:rPr lang="en-US" sz="2200" i="1" dirty="0" smtClean="0">
                <a:solidFill>
                  <a:schemeClr val="bg1"/>
                </a:solidFill>
                <a:latin typeface="Arial" panose="020B0604020202020204" pitchFamily="34" charset="0"/>
                <a:cs typeface="Arial" panose="020B0604020202020204" pitchFamily="34" charset="0"/>
              </a:rPr>
              <a:t>copper </a:t>
            </a:r>
            <a:r>
              <a:rPr lang="en-US" sz="2200" i="1" dirty="0">
                <a:solidFill>
                  <a:schemeClr val="bg1"/>
                </a:solidFill>
                <a:latin typeface="Arial" panose="020B0604020202020204" pitchFamily="34" charset="0"/>
                <a:cs typeface="Arial" panose="020B0604020202020204" pitchFamily="34" charset="0"/>
              </a:rPr>
              <a:t>feels most like a conversation. It can bend and be formed with ease, but it can also force its own nature onto the artist. I love that it is so strong and conductive, yet soft and malleable. </a:t>
            </a:r>
            <a:r>
              <a:rPr lang="en-US" sz="2200" i="1" dirty="0" smtClean="0">
                <a:solidFill>
                  <a:schemeClr val="bg1"/>
                </a:solidFill>
                <a:latin typeface="Arial" panose="020B0604020202020204" pitchFamily="34" charset="0"/>
                <a:cs typeface="Arial" panose="020B0604020202020204" pitchFamily="34" charset="0"/>
              </a:rPr>
              <a:t>It contains such a long history of production and consumption throughout history.” </a:t>
            </a:r>
            <a:br>
              <a:rPr lang="en-US" sz="2200" i="1" dirty="0" smtClean="0">
                <a:solidFill>
                  <a:schemeClr val="bg1"/>
                </a:solidFill>
                <a:latin typeface="Arial" panose="020B0604020202020204" pitchFamily="34" charset="0"/>
                <a:cs typeface="Arial" panose="020B0604020202020204" pitchFamily="34" charset="0"/>
              </a:rPr>
            </a:br>
            <a:endParaRPr lang="en-US" sz="1000" dirty="0">
              <a:solidFill>
                <a:schemeClr val="bg1"/>
              </a:solidFill>
              <a:latin typeface="Arial" panose="020B0604020202020204" pitchFamily="34" charset="0"/>
              <a:cs typeface="Arial" panose="020B0604020202020204" pitchFamily="34" charset="0"/>
            </a:endParaRPr>
          </a:p>
          <a:p>
            <a:r>
              <a:rPr lang="en-US" sz="2200" dirty="0">
                <a:solidFill>
                  <a:srgbClr val="0099FF"/>
                </a:solidFill>
                <a:latin typeface="Arial" panose="020B0604020202020204" pitchFamily="34" charset="0"/>
                <a:cs typeface="Arial" panose="020B0604020202020204" pitchFamily="34" charset="0"/>
              </a:rPr>
              <a:t>www.flyingabbeystudio.com</a:t>
            </a:r>
          </a:p>
        </p:txBody>
      </p:sp>
      <p:sp>
        <p:nvSpPr>
          <p:cNvPr id="4" name="TextBox 3"/>
          <p:cNvSpPr txBox="1"/>
          <p:nvPr/>
        </p:nvSpPr>
        <p:spPr>
          <a:xfrm>
            <a:off x="304799" y="4795991"/>
            <a:ext cx="2899361" cy="369332"/>
          </a:xfrm>
          <a:prstGeom prst="rect">
            <a:avLst/>
          </a:prstGeom>
          <a:noFill/>
        </p:spPr>
        <p:txBody>
          <a:bodyPr wrap="square" rtlCol="0">
            <a:spAutoFit/>
          </a:bodyPr>
          <a:lstStyle/>
          <a:p>
            <a:r>
              <a:rPr lang="en-US" i="1" dirty="0" smtClean="0">
                <a:solidFill>
                  <a:schemeClr val="bg1"/>
                </a:solidFill>
                <a:latin typeface="Arial" panose="020B0604020202020204" pitchFamily="34" charset="0"/>
                <a:cs typeface="Arial" panose="020B0604020202020204" pitchFamily="34" charset="0"/>
              </a:rPr>
              <a:t>Cosmic Consciousness</a:t>
            </a:r>
            <a:endParaRPr lang="en-US"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308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914400"/>
            <a:ext cx="3048000" cy="202692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3200400"/>
            <a:ext cx="3048000" cy="2026920"/>
          </a:xfrm>
          <a:prstGeom prst="rect">
            <a:avLst/>
          </a:prstGeom>
        </p:spPr>
      </p:pic>
      <p:sp>
        <p:nvSpPr>
          <p:cNvPr id="4" name="Rectangle 3"/>
          <p:cNvSpPr/>
          <p:nvPr/>
        </p:nvSpPr>
        <p:spPr>
          <a:xfrm>
            <a:off x="3352800" y="304800"/>
            <a:ext cx="5562600" cy="6155531"/>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Michelle </a:t>
            </a:r>
            <a:r>
              <a:rPr lang="en-US" sz="2200" b="1" dirty="0" err="1">
                <a:solidFill>
                  <a:schemeClr val="bg1"/>
                </a:solidFill>
                <a:latin typeface="Arial" panose="020B0604020202020204" pitchFamily="34" charset="0"/>
                <a:cs typeface="Arial" panose="020B0604020202020204" pitchFamily="34" charset="0"/>
              </a:rPr>
              <a:t>Startzman</a:t>
            </a:r>
            <a:r>
              <a:rPr lang="en-US" sz="2200" dirty="0">
                <a:solidFill>
                  <a:schemeClr val="bg1"/>
                </a:solidFill>
                <a:latin typeface="Arial" panose="020B0604020202020204" pitchFamily="34" charset="0"/>
                <a:cs typeface="Arial" panose="020B0604020202020204" pitchFamily="34" charset="0"/>
              </a:rPr>
              <a:t>, Mesa</a:t>
            </a:r>
          </a:p>
          <a:p>
            <a:r>
              <a:rPr lang="en-US" sz="1000" dirty="0" smtClean="0">
                <a:solidFill>
                  <a:schemeClr val="bg1"/>
                </a:solidFill>
                <a:latin typeface="Arial" panose="020B0604020202020204" pitchFamily="34" charset="0"/>
                <a:cs typeface="Arial" panose="020B0604020202020204" pitchFamily="34" charset="0"/>
              </a:rPr>
              <a:t/>
            </a:r>
            <a:br>
              <a:rPr lang="en-US" sz="1000" dirty="0" smtClean="0">
                <a:solidFill>
                  <a:schemeClr val="bg1"/>
                </a:solidFill>
                <a:latin typeface="Arial" panose="020B0604020202020204" pitchFamily="34" charset="0"/>
                <a:cs typeface="Arial" panose="020B0604020202020204" pitchFamily="34" charset="0"/>
              </a:rPr>
            </a:br>
            <a:r>
              <a:rPr lang="en-US" sz="2200" dirty="0" err="1" smtClean="0">
                <a:solidFill>
                  <a:schemeClr val="bg1"/>
                </a:solidFill>
                <a:latin typeface="Arial" panose="020B0604020202020204" pitchFamily="34" charset="0"/>
                <a:cs typeface="Arial" panose="020B0604020202020204" pitchFamily="34" charset="0"/>
              </a:rPr>
              <a:t>Startzman</a:t>
            </a:r>
            <a:r>
              <a:rPr lang="en-US" sz="2200" dirty="0" smtClean="0">
                <a:solidFill>
                  <a:schemeClr val="bg1"/>
                </a:solidFill>
                <a:latin typeface="Arial" panose="020B0604020202020204" pitchFamily="34" charset="0"/>
                <a:cs typeface="Arial" panose="020B0604020202020204" pitchFamily="34" charset="0"/>
              </a:rPr>
              <a:t> </a:t>
            </a:r>
            <a:r>
              <a:rPr lang="en-US" sz="2200" dirty="0">
                <a:solidFill>
                  <a:schemeClr val="bg1"/>
                </a:solidFill>
                <a:latin typeface="Arial" panose="020B0604020202020204" pitchFamily="34" charset="0"/>
                <a:cs typeface="Arial" panose="020B0604020202020204" pitchFamily="34" charset="0"/>
              </a:rPr>
              <a:t>is originally from Tucson and is a metal smith, enamellist and teacher. </a:t>
            </a:r>
            <a:br>
              <a:rPr lang="en-US" sz="2200" dirty="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She </a:t>
            </a:r>
            <a:r>
              <a:rPr lang="en-US" sz="2200" dirty="0">
                <a:solidFill>
                  <a:schemeClr val="bg1"/>
                </a:solidFill>
                <a:latin typeface="Arial" panose="020B0604020202020204" pitchFamily="34" charset="0"/>
                <a:cs typeface="Arial" panose="020B0604020202020204" pitchFamily="34" charset="0"/>
              </a:rPr>
              <a:t>is currently an artist in residence and master instructor at Mesa Arts Center and adjunct instructor in metals at Central Arizona College. </a:t>
            </a:r>
            <a:r>
              <a:rPr lang="en-US" sz="2200" dirty="0" smtClean="0">
                <a:solidFill>
                  <a:schemeClr val="bg1"/>
                </a:solidFill>
                <a:latin typeface="Arial" panose="020B0604020202020204" pitchFamily="34" charset="0"/>
                <a:cs typeface="Arial" panose="020B0604020202020204" pitchFamily="34" charset="0"/>
              </a:rPr>
              <a:t>She </a:t>
            </a:r>
            <a:r>
              <a:rPr lang="en-US" sz="2200" dirty="0">
                <a:solidFill>
                  <a:schemeClr val="bg1"/>
                </a:solidFill>
                <a:latin typeface="Arial" panose="020B0604020202020204" pitchFamily="34" charset="0"/>
                <a:cs typeface="Arial" panose="020B0604020202020204" pitchFamily="34" charset="0"/>
              </a:rPr>
              <a:t>says</a:t>
            </a:r>
            <a:r>
              <a:rPr lang="en-US" sz="2200" i="1" dirty="0">
                <a:solidFill>
                  <a:schemeClr val="bg1"/>
                </a:solidFill>
                <a:latin typeface="Arial" panose="020B0604020202020204" pitchFamily="34" charset="0"/>
                <a:cs typeface="Arial" panose="020B0604020202020204" pitchFamily="34" charset="0"/>
              </a:rPr>
              <a:t> “The jewelry </a:t>
            </a:r>
            <a:r>
              <a:rPr lang="en-US" sz="2200" i="1" dirty="0" smtClean="0">
                <a:solidFill>
                  <a:schemeClr val="bg1"/>
                </a:solidFill>
                <a:latin typeface="Arial" panose="020B0604020202020204" pitchFamily="34" charset="0"/>
                <a:cs typeface="Arial" panose="020B0604020202020204" pitchFamily="34" charset="0"/>
              </a:rPr>
              <a:t>pieces </a:t>
            </a:r>
            <a:r>
              <a:rPr lang="en-US" sz="2200" i="1" dirty="0">
                <a:solidFill>
                  <a:schemeClr val="bg1"/>
                </a:solidFill>
                <a:latin typeface="Arial" panose="020B0604020202020204" pitchFamily="34" charset="0"/>
                <a:cs typeface="Arial" panose="020B0604020202020204" pitchFamily="34" charset="0"/>
              </a:rPr>
              <a:t>are built with structural integrity, but with fragile materials such as glass that can easily be shattered if mistreated, much in the way that relationships can be damaged if not cared for. The aim of my work is to bring insight to the complexity of human relationships and the examination that is necessary to look beyond the surface to truly understand someone</a:t>
            </a:r>
            <a:r>
              <a:rPr lang="en-US" sz="2200" i="1" dirty="0" smtClean="0">
                <a:solidFill>
                  <a:schemeClr val="bg1"/>
                </a:solidFill>
                <a:latin typeface="Arial" panose="020B0604020202020204" pitchFamily="34" charset="0"/>
                <a:cs typeface="Arial" panose="020B0604020202020204" pitchFamily="34" charset="0"/>
              </a:rPr>
              <a:t>.”</a:t>
            </a:r>
            <a:br>
              <a:rPr lang="en-US" sz="2200" i="1" dirty="0" smtClean="0">
                <a:solidFill>
                  <a:schemeClr val="bg1"/>
                </a:solidFill>
                <a:latin typeface="Arial" panose="020B0604020202020204" pitchFamily="34" charset="0"/>
                <a:cs typeface="Arial" panose="020B0604020202020204" pitchFamily="34" charset="0"/>
              </a:rPr>
            </a:br>
            <a:endParaRPr lang="en-US" sz="1000" dirty="0">
              <a:solidFill>
                <a:schemeClr val="bg1"/>
              </a:solidFill>
              <a:latin typeface="Arial" panose="020B0604020202020204" pitchFamily="34" charset="0"/>
              <a:cs typeface="Arial" panose="020B0604020202020204" pitchFamily="34" charset="0"/>
            </a:endParaRPr>
          </a:p>
          <a:p>
            <a:r>
              <a:rPr lang="en-US" sz="2200" dirty="0">
                <a:solidFill>
                  <a:srgbClr val="0099FF"/>
                </a:solidFill>
                <a:latin typeface="Arial" panose="020B0604020202020204" pitchFamily="34" charset="0"/>
                <a:cs typeface="Arial" panose="020B0604020202020204" pitchFamily="34" charset="0"/>
              </a:rPr>
              <a:t>www.michellestartzmanmetalwork.com</a:t>
            </a:r>
          </a:p>
        </p:txBody>
      </p:sp>
    </p:spTree>
    <p:extLst>
      <p:ext uri="{BB962C8B-B14F-4D97-AF65-F5344CB8AC3E}">
        <p14:creationId xmlns:p14="http://schemas.microsoft.com/office/powerpoint/2010/main" val="3397701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5200" y="228600"/>
            <a:ext cx="2794000" cy="4191000"/>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2846" y="3962400"/>
            <a:ext cx="1625600" cy="2438400"/>
          </a:xfrm>
          <a:prstGeom prst="rect">
            <a:avLst/>
          </a:prstGeom>
        </p:spPr>
      </p:pic>
      <p:sp>
        <p:nvSpPr>
          <p:cNvPr id="4" name="Rectangle 3"/>
          <p:cNvSpPr/>
          <p:nvPr/>
        </p:nvSpPr>
        <p:spPr>
          <a:xfrm>
            <a:off x="228600" y="228600"/>
            <a:ext cx="5264246" cy="6494085"/>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John </a:t>
            </a:r>
            <a:r>
              <a:rPr lang="en-US" sz="2200" b="1" dirty="0" err="1">
                <a:solidFill>
                  <a:schemeClr val="bg1"/>
                </a:solidFill>
                <a:latin typeface="Arial" panose="020B0604020202020204" pitchFamily="34" charset="0"/>
                <a:cs typeface="Arial" panose="020B0604020202020204" pitchFamily="34" charset="0"/>
              </a:rPr>
              <a:t>Tuomisto</a:t>
            </a:r>
            <a:r>
              <a:rPr lang="en-US" sz="2200" b="1" dirty="0">
                <a:solidFill>
                  <a:schemeClr val="bg1"/>
                </a:solidFill>
                <a:latin typeface="Arial" panose="020B0604020202020204" pitchFamily="34" charset="0"/>
                <a:cs typeface="Arial" panose="020B0604020202020204" pitchFamily="34" charset="0"/>
              </a:rPr>
              <a:t>-Bell</a:t>
            </a:r>
            <a:r>
              <a:rPr lang="en-US" sz="2200" dirty="0">
                <a:solidFill>
                  <a:schemeClr val="bg1"/>
                </a:solidFill>
                <a:latin typeface="Arial" panose="020B0604020202020204" pitchFamily="34" charset="0"/>
                <a:cs typeface="Arial" panose="020B0604020202020204" pitchFamily="34" charset="0"/>
              </a:rPr>
              <a:t>, Phoenix</a:t>
            </a:r>
          </a:p>
          <a:p>
            <a:endParaRPr lang="en-US" sz="1000" dirty="0" smtClean="0">
              <a:solidFill>
                <a:schemeClr val="bg1"/>
              </a:solidFill>
              <a:latin typeface="Arial" panose="020B0604020202020204" pitchFamily="34" charset="0"/>
              <a:cs typeface="Arial" panose="020B0604020202020204" pitchFamily="34" charset="0"/>
            </a:endParaRPr>
          </a:p>
          <a:p>
            <a:r>
              <a:rPr lang="en-US" sz="2200" dirty="0" err="1" smtClean="0">
                <a:solidFill>
                  <a:schemeClr val="bg1"/>
                </a:solidFill>
                <a:latin typeface="Arial" panose="020B0604020202020204" pitchFamily="34" charset="0"/>
                <a:cs typeface="Arial" panose="020B0604020202020204" pitchFamily="34" charset="0"/>
              </a:rPr>
              <a:t>Tuomisto</a:t>
            </a:r>
            <a:r>
              <a:rPr lang="en-US" sz="2200" dirty="0" smtClean="0">
                <a:solidFill>
                  <a:schemeClr val="bg1"/>
                </a:solidFill>
                <a:latin typeface="Arial" panose="020B0604020202020204" pitchFamily="34" charset="0"/>
                <a:cs typeface="Arial" panose="020B0604020202020204" pitchFamily="34" charset="0"/>
              </a:rPr>
              <a:t>-Bell is </a:t>
            </a:r>
            <a:r>
              <a:rPr lang="en-US" sz="2200" dirty="0">
                <a:solidFill>
                  <a:schemeClr val="bg1"/>
                </a:solidFill>
                <a:latin typeface="Arial" panose="020B0604020202020204" pitchFamily="34" charset="0"/>
                <a:cs typeface="Arial" panose="020B0604020202020204" pitchFamily="34" charset="0"/>
              </a:rPr>
              <a:t>the owner/operator of </a:t>
            </a:r>
            <a:r>
              <a:rPr lang="en-US" sz="2200" dirty="0" err="1">
                <a:solidFill>
                  <a:schemeClr val="bg1"/>
                </a:solidFill>
                <a:latin typeface="Arial" panose="020B0604020202020204" pitchFamily="34" charset="0"/>
                <a:cs typeface="Arial" panose="020B0604020202020204" pitchFamily="34" charset="0"/>
              </a:rPr>
              <a:t>Tuomisto</a:t>
            </a:r>
            <a:r>
              <a:rPr lang="en-US" sz="2200" dirty="0">
                <a:solidFill>
                  <a:schemeClr val="bg1"/>
                </a:solidFill>
                <a:latin typeface="Arial" panose="020B0604020202020204" pitchFamily="34" charset="0"/>
                <a:cs typeface="Arial" panose="020B0604020202020204" pitchFamily="34" charset="0"/>
              </a:rPr>
              <a:t>-Bell Studio Foundry, a full service bronze casting foundry and working studio. </a:t>
            </a:r>
            <a:r>
              <a:rPr lang="en-US" sz="2200" dirty="0" smtClean="0">
                <a:solidFill>
                  <a:schemeClr val="bg1"/>
                </a:solidFill>
                <a:latin typeface="Arial" panose="020B0604020202020204" pitchFamily="34" charset="0"/>
                <a:cs typeface="Arial" panose="020B0604020202020204" pitchFamily="34" charset="0"/>
              </a:rPr>
              <a:t>He says </a:t>
            </a:r>
            <a:r>
              <a:rPr lang="en-US" sz="2200" dirty="0">
                <a:solidFill>
                  <a:schemeClr val="bg1"/>
                </a:solidFill>
                <a:latin typeface="Arial" panose="020B0604020202020204" pitchFamily="34" charset="0"/>
                <a:cs typeface="Arial" panose="020B0604020202020204" pitchFamily="34" charset="0"/>
              </a:rPr>
              <a:t>“</a:t>
            </a:r>
            <a:r>
              <a:rPr lang="en-US" sz="2200" i="1" dirty="0">
                <a:solidFill>
                  <a:schemeClr val="bg1"/>
                </a:solidFill>
                <a:latin typeface="Arial" panose="020B0604020202020204" pitchFamily="34" charset="0"/>
                <a:cs typeface="Arial" panose="020B0604020202020204" pitchFamily="34" charset="0"/>
              </a:rPr>
              <a:t>Most of my sculptures are made of bronze, which is a metal alloy comprising mostly of copper. Copper based alloys have a rich history in art, which is one of the main aspects that drew me to it. It has great durability and the effects one can get with the patina process (coloration on the surface) are endless and fascinating. </a:t>
            </a:r>
            <a:r>
              <a:rPr lang="en-US" sz="2200" i="1" dirty="0" smtClean="0">
                <a:solidFill>
                  <a:schemeClr val="bg1"/>
                </a:solidFill>
                <a:latin typeface="Arial" panose="020B0604020202020204" pitchFamily="34" charset="0"/>
                <a:cs typeface="Arial" panose="020B0604020202020204" pitchFamily="34" charset="0"/>
              </a:rPr>
              <a:t>The </a:t>
            </a:r>
            <a:r>
              <a:rPr lang="en-US" sz="2200" i="1" dirty="0">
                <a:solidFill>
                  <a:schemeClr val="bg1"/>
                </a:solidFill>
                <a:latin typeface="Arial" panose="020B0604020202020204" pitchFamily="34" charset="0"/>
                <a:cs typeface="Arial" panose="020B0604020202020204" pitchFamily="34" charset="0"/>
              </a:rPr>
              <a:t>‘Falling Man’ series stems from the darker side of man, the lengths we will go to convince others our opinions are the truth. </a:t>
            </a:r>
            <a:r>
              <a:rPr lang="en-US" sz="2200" i="1" dirty="0" smtClean="0">
                <a:solidFill>
                  <a:schemeClr val="bg1"/>
                </a:solidFill>
                <a:latin typeface="Arial" panose="020B0604020202020204" pitchFamily="34" charset="0"/>
                <a:cs typeface="Arial" panose="020B0604020202020204" pitchFamily="34" charset="0"/>
              </a:rPr>
              <a:t/>
            </a:r>
            <a:br>
              <a:rPr lang="en-US" sz="2200" i="1" dirty="0" smtClean="0">
                <a:solidFill>
                  <a:schemeClr val="bg1"/>
                </a:solidFill>
                <a:latin typeface="Arial" panose="020B0604020202020204" pitchFamily="34" charset="0"/>
                <a:cs typeface="Arial" panose="020B0604020202020204" pitchFamily="34" charset="0"/>
              </a:rPr>
            </a:br>
            <a:r>
              <a:rPr lang="en-US" sz="1000" i="1" dirty="0" smtClean="0">
                <a:solidFill>
                  <a:schemeClr val="bg1"/>
                </a:solidFill>
                <a:latin typeface="Arial" panose="020B0604020202020204" pitchFamily="34" charset="0"/>
                <a:cs typeface="Arial" panose="020B0604020202020204" pitchFamily="34" charset="0"/>
              </a:rPr>
              <a:t/>
            </a:r>
            <a:br>
              <a:rPr lang="en-US" sz="1000" i="1" dirty="0" smtClean="0">
                <a:solidFill>
                  <a:schemeClr val="bg1"/>
                </a:solidFill>
                <a:latin typeface="Arial" panose="020B0604020202020204" pitchFamily="34" charset="0"/>
                <a:cs typeface="Arial" panose="020B0604020202020204" pitchFamily="34" charset="0"/>
              </a:rPr>
            </a:br>
            <a:r>
              <a:rPr lang="en-US" sz="2200" dirty="0" smtClean="0">
                <a:solidFill>
                  <a:srgbClr val="0099FF"/>
                </a:solidFill>
                <a:latin typeface="Arial" panose="020B0604020202020204" pitchFamily="34" charset="0"/>
                <a:cs typeface="Arial" panose="020B0604020202020204" pitchFamily="34" charset="0"/>
              </a:rPr>
              <a:t>www.tuomistobell.com</a:t>
            </a:r>
            <a:endParaRPr lang="en-US" sz="2200" dirty="0">
              <a:solidFill>
                <a:srgbClr val="0099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439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0999" y="304800"/>
            <a:ext cx="3396767" cy="6172200"/>
          </a:xfrm>
          <a:prstGeom prst="rect">
            <a:avLst/>
          </a:prstGeom>
        </p:spPr>
      </p:pic>
      <p:sp>
        <p:nvSpPr>
          <p:cNvPr id="3" name="Rectangle 2"/>
          <p:cNvSpPr/>
          <p:nvPr/>
        </p:nvSpPr>
        <p:spPr>
          <a:xfrm>
            <a:off x="4116729" y="533400"/>
            <a:ext cx="4572000" cy="5509200"/>
          </a:xfrm>
          <a:prstGeom prst="rect">
            <a:avLst/>
          </a:prstGeom>
        </p:spPr>
        <p:txBody>
          <a:bodyPr>
            <a:spAutoFit/>
          </a:bodyPr>
          <a:lstStyle/>
          <a:p>
            <a:r>
              <a:rPr lang="en-US" sz="2200" b="1" dirty="0">
                <a:solidFill>
                  <a:schemeClr val="bg1"/>
                </a:solidFill>
                <a:latin typeface="Arial" panose="020B0604020202020204" pitchFamily="34" charset="0"/>
                <a:cs typeface="Arial" panose="020B0604020202020204" pitchFamily="34" charset="0"/>
              </a:rPr>
              <a:t>Janet Windsor</a:t>
            </a:r>
            <a:r>
              <a:rPr lang="en-US" sz="2200" dirty="0">
                <a:solidFill>
                  <a:schemeClr val="bg1"/>
                </a:solidFill>
                <a:latin typeface="Arial" panose="020B0604020202020204" pitchFamily="34" charset="0"/>
                <a:cs typeface="Arial" panose="020B0604020202020204" pitchFamily="34" charset="0"/>
              </a:rPr>
              <a:t>, Tucson</a:t>
            </a:r>
          </a:p>
          <a:p>
            <a:r>
              <a:rPr lang="en-US" sz="2200" dirty="0">
                <a:solidFill>
                  <a:schemeClr val="bg1"/>
                </a:solidFill>
                <a:latin typeface="Arial" panose="020B0604020202020204" pitchFamily="34" charset="0"/>
                <a:cs typeface="Arial" panose="020B0604020202020204" pitchFamily="34" charset="0"/>
              </a:rPr>
              <a:t>Windsor </a:t>
            </a:r>
            <a:r>
              <a:rPr lang="en-US" sz="2200" dirty="0" smtClean="0">
                <a:solidFill>
                  <a:schemeClr val="bg1"/>
                </a:solidFill>
                <a:latin typeface="Arial" panose="020B0604020202020204" pitchFamily="34" charset="0"/>
                <a:cs typeface="Arial" panose="020B0604020202020204" pitchFamily="34" charset="0"/>
              </a:rPr>
              <a:t>had </a:t>
            </a:r>
            <a:r>
              <a:rPr lang="en-US" sz="2200" dirty="0">
                <a:solidFill>
                  <a:schemeClr val="bg1"/>
                </a:solidFill>
                <a:latin typeface="Arial" panose="020B0604020202020204" pitchFamily="34" charset="0"/>
                <a:cs typeface="Arial" panose="020B0604020202020204" pitchFamily="34" charset="0"/>
              </a:rPr>
              <a:t>a long career as a graphic designer in Cincinnati before retiring. She recently moved to Tucson where she is pursuing her love of fiber art. Windsor has been sewing since she was twelve years old and found her graphic design skills have been helpful in creating her fiber designs. </a:t>
            </a:r>
            <a:r>
              <a:rPr lang="en-US" sz="2200" dirty="0" smtClean="0">
                <a:solidFill>
                  <a:schemeClr val="bg1"/>
                </a:solidFill>
                <a:latin typeface="Arial" panose="020B0604020202020204" pitchFamily="34" charset="0"/>
                <a:cs typeface="Arial" panose="020B0604020202020204" pitchFamily="34" charset="0"/>
              </a:rPr>
              <a:t>Windsor </a:t>
            </a:r>
            <a:r>
              <a:rPr lang="en-US" sz="2200" dirty="0">
                <a:solidFill>
                  <a:schemeClr val="bg1"/>
                </a:solidFill>
                <a:latin typeface="Arial" panose="020B0604020202020204" pitchFamily="34" charset="0"/>
                <a:cs typeface="Arial" panose="020B0604020202020204" pitchFamily="34" charset="0"/>
              </a:rPr>
              <a:t>says</a:t>
            </a:r>
            <a:r>
              <a:rPr lang="en-US" sz="2200" i="1" dirty="0">
                <a:solidFill>
                  <a:schemeClr val="bg1"/>
                </a:solidFill>
                <a:latin typeface="Arial" panose="020B0604020202020204" pitchFamily="34" charset="0"/>
                <a:cs typeface="Arial" panose="020B0604020202020204" pitchFamily="34" charset="0"/>
              </a:rPr>
              <a:t> </a:t>
            </a:r>
            <a:r>
              <a:rPr lang="en-US" sz="2200" i="1" dirty="0" smtClean="0">
                <a:solidFill>
                  <a:schemeClr val="bg1"/>
                </a:solidFill>
                <a:latin typeface="Arial" panose="020B0604020202020204" pitchFamily="34" charset="0"/>
                <a:cs typeface="Arial" panose="020B0604020202020204" pitchFamily="34" charset="0"/>
              </a:rPr>
              <a:t>“Like </a:t>
            </a:r>
            <a:r>
              <a:rPr lang="en-US" sz="2200" i="1" dirty="0">
                <a:solidFill>
                  <a:schemeClr val="bg1"/>
                </a:solidFill>
                <a:latin typeface="Arial" panose="020B0604020202020204" pitchFamily="34" charset="0"/>
                <a:cs typeface="Arial" panose="020B0604020202020204" pitchFamily="34" charset="0"/>
              </a:rPr>
              <a:t>Arizona </a:t>
            </a:r>
            <a:r>
              <a:rPr lang="en-US" sz="2200" i="1" dirty="0" smtClean="0">
                <a:solidFill>
                  <a:schemeClr val="bg1"/>
                </a:solidFill>
                <a:latin typeface="Arial" panose="020B0604020202020204" pitchFamily="34" charset="0"/>
                <a:cs typeface="Arial" panose="020B0604020202020204" pitchFamily="34" charset="0"/>
              </a:rPr>
              <a:t>Gold” </a:t>
            </a:r>
            <a:r>
              <a:rPr lang="en-US" sz="2200" dirty="0" smtClean="0">
                <a:solidFill>
                  <a:schemeClr val="bg1"/>
                </a:solidFill>
                <a:latin typeface="Arial" panose="020B0604020202020204" pitchFamily="34" charset="0"/>
                <a:cs typeface="Arial" panose="020B0604020202020204" pitchFamily="34" charset="0"/>
              </a:rPr>
              <a:t>depicts a copper mine pit and “</a:t>
            </a:r>
            <a:r>
              <a:rPr lang="en-US" sz="2200" i="1" dirty="0" smtClean="0">
                <a:solidFill>
                  <a:schemeClr val="bg1"/>
                </a:solidFill>
                <a:latin typeface="Arial" panose="020B0604020202020204" pitchFamily="34" charset="0"/>
                <a:cs typeface="Arial" panose="020B0604020202020204" pitchFamily="34" charset="0"/>
              </a:rPr>
              <a:t>is </a:t>
            </a:r>
            <a:r>
              <a:rPr lang="en-US" sz="2200" i="1" dirty="0">
                <a:solidFill>
                  <a:schemeClr val="bg1"/>
                </a:solidFill>
                <a:latin typeface="Arial" panose="020B0604020202020204" pitchFamily="34" charset="0"/>
                <a:cs typeface="Arial" panose="020B0604020202020204" pitchFamily="34" charset="0"/>
              </a:rPr>
              <a:t>made of hand dyed and commercial silks and cottons, pieced and quilted</a:t>
            </a:r>
            <a:r>
              <a:rPr lang="en-US" sz="2200" i="1" dirty="0" smtClean="0">
                <a:solidFill>
                  <a:schemeClr val="bg1"/>
                </a:solidFill>
                <a:latin typeface="Arial" panose="020B0604020202020204" pitchFamily="34" charset="0"/>
                <a:cs typeface="Arial" panose="020B0604020202020204" pitchFamily="34" charset="0"/>
              </a:rPr>
              <a:t>.” </a:t>
            </a:r>
            <a:br>
              <a:rPr lang="en-US" sz="2200" i="1" dirty="0" smtClean="0">
                <a:solidFill>
                  <a:schemeClr val="bg1"/>
                </a:solidFill>
                <a:latin typeface="Arial" panose="020B0604020202020204" pitchFamily="34" charset="0"/>
                <a:cs typeface="Arial" panose="020B0604020202020204" pitchFamily="34" charset="0"/>
              </a:rPr>
            </a:br>
            <a:r>
              <a:rPr lang="en-US" sz="2200" i="1" dirty="0" smtClean="0">
                <a:solidFill>
                  <a:schemeClr val="bg1"/>
                </a:solidFill>
                <a:latin typeface="Arial" panose="020B0604020202020204" pitchFamily="34" charset="0"/>
                <a:cs typeface="Arial" panose="020B0604020202020204" pitchFamily="34" charset="0"/>
              </a:rPr>
              <a:t/>
            </a:r>
            <a:br>
              <a:rPr lang="en-US" sz="2200" i="1" dirty="0" smtClean="0">
                <a:solidFill>
                  <a:schemeClr val="bg1"/>
                </a:solidFill>
                <a:latin typeface="Arial" panose="020B0604020202020204" pitchFamily="34" charset="0"/>
                <a:cs typeface="Arial" panose="020B0604020202020204" pitchFamily="34" charset="0"/>
              </a:rPr>
            </a:br>
            <a:r>
              <a:rPr lang="en-US" sz="2200" dirty="0" smtClean="0">
                <a:solidFill>
                  <a:srgbClr val="0099FF"/>
                </a:solidFill>
                <a:latin typeface="Arial" panose="020B0604020202020204" pitchFamily="34" charset="0"/>
                <a:cs typeface="Arial" panose="020B0604020202020204" pitchFamily="34" charset="0"/>
              </a:rPr>
              <a:t>www.janetwindsor.com</a:t>
            </a:r>
            <a:endParaRPr lang="en-US" sz="2200" dirty="0">
              <a:solidFill>
                <a:srgbClr val="0099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274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8153400" cy="5078313"/>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Juried </a:t>
            </a:r>
            <a:r>
              <a:rPr lang="en-US" sz="2400" b="1" dirty="0" smtClean="0">
                <a:solidFill>
                  <a:schemeClr val="bg1"/>
                </a:solidFill>
                <a:latin typeface="Arial" panose="020B0604020202020204" pitchFamily="34" charset="0"/>
                <a:cs typeface="Arial" panose="020B0604020202020204" pitchFamily="34" charset="0"/>
              </a:rPr>
              <a:t>Arizona Artists </a:t>
            </a:r>
            <a:r>
              <a:rPr lang="en-US" sz="2400" b="1" dirty="0">
                <a:solidFill>
                  <a:schemeClr val="bg1"/>
                </a:solidFill>
                <a:latin typeface="Arial" panose="020B0604020202020204" pitchFamily="34" charset="0"/>
                <a:cs typeface="Arial" panose="020B0604020202020204" pitchFamily="34" charset="0"/>
              </a:rPr>
              <a:t>by city:</a:t>
            </a:r>
            <a:r>
              <a:rPr lang="en-US" sz="2400" dirty="0">
                <a:solidFill>
                  <a:schemeClr val="bg1"/>
                </a:solidFill>
                <a:latin typeface="Arial" panose="020B0604020202020204" pitchFamily="34" charset="0"/>
                <a:cs typeface="Arial" panose="020B0604020202020204" pitchFamily="34" charset="0"/>
              </a:rPr>
              <a:t> </a:t>
            </a:r>
            <a:br>
              <a:rPr lang="en-US" sz="2400" dirty="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err="1" smtClean="0">
                <a:solidFill>
                  <a:schemeClr val="bg1"/>
                </a:solidFill>
                <a:latin typeface="Arial" panose="020B0604020202020204" pitchFamily="34" charset="0"/>
                <a:cs typeface="Arial" panose="020B0604020202020204" pitchFamily="34" charset="0"/>
              </a:rPr>
              <a:t>Ajo</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Pilar</a:t>
            </a:r>
            <a:r>
              <a:rPr lang="en-US" sz="2000" dirty="0" smtClean="0">
                <a:solidFill>
                  <a:schemeClr val="bg1"/>
                </a:solidFill>
                <a:latin typeface="Arial" panose="020B0604020202020204" pitchFamily="34" charset="0"/>
                <a:cs typeface="Arial" panose="020B0604020202020204" pitchFamily="34" charset="0"/>
              </a:rPr>
              <a:t> Hanson</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Cave </a:t>
            </a:r>
            <a:r>
              <a:rPr lang="en-US" sz="2000" dirty="0">
                <a:solidFill>
                  <a:schemeClr val="bg1"/>
                </a:solidFill>
                <a:latin typeface="Arial" panose="020B0604020202020204" pitchFamily="34" charset="0"/>
                <a:cs typeface="Arial" panose="020B0604020202020204" pitchFamily="34" charset="0"/>
              </a:rPr>
              <a:t>Creek: </a:t>
            </a:r>
            <a:r>
              <a:rPr lang="en-US" sz="2000" dirty="0" smtClean="0">
                <a:solidFill>
                  <a:schemeClr val="bg1"/>
                </a:solidFill>
                <a:latin typeface="Arial" panose="020B0604020202020204" pitchFamily="34" charset="0"/>
                <a:cs typeface="Arial" panose="020B0604020202020204" pitchFamily="34" charset="0"/>
              </a:rPr>
              <a:t>	Thomas </a:t>
            </a:r>
            <a:r>
              <a:rPr lang="en-US" sz="2000" dirty="0">
                <a:solidFill>
                  <a:schemeClr val="bg1"/>
                </a:solidFill>
                <a:latin typeface="Arial" panose="020B0604020202020204" pitchFamily="34" charset="0"/>
                <a:cs typeface="Arial" panose="020B0604020202020204" pitchFamily="34" charset="0"/>
              </a:rPr>
              <a:t>Roy </a:t>
            </a:r>
            <a:r>
              <a:rPr lang="en-US" sz="2000" dirty="0" err="1" smtClean="0">
                <a:solidFill>
                  <a:schemeClr val="bg1"/>
                </a:solidFill>
                <a:latin typeface="Arial" panose="020B0604020202020204" pitchFamily="34" charset="0"/>
                <a:cs typeface="Arial" panose="020B0604020202020204" pitchFamily="34" charset="0"/>
              </a:rPr>
              <a:t>Markusen</a:t>
            </a:r>
            <a:r>
              <a:rPr lang="en-US" sz="2000" dirty="0" smtClean="0">
                <a:solidFill>
                  <a:schemeClr val="bg1"/>
                </a:solidFill>
                <a:latin typeface="Arial" panose="020B0604020202020204" pitchFamily="34" charset="0"/>
                <a:cs typeface="Arial" panose="020B0604020202020204" pitchFamily="34" charset="0"/>
              </a:rPr>
              <a:t>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Chandler</a:t>
            </a:r>
            <a:r>
              <a:rPr lang="en-US" sz="2000" dirty="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 </a:t>
            </a:r>
            <a:r>
              <a:rPr lang="en-US" sz="2000" b="1"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Jose </a:t>
            </a:r>
            <a:r>
              <a:rPr lang="en-US" sz="2000" dirty="0">
                <a:solidFill>
                  <a:schemeClr val="bg1"/>
                </a:solidFill>
                <a:latin typeface="Arial" panose="020B0604020202020204" pitchFamily="34" charset="0"/>
                <a:cs typeface="Arial" panose="020B0604020202020204" pitchFamily="34" charset="0"/>
              </a:rPr>
              <a:t>A. Benavides, Jacque L. Keller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with John L. Gleason) </a:t>
            </a:r>
            <a:r>
              <a:rPr lang="en-US" sz="2000" dirty="0" smtClean="0">
                <a:solidFill>
                  <a:schemeClr val="bg1"/>
                </a:solidFill>
                <a:latin typeface="Arial" panose="020B0604020202020204" pitchFamily="34" charset="0"/>
                <a:cs typeface="Arial" panose="020B0604020202020204" pitchFamily="34" charset="0"/>
              </a:rPr>
              <a:t>	and </a:t>
            </a:r>
            <a:r>
              <a:rPr lang="en-US" sz="2000" dirty="0">
                <a:solidFill>
                  <a:schemeClr val="bg1"/>
                </a:solidFill>
                <a:latin typeface="Arial" panose="020B0604020202020204" pitchFamily="34" charset="0"/>
                <a:cs typeface="Arial" panose="020B0604020202020204" pitchFamily="34" charset="0"/>
              </a:rPr>
              <a:t>Mary Bates </a:t>
            </a:r>
            <a:r>
              <a:rPr lang="en-US" sz="2000" dirty="0" smtClean="0">
                <a:solidFill>
                  <a:schemeClr val="bg1"/>
                </a:solidFill>
                <a:latin typeface="Arial" panose="020B0604020202020204" pitchFamily="34" charset="0"/>
                <a:cs typeface="Arial" panose="020B0604020202020204" pitchFamily="34" charset="0"/>
              </a:rPr>
              <a:t>Neubauer</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Cornville</a:t>
            </a:r>
            <a:r>
              <a:rPr lang="en-US" sz="2000" dirty="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 </a:t>
            </a:r>
            <a:r>
              <a:rPr lang="en-US" sz="2000" b="1"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Daniel </a:t>
            </a:r>
            <a:r>
              <a:rPr lang="en-US" sz="2000" dirty="0">
                <a:solidFill>
                  <a:schemeClr val="bg1"/>
                </a:solidFill>
                <a:latin typeface="Arial" panose="020B0604020202020204" pitchFamily="34" charset="0"/>
                <a:cs typeface="Arial" panose="020B0604020202020204" pitchFamily="34" charset="0"/>
              </a:rPr>
              <a:t>C. </a:t>
            </a:r>
            <a:r>
              <a:rPr lang="en-US" sz="2000" dirty="0" smtClean="0">
                <a:solidFill>
                  <a:schemeClr val="bg1"/>
                </a:solidFill>
                <a:latin typeface="Arial" panose="020B0604020202020204" pitchFamily="34" charset="0"/>
                <a:cs typeface="Arial" panose="020B0604020202020204" pitchFamily="34" charset="0"/>
              </a:rPr>
              <a:t>Pierre</a:t>
            </a:r>
            <a:r>
              <a:rPr lang="en-US" sz="2000" b="1" dirty="0" smtClean="0">
                <a:solidFill>
                  <a:schemeClr val="bg1"/>
                </a:solidFill>
                <a:latin typeface="Arial" panose="020B0604020202020204" pitchFamily="34" charset="0"/>
                <a:cs typeface="Arial" panose="020B0604020202020204" pitchFamily="34" charset="0"/>
              </a:rPr>
              <a:t/>
            </a:r>
            <a:br>
              <a:rPr lang="en-US" sz="2000" b="1"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Gilbert</a:t>
            </a:r>
            <a:r>
              <a:rPr lang="en-US" sz="2000" dirty="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 </a:t>
            </a:r>
            <a:r>
              <a:rPr lang="en-US" sz="2000" b="1"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Ingrid </a:t>
            </a:r>
            <a:r>
              <a:rPr lang="en-US" sz="2000" dirty="0">
                <a:solidFill>
                  <a:schemeClr val="bg1"/>
                </a:solidFill>
                <a:latin typeface="Arial" panose="020B0604020202020204" pitchFamily="34" charset="0"/>
                <a:cs typeface="Arial" panose="020B0604020202020204" pitchFamily="34" charset="0"/>
              </a:rPr>
              <a:t>I.</a:t>
            </a:r>
            <a:r>
              <a:rPr lang="en-US" sz="2000" b="1" dirty="0">
                <a:solidFill>
                  <a:schemeClr val="bg1"/>
                </a:solidFill>
                <a:latin typeface="Arial" panose="020B0604020202020204" pitchFamily="34" charset="0"/>
                <a:cs typeface="Arial" panose="020B0604020202020204" pitchFamily="34" charset="0"/>
              </a:rPr>
              <a:t> </a:t>
            </a:r>
            <a:r>
              <a:rPr lang="en-US" sz="2000" dirty="0" err="1" smtClean="0">
                <a:solidFill>
                  <a:schemeClr val="bg1"/>
                </a:solidFill>
                <a:latin typeface="Arial" panose="020B0604020202020204" pitchFamily="34" charset="0"/>
                <a:cs typeface="Arial" panose="020B0604020202020204" pitchFamily="34" charset="0"/>
              </a:rPr>
              <a:t>Shults</a:t>
            </a:r>
            <a:r>
              <a:rPr lang="en-US" sz="2000" dirty="0" smtClean="0">
                <a:solidFill>
                  <a:schemeClr val="bg1"/>
                </a:solidFill>
                <a:latin typeface="Arial" panose="020B0604020202020204" pitchFamily="34" charset="0"/>
                <a:cs typeface="Arial" panose="020B0604020202020204" pitchFamily="34" charset="0"/>
              </a:rPr>
              <a:t>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Mesa</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		Jackie</a:t>
            </a:r>
            <a:r>
              <a:rPr lang="en-US" sz="2000" b="1"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Kahn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Paradise </a:t>
            </a:r>
            <a:r>
              <a:rPr lang="en-US" sz="2000" dirty="0">
                <a:solidFill>
                  <a:schemeClr val="bg1"/>
                </a:solidFill>
                <a:latin typeface="Arial" panose="020B0604020202020204" pitchFamily="34" charset="0"/>
                <a:cs typeface="Arial" panose="020B0604020202020204" pitchFamily="34" charset="0"/>
              </a:rPr>
              <a:t>Valley:</a:t>
            </a:r>
            <a:r>
              <a:rPr lang="en-US" sz="2000" b="1"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Karla </a:t>
            </a:r>
            <a:r>
              <a:rPr lang="en-US" sz="2000" dirty="0" err="1" smtClean="0">
                <a:solidFill>
                  <a:schemeClr val="bg1"/>
                </a:solidFill>
                <a:latin typeface="Arial" panose="020B0604020202020204" pitchFamily="34" charset="0"/>
                <a:cs typeface="Arial" panose="020B0604020202020204" pitchFamily="34" charset="0"/>
              </a:rPr>
              <a:t>Elling</a:t>
            </a:r>
            <a:r>
              <a:rPr lang="en-US" sz="2000" dirty="0" smtClean="0">
                <a:solidFill>
                  <a:schemeClr val="bg1"/>
                </a:solidFill>
                <a:latin typeface="Arial" panose="020B0604020202020204" pitchFamily="34" charset="0"/>
                <a:cs typeface="Arial" panose="020B0604020202020204" pitchFamily="34" charset="0"/>
              </a:rPr>
              <a:t>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Phoenix</a:t>
            </a:r>
            <a:r>
              <a:rPr lang="en-US" sz="2000" dirty="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 </a:t>
            </a:r>
            <a:r>
              <a:rPr lang="en-US" sz="2000" b="1"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Christine </a:t>
            </a:r>
            <a:r>
              <a:rPr lang="en-US" sz="2000" dirty="0" err="1">
                <a:solidFill>
                  <a:schemeClr val="bg1"/>
                </a:solidFill>
                <a:latin typeface="Arial" panose="020B0604020202020204" pitchFamily="34" charset="0"/>
                <a:cs typeface="Arial" panose="020B0604020202020204" pitchFamily="34" charset="0"/>
              </a:rPr>
              <a:t>Cassano</a:t>
            </a:r>
            <a:r>
              <a:rPr lang="en-US" sz="2000" dirty="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Red </a:t>
            </a:r>
            <a:r>
              <a:rPr lang="en-US" sz="2000" dirty="0" err="1">
                <a:solidFill>
                  <a:schemeClr val="bg1"/>
                </a:solidFill>
                <a:latin typeface="Arial" panose="020B0604020202020204" pitchFamily="34" charset="0"/>
                <a:cs typeface="Arial" panose="020B0604020202020204" pitchFamily="34" charset="0"/>
              </a:rPr>
              <a:t>Rohall</a:t>
            </a:r>
            <a:r>
              <a:rPr lang="en-US" sz="2000" dirty="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Michelle </a:t>
            </a:r>
            <a:r>
              <a:rPr lang="en-US" sz="2000" dirty="0" err="1">
                <a:solidFill>
                  <a:schemeClr val="bg1"/>
                </a:solidFill>
                <a:latin typeface="Arial" panose="020B0604020202020204" pitchFamily="34" charset="0"/>
                <a:cs typeface="Arial" panose="020B0604020202020204" pitchFamily="34" charset="0"/>
              </a:rPr>
              <a:t>Startzman</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		and</a:t>
            </a:r>
            <a:r>
              <a:rPr lang="en-US" sz="2000" b="1"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John </a:t>
            </a:r>
            <a:r>
              <a:rPr lang="en-US" sz="2000" dirty="0" err="1" smtClean="0">
                <a:solidFill>
                  <a:schemeClr val="bg1"/>
                </a:solidFill>
                <a:latin typeface="Arial" panose="020B0604020202020204" pitchFamily="34" charset="0"/>
                <a:cs typeface="Arial" panose="020B0604020202020204" pitchFamily="34" charset="0"/>
              </a:rPr>
              <a:t>Tuomisto</a:t>
            </a:r>
            <a:r>
              <a:rPr lang="en-US" sz="2000" dirty="0" smtClean="0">
                <a:solidFill>
                  <a:schemeClr val="bg1"/>
                </a:solidFill>
                <a:latin typeface="Arial" panose="020B0604020202020204" pitchFamily="34" charset="0"/>
                <a:cs typeface="Arial" panose="020B0604020202020204" pitchFamily="34" charset="0"/>
              </a:rPr>
              <a:t>-Bell</a:t>
            </a:r>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Scottsdale:</a:t>
            </a:r>
            <a:r>
              <a:rPr lang="en-US" sz="2000" b="1" dirty="0">
                <a:solidFill>
                  <a:schemeClr val="bg1"/>
                </a:solidFill>
                <a:latin typeface="Arial" panose="020B0604020202020204" pitchFamily="34" charset="0"/>
                <a:cs typeface="Arial" panose="020B0604020202020204" pitchFamily="34" charset="0"/>
              </a:rPr>
              <a:t> </a:t>
            </a:r>
            <a:r>
              <a:rPr lang="en-US" sz="2000" b="1"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Cecelia </a:t>
            </a:r>
            <a:r>
              <a:rPr lang="en-US" sz="2000" dirty="0">
                <a:solidFill>
                  <a:schemeClr val="bg1"/>
                </a:solidFill>
                <a:latin typeface="Arial" panose="020B0604020202020204" pitchFamily="34" charset="0"/>
                <a:cs typeface="Arial" panose="020B0604020202020204" pitchFamily="34" charset="0"/>
              </a:rPr>
              <a:t>H. Calderon and</a:t>
            </a:r>
            <a:r>
              <a:rPr lang="en-US" sz="2000" b="1"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Perrin </a:t>
            </a:r>
            <a:r>
              <a:rPr lang="en-US" sz="2000" dirty="0" smtClean="0">
                <a:solidFill>
                  <a:schemeClr val="bg1"/>
                </a:solidFill>
                <a:latin typeface="Arial" panose="020B0604020202020204" pitchFamily="34" charset="0"/>
                <a:cs typeface="Arial" panose="020B0604020202020204" pitchFamily="34" charset="0"/>
              </a:rPr>
              <a:t>Gilbert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Tempe</a:t>
            </a:r>
            <a:r>
              <a:rPr lang="en-US" sz="2000" dirty="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 </a:t>
            </a:r>
            <a:r>
              <a:rPr lang="en-US" sz="2000" b="1"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Mary </a:t>
            </a:r>
            <a:r>
              <a:rPr lang="en-US" sz="2000" dirty="0">
                <a:solidFill>
                  <a:schemeClr val="bg1"/>
                </a:solidFill>
                <a:latin typeface="Arial" panose="020B0604020202020204" pitchFamily="34" charset="0"/>
                <a:cs typeface="Arial" panose="020B0604020202020204" pitchFamily="34" charset="0"/>
              </a:rPr>
              <a:t>Hood and Troy </a:t>
            </a:r>
            <a:r>
              <a:rPr lang="en-US" sz="2000" dirty="0" smtClean="0">
                <a:solidFill>
                  <a:schemeClr val="bg1"/>
                </a:solidFill>
                <a:latin typeface="Arial" panose="020B0604020202020204" pitchFamily="34" charset="0"/>
                <a:cs typeface="Arial" panose="020B0604020202020204" pitchFamily="34" charset="0"/>
              </a:rPr>
              <a:t>Moody</a:t>
            </a:r>
            <a:r>
              <a:rPr lang="en-US" sz="2000" b="1" dirty="0" smtClean="0">
                <a:solidFill>
                  <a:schemeClr val="bg1"/>
                </a:solidFill>
                <a:latin typeface="Arial" panose="020B0604020202020204" pitchFamily="34" charset="0"/>
                <a:cs typeface="Arial" panose="020B0604020202020204" pitchFamily="34" charset="0"/>
              </a:rPr>
              <a:t> </a:t>
            </a:r>
            <a:br>
              <a:rPr lang="en-US" sz="2000" b="1"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Tucson</a:t>
            </a:r>
            <a:r>
              <a:rPr lang="en-US" sz="2000" dirty="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 </a:t>
            </a:r>
            <a:r>
              <a:rPr lang="en-US" sz="2000" b="1"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Judith </a:t>
            </a:r>
            <a:r>
              <a:rPr lang="en-US" sz="2000" dirty="0">
                <a:solidFill>
                  <a:schemeClr val="bg1"/>
                </a:solidFill>
                <a:latin typeface="Arial" panose="020B0604020202020204" pitchFamily="34" charset="0"/>
                <a:cs typeface="Arial" panose="020B0604020202020204" pitchFamily="34" charset="0"/>
              </a:rPr>
              <a:t>Arnaud Gary,</a:t>
            </a:r>
            <a:r>
              <a:rPr lang="en-US" sz="2000" b="1"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Cynthia Miller,</a:t>
            </a:r>
            <a:r>
              <a:rPr lang="en-US" sz="2000" b="1"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Tom </a:t>
            </a:r>
            <a:r>
              <a:rPr lang="en-US" sz="2000" dirty="0" err="1">
                <a:solidFill>
                  <a:schemeClr val="bg1"/>
                </a:solidFill>
                <a:latin typeface="Arial" panose="020B0604020202020204" pitchFamily="34" charset="0"/>
                <a:cs typeface="Arial" panose="020B0604020202020204" pitchFamily="34" charset="0"/>
              </a:rPr>
              <a:t>Philabaum</a:t>
            </a:r>
            <a:r>
              <a:rPr lang="en-US" sz="2000" dirty="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		and Janet </a:t>
            </a:r>
            <a:r>
              <a:rPr lang="en-US" sz="2000" dirty="0">
                <a:solidFill>
                  <a:schemeClr val="bg1"/>
                </a:solidFill>
                <a:latin typeface="Arial" panose="020B0604020202020204" pitchFamily="34" charset="0"/>
                <a:cs typeface="Arial" panose="020B0604020202020204" pitchFamily="34" charset="0"/>
              </a:rPr>
              <a:t>Windsor. </a:t>
            </a:r>
            <a:endParaRPr lang="en-US" sz="2000" dirty="0"/>
          </a:p>
        </p:txBody>
      </p:sp>
    </p:spTree>
    <p:extLst>
      <p:ext uri="{BB962C8B-B14F-4D97-AF65-F5344CB8AC3E}">
        <p14:creationId xmlns:p14="http://schemas.microsoft.com/office/powerpoint/2010/main" val="1463056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995423"/>
            <a:ext cx="3216531" cy="4572000"/>
          </a:xfrm>
          <a:prstGeom prst="rect">
            <a:avLst/>
          </a:prstGeom>
        </p:spPr>
      </p:pic>
      <p:sp>
        <p:nvSpPr>
          <p:cNvPr id="3" name="Rectangle 2"/>
          <p:cNvSpPr/>
          <p:nvPr/>
        </p:nvSpPr>
        <p:spPr>
          <a:xfrm>
            <a:off x="3886200" y="304800"/>
            <a:ext cx="5029200" cy="6370975"/>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Judith Arnaud Gary</a:t>
            </a:r>
            <a:r>
              <a:rPr lang="en-US" sz="2200" dirty="0">
                <a:solidFill>
                  <a:schemeClr val="bg1"/>
                </a:solidFill>
                <a:latin typeface="Arial" panose="020B0604020202020204" pitchFamily="34" charset="0"/>
                <a:cs typeface="Arial" panose="020B0604020202020204" pitchFamily="34" charset="0"/>
              </a:rPr>
              <a:t>, Tucson</a:t>
            </a:r>
          </a:p>
          <a:p>
            <a:r>
              <a:rPr lang="en-US" sz="1000" dirty="0" smtClean="0">
                <a:solidFill>
                  <a:schemeClr val="bg1"/>
                </a:solidFill>
                <a:latin typeface="Arial" panose="020B0604020202020204" pitchFamily="34" charset="0"/>
                <a:cs typeface="Arial" panose="020B0604020202020204" pitchFamily="34" charset="0"/>
              </a:rPr>
              <a:t/>
            </a:r>
            <a:br>
              <a:rPr lang="en-US" sz="1000" dirty="0" smtClean="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Gary </a:t>
            </a:r>
            <a:r>
              <a:rPr lang="en-US" sz="2200" dirty="0">
                <a:solidFill>
                  <a:schemeClr val="bg1"/>
                </a:solidFill>
                <a:latin typeface="Arial" panose="020B0604020202020204" pitchFamily="34" charset="0"/>
                <a:cs typeface="Arial" panose="020B0604020202020204" pitchFamily="34" charset="0"/>
              </a:rPr>
              <a:t>is a native Arizonan and has been drawing and painting since childhood. While attending the University of Arizona, she took a clay class and found an immediate connection with the material. She later received a Bachelor of Fine Arts degree from the U of A and today continues to work with pencils, paint and </a:t>
            </a:r>
            <a:r>
              <a:rPr lang="en-US" sz="2200" dirty="0" smtClean="0">
                <a:solidFill>
                  <a:schemeClr val="bg1"/>
                </a:solidFill>
                <a:latin typeface="Arial" panose="020B0604020202020204" pitchFamily="34" charset="0"/>
                <a:cs typeface="Arial" panose="020B0604020202020204" pitchFamily="34" charset="0"/>
              </a:rPr>
              <a:t>clay. Gary says </a:t>
            </a:r>
            <a:r>
              <a:rPr lang="en-US" sz="2200" i="1" dirty="0" smtClean="0">
                <a:solidFill>
                  <a:schemeClr val="bg1"/>
                </a:solidFill>
                <a:latin typeface="Arial" panose="020B0604020202020204" pitchFamily="34" charset="0"/>
                <a:cs typeface="Arial" panose="020B0604020202020204" pitchFamily="34" charset="0"/>
              </a:rPr>
              <a:t>“I </a:t>
            </a:r>
            <a:r>
              <a:rPr lang="en-US" sz="2200" i="1" dirty="0">
                <a:solidFill>
                  <a:schemeClr val="bg1"/>
                </a:solidFill>
                <a:latin typeface="Arial" panose="020B0604020202020204" pitchFamily="34" charset="0"/>
                <a:cs typeface="Arial" panose="020B0604020202020204" pitchFamily="34" charset="0"/>
              </a:rPr>
              <a:t>often use copper in my clay work in the form of copper carbonate, which is important for achieving the results I’m looking for in my </a:t>
            </a:r>
            <a:r>
              <a:rPr lang="en-US" sz="2200" i="1" dirty="0" err="1">
                <a:solidFill>
                  <a:schemeClr val="bg1"/>
                </a:solidFill>
                <a:latin typeface="Arial" panose="020B0604020202020204" pitchFamily="34" charset="0"/>
                <a:cs typeface="Arial" panose="020B0604020202020204" pitchFamily="34" charset="0"/>
              </a:rPr>
              <a:t>raku</a:t>
            </a:r>
            <a:r>
              <a:rPr lang="en-US" sz="2200" i="1" dirty="0">
                <a:solidFill>
                  <a:schemeClr val="bg1"/>
                </a:solidFill>
                <a:latin typeface="Arial" panose="020B0604020202020204" pitchFamily="34" charset="0"/>
                <a:cs typeface="Arial" panose="020B0604020202020204" pitchFamily="34" charset="0"/>
              </a:rPr>
              <a:t> pieces…. I have always loved the look of copper</a:t>
            </a:r>
            <a:r>
              <a:rPr lang="en-US" sz="2200" i="1" dirty="0" smtClean="0">
                <a:solidFill>
                  <a:schemeClr val="bg1"/>
                </a:solidFill>
                <a:latin typeface="Arial" panose="020B0604020202020204" pitchFamily="34" charset="0"/>
                <a:cs typeface="Arial" panose="020B0604020202020204" pitchFamily="34" charset="0"/>
              </a:rPr>
              <a:t>.”</a:t>
            </a:r>
            <a:br>
              <a:rPr lang="en-US" sz="2200" i="1" dirty="0" smtClean="0">
                <a:solidFill>
                  <a:schemeClr val="bg1"/>
                </a:solidFill>
                <a:latin typeface="Arial" panose="020B0604020202020204" pitchFamily="34" charset="0"/>
                <a:cs typeface="Arial" panose="020B0604020202020204" pitchFamily="34" charset="0"/>
              </a:rPr>
            </a:br>
            <a:r>
              <a:rPr lang="en-US" sz="1000" i="1" dirty="0" smtClean="0">
                <a:solidFill>
                  <a:schemeClr val="bg1"/>
                </a:solidFill>
                <a:latin typeface="Arial" panose="020B0604020202020204" pitchFamily="34" charset="0"/>
                <a:cs typeface="Arial" panose="020B0604020202020204" pitchFamily="34" charset="0"/>
              </a:rPr>
              <a:t> </a:t>
            </a:r>
            <a:r>
              <a:rPr lang="en-US" i="1" dirty="0" smtClean="0">
                <a:solidFill>
                  <a:schemeClr val="bg1"/>
                </a:solidFill>
                <a:latin typeface="Arial" panose="020B0604020202020204" pitchFamily="34" charset="0"/>
                <a:cs typeface="Arial" panose="020B0604020202020204" pitchFamily="34" charset="0"/>
              </a:rPr>
              <a:t/>
            </a:r>
            <a:br>
              <a:rPr lang="en-US" i="1" dirty="0" smtClean="0">
                <a:solidFill>
                  <a:schemeClr val="bg1"/>
                </a:solidFill>
                <a:latin typeface="Arial" panose="020B0604020202020204" pitchFamily="34" charset="0"/>
                <a:cs typeface="Arial" panose="020B0604020202020204" pitchFamily="34" charset="0"/>
              </a:rPr>
            </a:br>
            <a:r>
              <a:rPr lang="en-US" sz="2400" dirty="0" smtClean="0">
                <a:solidFill>
                  <a:srgbClr val="0099FF"/>
                </a:solidFill>
              </a:rPr>
              <a:t>ww.judithgary.artspan.com</a:t>
            </a:r>
            <a:endParaRPr lang="en-US" sz="2200" dirty="0">
              <a:solidFill>
                <a:srgbClr val="0099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030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81600" y="762000"/>
            <a:ext cx="3553968" cy="5351526"/>
          </a:xfrm>
          <a:prstGeom prst="rect">
            <a:avLst/>
          </a:prstGeom>
        </p:spPr>
      </p:pic>
      <p:sp>
        <p:nvSpPr>
          <p:cNvPr id="3" name="Rectangle 2"/>
          <p:cNvSpPr/>
          <p:nvPr/>
        </p:nvSpPr>
        <p:spPr>
          <a:xfrm>
            <a:off x="381000" y="256937"/>
            <a:ext cx="4572000" cy="6694140"/>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Jose A. Benavides</a:t>
            </a:r>
            <a:r>
              <a:rPr lang="en-US" sz="2200" dirty="0">
                <a:solidFill>
                  <a:schemeClr val="bg1"/>
                </a:solidFill>
                <a:latin typeface="Arial" panose="020B0604020202020204" pitchFamily="34" charset="0"/>
                <a:cs typeface="Arial" panose="020B0604020202020204" pitchFamily="34" charset="0"/>
              </a:rPr>
              <a:t>, Chandler</a:t>
            </a:r>
          </a:p>
          <a:p>
            <a:r>
              <a:rPr lang="en-US" sz="1000" dirty="0" smtClean="0">
                <a:solidFill>
                  <a:schemeClr val="bg1"/>
                </a:solidFill>
                <a:latin typeface="Arial" panose="020B0604020202020204" pitchFamily="34" charset="0"/>
                <a:cs typeface="Arial" panose="020B0604020202020204" pitchFamily="34" charset="0"/>
              </a:rPr>
              <a:t/>
            </a:r>
            <a:br>
              <a:rPr lang="en-US" sz="1000" dirty="0" smtClean="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Before </a:t>
            </a:r>
            <a:r>
              <a:rPr lang="en-US" sz="2200" dirty="0">
                <a:solidFill>
                  <a:schemeClr val="bg1"/>
                </a:solidFill>
                <a:latin typeface="Arial" panose="020B0604020202020204" pitchFamily="34" charset="0"/>
                <a:cs typeface="Arial" panose="020B0604020202020204" pitchFamily="34" charset="0"/>
              </a:rPr>
              <a:t>he was even a teenager, Benavides was drawing cartoons for the local paper in Edinburg, TX. While attending high school in CA, a well-meaning math teacher advised him that he was too smart to be an artist and encouraged him to get an engineering degree. Years later, the realization that he could do both engineering and art became a turning point in his life. </a:t>
            </a:r>
            <a:r>
              <a:rPr lang="en-US" sz="2200" i="1" dirty="0">
                <a:solidFill>
                  <a:schemeClr val="bg1"/>
                </a:solidFill>
                <a:latin typeface="Arial" panose="020B0604020202020204" pitchFamily="34" charset="0"/>
                <a:cs typeface="Arial" panose="020B0604020202020204" pitchFamily="34" charset="0"/>
              </a:rPr>
              <a:t/>
            </a:r>
            <a:br>
              <a:rPr lang="en-US" sz="2200" i="1" dirty="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He says </a:t>
            </a:r>
            <a:r>
              <a:rPr lang="en-US" sz="2200" i="1" dirty="0" smtClean="0">
                <a:solidFill>
                  <a:schemeClr val="bg1"/>
                </a:solidFill>
                <a:latin typeface="Arial" panose="020B0604020202020204" pitchFamily="34" charset="0"/>
                <a:cs typeface="Arial" panose="020B0604020202020204" pitchFamily="34" charset="0"/>
              </a:rPr>
              <a:t>“The </a:t>
            </a:r>
            <a:r>
              <a:rPr lang="en-US" sz="2200" i="1" dirty="0">
                <a:solidFill>
                  <a:schemeClr val="bg1"/>
                </a:solidFill>
                <a:latin typeface="Arial" panose="020B0604020202020204" pitchFamily="34" charset="0"/>
                <a:cs typeface="Arial" panose="020B0604020202020204" pitchFamily="34" charset="0"/>
              </a:rPr>
              <a:t>piece ‘Copper Crown’ is </a:t>
            </a:r>
            <a:r>
              <a:rPr lang="en-US" sz="2200" i="1" dirty="0" smtClean="0">
                <a:solidFill>
                  <a:schemeClr val="bg1"/>
                </a:solidFill>
                <a:latin typeface="Arial" panose="020B0604020202020204" pitchFamily="34" charset="0"/>
                <a:cs typeface="Arial" panose="020B0604020202020204" pitchFamily="34" charset="0"/>
              </a:rPr>
              <a:t>made </a:t>
            </a:r>
            <a:r>
              <a:rPr lang="en-US" sz="2200" i="1" dirty="0">
                <a:solidFill>
                  <a:schemeClr val="bg1"/>
                </a:solidFill>
                <a:latin typeface="Arial" panose="020B0604020202020204" pitchFamily="34" charset="0"/>
                <a:cs typeface="Arial" panose="020B0604020202020204" pitchFamily="34" charset="0"/>
              </a:rPr>
              <a:t>of more than 300 automotive license plates that are arranged to indicate a sense of history and culture.  </a:t>
            </a:r>
            <a:br>
              <a:rPr lang="en-US" sz="2200" i="1" dirty="0">
                <a:solidFill>
                  <a:schemeClr val="bg1"/>
                </a:solidFill>
                <a:latin typeface="Arial" panose="020B0604020202020204" pitchFamily="34" charset="0"/>
                <a:cs typeface="Arial" panose="020B0604020202020204" pitchFamily="34" charset="0"/>
              </a:rPr>
            </a:br>
            <a:endParaRPr lang="en-US" sz="1100" dirty="0">
              <a:solidFill>
                <a:schemeClr val="bg1"/>
              </a:solidFill>
              <a:latin typeface="Arial" panose="020B0604020202020204" pitchFamily="34" charset="0"/>
              <a:cs typeface="Arial" panose="020B0604020202020204" pitchFamily="34" charset="0"/>
            </a:endParaRPr>
          </a:p>
          <a:p>
            <a:r>
              <a:rPr lang="en-US" sz="2200" dirty="0">
                <a:solidFill>
                  <a:srgbClr val="0099FF"/>
                </a:solidFill>
                <a:latin typeface="Arial" panose="020B0604020202020204" pitchFamily="34" charset="0"/>
                <a:cs typeface="Arial" panose="020B0604020202020204" pitchFamily="34" charset="0"/>
              </a:rPr>
              <a:t>www.joseart.com</a:t>
            </a:r>
          </a:p>
        </p:txBody>
      </p:sp>
    </p:spTree>
    <p:extLst>
      <p:ext uri="{BB962C8B-B14F-4D97-AF65-F5344CB8AC3E}">
        <p14:creationId xmlns:p14="http://schemas.microsoft.com/office/powerpoint/2010/main" val="612070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295400"/>
            <a:ext cx="3581400" cy="3581400"/>
          </a:xfrm>
          <a:prstGeom prst="rect">
            <a:avLst/>
          </a:prstGeom>
        </p:spPr>
      </p:pic>
      <p:sp>
        <p:nvSpPr>
          <p:cNvPr id="3" name="Rectangle 2"/>
          <p:cNvSpPr/>
          <p:nvPr/>
        </p:nvSpPr>
        <p:spPr>
          <a:xfrm>
            <a:off x="4136985" y="457200"/>
            <a:ext cx="4702215" cy="6186309"/>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Cecilia H. Calderon</a:t>
            </a:r>
            <a:r>
              <a:rPr lang="en-US" sz="2200" dirty="0">
                <a:solidFill>
                  <a:schemeClr val="bg1"/>
                </a:solidFill>
                <a:latin typeface="Arial" panose="020B0604020202020204" pitchFamily="34" charset="0"/>
                <a:cs typeface="Arial" panose="020B0604020202020204" pitchFamily="34" charset="0"/>
              </a:rPr>
              <a:t>, Scottsdale</a:t>
            </a:r>
          </a:p>
          <a:p>
            <a:r>
              <a:rPr lang="en-US" sz="1000" dirty="0" smtClean="0">
                <a:solidFill>
                  <a:schemeClr val="bg1"/>
                </a:solidFill>
                <a:latin typeface="Arial" panose="020B0604020202020204" pitchFamily="34" charset="0"/>
                <a:cs typeface="Arial" panose="020B0604020202020204" pitchFamily="34" charset="0"/>
              </a:rPr>
              <a:t/>
            </a:r>
            <a:br>
              <a:rPr lang="en-US" sz="1000" dirty="0" smtClean="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Calderon </a:t>
            </a:r>
            <a:r>
              <a:rPr lang="en-US" sz="2200" dirty="0">
                <a:solidFill>
                  <a:schemeClr val="bg1"/>
                </a:solidFill>
                <a:latin typeface="Arial" panose="020B0604020202020204" pitchFamily="34" charset="0"/>
                <a:cs typeface="Arial" panose="020B0604020202020204" pitchFamily="34" charset="0"/>
              </a:rPr>
              <a:t>was born and raised in Mexico City </a:t>
            </a:r>
            <a:r>
              <a:rPr lang="en-US" sz="2200" dirty="0" smtClean="0">
                <a:solidFill>
                  <a:schemeClr val="bg1"/>
                </a:solidFill>
                <a:latin typeface="Arial" panose="020B0604020202020204" pitchFamily="34" charset="0"/>
                <a:cs typeface="Arial" panose="020B0604020202020204" pitchFamily="34" charset="0"/>
              </a:rPr>
              <a:t>but has lived in the United States for many years. She likes to work with </a:t>
            </a:r>
            <a:r>
              <a:rPr lang="en-US" sz="2200" dirty="0">
                <a:solidFill>
                  <a:schemeClr val="bg1"/>
                </a:solidFill>
                <a:latin typeface="Arial" panose="020B0604020202020204" pitchFamily="34" charset="0"/>
                <a:cs typeface="Arial" panose="020B0604020202020204" pitchFamily="34" charset="0"/>
              </a:rPr>
              <a:t>copper </a:t>
            </a:r>
            <a:r>
              <a:rPr lang="en-US" sz="2200" dirty="0" smtClean="0">
                <a:solidFill>
                  <a:schemeClr val="bg1"/>
                </a:solidFill>
                <a:latin typeface="Arial" panose="020B0604020202020204" pitchFamily="34" charset="0"/>
                <a:cs typeface="Arial" panose="020B0604020202020204" pitchFamily="34" charset="0"/>
              </a:rPr>
              <a:t>because she can change its surface with media </a:t>
            </a:r>
            <a:r>
              <a:rPr lang="en-US" sz="2200" dirty="0">
                <a:solidFill>
                  <a:schemeClr val="bg1"/>
                </a:solidFill>
                <a:latin typeface="Arial" panose="020B0604020202020204" pitchFamily="34" charset="0"/>
                <a:cs typeface="Arial" panose="020B0604020202020204" pitchFamily="34" charset="0"/>
              </a:rPr>
              <a:t>such as acid patinas, oils, acrylics and plasters </a:t>
            </a:r>
            <a:r>
              <a:rPr lang="en-US" sz="2200" dirty="0" smtClean="0">
                <a:solidFill>
                  <a:schemeClr val="bg1"/>
                </a:solidFill>
                <a:latin typeface="Arial" panose="020B0604020202020204" pitchFamily="34" charset="0"/>
                <a:cs typeface="Arial" panose="020B0604020202020204" pitchFamily="34" charset="0"/>
              </a:rPr>
              <a:t>and techniques </a:t>
            </a:r>
            <a:r>
              <a:rPr lang="en-US" sz="2200" dirty="0">
                <a:solidFill>
                  <a:schemeClr val="bg1"/>
                </a:solidFill>
                <a:latin typeface="Arial" panose="020B0604020202020204" pitchFamily="34" charset="0"/>
                <a:cs typeface="Arial" panose="020B0604020202020204" pitchFamily="34" charset="0"/>
              </a:rPr>
              <a:t>such as </a:t>
            </a:r>
            <a:r>
              <a:rPr lang="en-US" sz="2200" dirty="0" err="1">
                <a:solidFill>
                  <a:schemeClr val="bg1"/>
                </a:solidFill>
                <a:latin typeface="Arial" panose="020B0604020202020204" pitchFamily="34" charset="0"/>
                <a:cs typeface="Arial" panose="020B0604020202020204" pitchFamily="34" charset="0"/>
              </a:rPr>
              <a:t>repoussé</a:t>
            </a:r>
            <a:r>
              <a:rPr lang="en-US" sz="2200" dirty="0">
                <a:solidFill>
                  <a:schemeClr val="bg1"/>
                </a:solidFill>
                <a:latin typeface="Arial" panose="020B0604020202020204" pitchFamily="34" charset="0"/>
                <a:cs typeface="Arial" panose="020B0604020202020204" pitchFamily="34" charset="0"/>
              </a:rPr>
              <a:t> (hammered relief) and metal </a:t>
            </a:r>
            <a:r>
              <a:rPr lang="en-US" sz="2200" dirty="0" smtClean="0">
                <a:solidFill>
                  <a:schemeClr val="bg1"/>
                </a:solidFill>
                <a:latin typeface="Arial" panose="020B0604020202020204" pitchFamily="34" charset="0"/>
                <a:cs typeface="Arial" panose="020B0604020202020204" pitchFamily="34" charset="0"/>
              </a:rPr>
              <a:t>etching. She </a:t>
            </a:r>
            <a:r>
              <a:rPr lang="en-US" sz="2200" dirty="0">
                <a:solidFill>
                  <a:schemeClr val="bg1"/>
                </a:solidFill>
                <a:latin typeface="Arial" panose="020B0604020202020204" pitchFamily="34" charset="0"/>
                <a:cs typeface="Arial" panose="020B0604020202020204" pitchFamily="34" charset="0"/>
              </a:rPr>
              <a:t>says </a:t>
            </a:r>
            <a:r>
              <a:rPr lang="en-US" sz="2200" i="1" dirty="0" smtClean="0">
                <a:solidFill>
                  <a:schemeClr val="bg1"/>
                </a:solidFill>
                <a:latin typeface="Arial" panose="020B0604020202020204" pitchFamily="34" charset="0"/>
                <a:cs typeface="Arial" panose="020B0604020202020204" pitchFamily="34" charset="0"/>
              </a:rPr>
              <a:t>“</a:t>
            </a:r>
            <a:r>
              <a:rPr lang="en-US" sz="2200" i="1" dirty="0">
                <a:solidFill>
                  <a:schemeClr val="bg1"/>
                </a:solidFill>
                <a:latin typeface="Arial" panose="020B0604020202020204" pitchFamily="34" charset="0"/>
                <a:cs typeface="Arial" panose="020B0604020202020204" pitchFamily="34" charset="0"/>
              </a:rPr>
              <a:t>Copper is a noble and fascinating material and in it I have found the perfect ally to express my connection to nature, the ultimate </a:t>
            </a:r>
            <a:r>
              <a:rPr lang="en-US" sz="2200" i="1" dirty="0" smtClean="0">
                <a:solidFill>
                  <a:schemeClr val="bg1"/>
                </a:solidFill>
                <a:latin typeface="Arial" panose="020B0604020202020204" pitchFamily="34" charset="0"/>
                <a:cs typeface="Arial" panose="020B0604020202020204" pitchFamily="34" charset="0"/>
              </a:rPr>
              <a:t>artist.” </a:t>
            </a:r>
            <a:br>
              <a:rPr lang="en-US" sz="2200" i="1" dirty="0" smtClean="0">
                <a:solidFill>
                  <a:schemeClr val="bg1"/>
                </a:solidFill>
                <a:latin typeface="Arial" panose="020B0604020202020204" pitchFamily="34" charset="0"/>
                <a:cs typeface="Arial" panose="020B0604020202020204" pitchFamily="34" charset="0"/>
              </a:rPr>
            </a:br>
            <a:r>
              <a:rPr lang="en-US" sz="2200" i="1" dirty="0" smtClean="0">
                <a:solidFill>
                  <a:schemeClr val="bg1"/>
                </a:solidFill>
                <a:latin typeface="Arial" panose="020B0604020202020204" pitchFamily="34" charset="0"/>
                <a:cs typeface="Arial" panose="020B0604020202020204" pitchFamily="34" charset="0"/>
              </a:rPr>
              <a:t/>
            </a:r>
            <a:br>
              <a:rPr lang="en-US" sz="2200" i="1" dirty="0" smtClean="0">
                <a:solidFill>
                  <a:schemeClr val="bg1"/>
                </a:solidFill>
                <a:latin typeface="Arial" panose="020B0604020202020204" pitchFamily="34" charset="0"/>
                <a:cs typeface="Arial" panose="020B0604020202020204" pitchFamily="34" charset="0"/>
              </a:rPr>
            </a:br>
            <a:r>
              <a:rPr lang="en-US" sz="2200" dirty="0" smtClean="0">
                <a:solidFill>
                  <a:srgbClr val="0099FF"/>
                </a:solidFill>
                <a:latin typeface="Arial" panose="020B0604020202020204" pitchFamily="34" charset="0"/>
                <a:cs typeface="Arial" panose="020B0604020202020204" pitchFamily="34" charset="0"/>
              </a:rPr>
              <a:t>www.ceciliahcalderon.com</a:t>
            </a:r>
            <a:endParaRPr lang="en-US" sz="2200" dirty="0">
              <a:solidFill>
                <a:srgbClr val="0099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762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15000" y="283580"/>
            <a:ext cx="3048000" cy="6224588"/>
          </a:xfrm>
          <a:prstGeom prst="rect">
            <a:avLst/>
          </a:prstGeom>
        </p:spPr>
      </p:pic>
      <p:sp>
        <p:nvSpPr>
          <p:cNvPr id="3" name="Rectangle 2"/>
          <p:cNvSpPr/>
          <p:nvPr/>
        </p:nvSpPr>
        <p:spPr>
          <a:xfrm>
            <a:off x="326985" y="471996"/>
            <a:ext cx="5105400" cy="5847755"/>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Christine </a:t>
            </a:r>
            <a:r>
              <a:rPr lang="en-US" sz="2200" b="1" dirty="0" err="1">
                <a:solidFill>
                  <a:schemeClr val="bg1"/>
                </a:solidFill>
                <a:latin typeface="Arial" panose="020B0604020202020204" pitchFamily="34" charset="0"/>
                <a:cs typeface="Arial" panose="020B0604020202020204" pitchFamily="34" charset="0"/>
              </a:rPr>
              <a:t>Cassano</a:t>
            </a:r>
            <a:r>
              <a:rPr lang="en-US" sz="2200" dirty="0">
                <a:solidFill>
                  <a:schemeClr val="bg1"/>
                </a:solidFill>
                <a:latin typeface="Arial" panose="020B0604020202020204" pitchFamily="34" charset="0"/>
                <a:cs typeface="Arial" panose="020B0604020202020204" pitchFamily="34" charset="0"/>
              </a:rPr>
              <a:t>, Phoenix</a:t>
            </a:r>
          </a:p>
          <a:p>
            <a:r>
              <a:rPr lang="en-US" sz="1050" dirty="0" smtClean="0">
                <a:solidFill>
                  <a:schemeClr val="bg1"/>
                </a:solidFill>
                <a:latin typeface="Arial" panose="020B0604020202020204" pitchFamily="34" charset="0"/>
                <a:cs typeface="Arial" panose="020B0604020202020204" pitchFamily="34" charset="0"/>
              </a:rPr>
              <a:t/>
            </a:r>
            <a:br>
              <a:rPr lang="en-US" sz="1050" dirty="0" smtClean="0">
                <a:solidFill>
                  <a:schemeClr val="bg1"/>
                </a:solidFill>
                <a:latin typeface="Arial" panose="020B0604020202020204" pitchFamily="34" charset="0"/>
                <a:cs typeface="Arial" panose="020B0604020202020204" pitchFamily="34" charset="0"/>
              </a:rPr>
            </a:br>
            <a:r>
              <a:rPr lang="en-US" sz="2200" dirty="0" err="1" smtClean="0">
                <a:solidFill>
                  <a:schemeClr val="bg1"/>
                </a:solidFill>
                <a:latin typeface="Arial" panose="020B0604020202020204" pitchFamily="34" charset="0"/>
                <a:cs typeface="Arial" panose="020B0604020202020204" pitchFamily="34" charset="0"/>
              </a:rPr>
              <a:t>Cassano</a:t>
            </a:r>
            <a:r>
              <a:rPr lang="en-US" sz="2200" dirty="0" smtClean="0">
                <a:solidFill>
                  <a:schemeClr val="bg1"/>
                </a:solidFill>
                <a:latin typeface="Arial" panose="020B0604020202020204" pitchFamily="34" charset="0"/>
                <a:cs typeface="Arial" panose="020B0604020202020204" pitchFamily="34" charset="0"/>
              </a:rPr>
              <a:t> is a mixed media artist and was </a:t>
            </a:r>
            <a:r>
              <a:rPr lang="en-US" sz="2200" dirty="0">
                <a:solidFill>
                  <a:schemeClr val="bg1"/>
                </a:solidFill>
                <a:latin typeface="Arial" panose="020B0604020202020204" pitchFamily="34" charset="0"/>
                <a:cs typeface="Arial" panose="020B0604020202020204" pitchFamily="34" charset="0"/>
              </a:rPr>
              <a:t>originally born and raised in Virginia and later </a:t>
            </a:r>
            <a:r>
              <a:rPr lang="en-US" sz="2200" dirty="0" smtClean="0">
                <a:solidFill>
                  <a:schemeClr val="bg1"/>
                </a:solidFill>
                <a:latin typeface="Arial" panose="020B0604020202020204" pitchFamily="34" charset="0"/>
                <a:cs typeface="Arial" panose="020B0604020202020204" pitchFamily="34" charset="0"/>
              </a:rPr>
              <a:t>relocated </a:t>
            </a:r>
            <a:r>
              <a:rPr lang="en-US" sz="2200" dirty="0">
                <a:solidFill>
                  <a:schemeClr val="bg1"/>
                </a:solidFill>
                <a:latin typeface="Arial" panose="020B0604020202020204" pitchFamily="34" charset="0"/>
                <a:cs typeface="Arial" panose="020B0604020202020204" pitchFamily="34" charset="0"/>
              </a:rPr>
              <a:t>to </a:t>
            </a:r>
            <a:r>
              <a:rPr lang="en-US" sz="2200" dirty="0" smtClean="0">
                <a:solidFill>
                  <a:schemeClr val="bg1"/>
                </a:solidFill>
                <a:latin typeface="Arial" panose="020B0604020202020204" pitchFamily="34" charset="0"/>
                <a:cs typeface="Arial" panose="020B0604020202020204" pitchFamily="34" charset="0"/>
              </a:rPr>
              <a:t>Phoenix. She </a:t>
            </a:r>
            <a:r>
              <a:rPr lang="en-US" sz="2200" dirty="0">
                <a:solidFill>
                  <a:schemeClr val="bg1"/>
                </a:solidFill>
                <a:latin typeface="Arial" panose="020B0604020202020204" pitchFamily="34" charset="0"/>
                <a:cs typeface="Arial" panose="020B0604020202020204" pitchFamily="34" charset="0"/>
              </a:rPr>
              <a:t>approaches and analyzes her artwork much like a scientist approaches a problem. She says “</a:t>
            </a:r>
            <a:r>
              <a:rPr lang="en-US" sz="2200" i="1" dirty="0">
                <a:solidFill>
                  <a:schemeClr val="bg1"/>
                </a:solidFill>
                <a:latin typeface="Arial" panose="020B0604020202020204" pitchFamily="34" charset="0"/>
                <a:cs typeface="Arial" panose="020B0604020202020204" pitchFamily="34" charset="0"/>
              </a:rPr>
              <a:t>The body is a </a:t>
            </a:r>
            <a:r>
              <a:rPr lang="en-US" sz="2200" i="1" dirty="0" smtClean="0">
                <a:solidFill>
                  <a:schemeClr val="bg1"/>
                </a:solidFill>
                <a:latin typeface="Arial" panose="020B0604020202020204" pitchFamily="34" charset="0"/>
                <a:cs typeface="Arial" panose="020B0604020202020204" pitchFamily="34" charset="0"/>
              </a:rPr>
              <a:t>system…. At </a:t>
            </a:r>
            <a:r>
              <a:rPr lang="en-US" sz="2200" i="1" dirty="0">
                <a:solidFill>
                  <a:schemeClr val="bg1"/>
                </a:solidFill>
                <a:latin typeface="Arial" panose="020B0604020202020204" pitchFamily="34" charset="0"/>
                <a:cs typeface="Arial" panose="020B0604020202020204" pitchFamily="34" charset="0"/>
              </a:rPr>
              <a:t>the heart of my work is a need to harmonize the organic self with an industrial civilization. These themes are inherent in my cabinet of materials – clay, wood, stones, concrete, circuitry, metals, and a wide range of found objects. </a:t>
            </a:r>
            <a:r>
              <a:rPr lang="en-US" sz="2200" i="1" dirty="0" smtClean="0">
                <a:solidFill>
                  <a:schemeClr val="bg1"/>
                </a:solidFill>
                <a:latin typeface="Arial" panose="020B0604020202020204" pitchFamily="34" charset="0"/>
                <a:cs typeface="Arial" panose="020B0604020202020204" pitchFamily="34" charset="0"/>
              </a:rPr>
              <a:t/>
            </a:r>
            <a:br>
              <a:rPr lang="en-US" sz="2200" i="1" dirty="0" smtClean="0">
                <a:solidFill>
                  <a:schemeClr val="bg1"/>
                </a:solidFill>
                <a:latin typeface="Arial" panose="020B0604020202020204" pitchFamily="34" charset="0"/>
                <a:cs typeface="Arial" panose="020B0604020202020204" pitchFamily="34" charset="0"/>
              </a:rPr>
            </a:br>
            <a:endParaRPr lang="en-US" sz="2200" dirty="0">
              <a:solidFill>
                <a:schemeClr val="bg1"/>
              </a:solidFill>
              <a:latin typeface="Arial" panose="020B0604020202020204" pitchFamily="34" charset="0"/>
              <a:cs typeface="Arial" panose="020B0604020202020204" pitchFamily="34" charset="0"/>
            </a:endParaRPr>
          </a:p>
          <a:p>
            <a:r>
              <a:rPr lang="en-US" sz="2200" dirty="0" smtClean="0">
                <a:solidFill>
                  <a:srgbClr val="0099FF"/>
                </a:solidFill>
                <a:latin typeface="Arial" panose="020B0604020202020204" pitchFamily="34" charset="0"/>
                <a:cs typeface="Arial" panose="020B0604020202020204" pitchFamily="34" charset="0"/>
              </a:rPr>
              <a:t>www.christinecassano.com</a:t>
            </a:r>
            <a:endParaRPr lang="en-US" sz="2200" dirty="0">
              <a:solidFill>
                <a:srgbClr val="0099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368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4717" y="381000"/>
            <a:ext cx="3510023" cy="2721540"/>
          </a:xfrm>
          <a:prstGeom prst="rect">
            <a:avLst/>
          </a:prstGeom>
        </p:spPr>
      </p:pic>
      <p:sp>
        <p:nvSpPr>
          <p:cNvPr id="4" name="Rectangle 3"/>
          <p:cNvSpPr/>
          <p:nvPr/>
        </p:nvSpPr>
        <p:spPr>
          <a:xfrm>
            <a:off x="4301924" y="304800"/>
            <a:ext cx="4572000" cy="6340197"/>
          </a:xfrm>
          <a:prstGeom prst="rect">
            <a:avLst/>
          </a:prstGeom>
        </p:spPr>
        <p:txBody>
          <a:bodyPr>
            <a:spAutoFit/>
          </a:bodyPr>
          <a:lstStyle/>
          <a:p>
            <a:r>
              <a:rPr lang="en-US" sz="2200" b="1" dirty="0">
                <a:solidFill>
                  <a:schemeClr val="bg1"/>
                </a:solidFill>
                <a:latin typeface="Arial" panose="020B0604020202020204" pitchFamily="34" charset="0"/>
                <a:cs typeface="Arial" panose="020B0604020202020204" pitchFamily="34" charset="0"/>
              </a:rPr>
              <a:t>Karla </a:t>
            </a:r>
            <a:r>
              <a:rPr lang="en-US" sz="2200" b="1" dirty="0" err="1">
                <a:solidFill>
                  <a:schemeClr val="bg1"/>
                </a:solidFill>
                <a:latin typeface="Arial" panose="020B0604020202020204" pitchFamily="34" charset="0"/>
                <a:cs typeface="Arial" panose="020B0604020202020204" pitchFamily="34" charset="0"/>
              </a:rPr>
              <a:t>Elling</a:t>
            </a:r>
            <a:r>
              <a:rPr lang="en-US" sz="2200" dirty="0">
                <a:solidFill>
                  <a:schemeClr val="bg1"/>
                </a:solidFill>
                <a:latin typeface="Arial" panose="020B0604020202020204" pitchFamily="34" charset="0"/>
                <a:cs typeface="Arial" panose="020B0604020202020204" pitchFamily="34" charset="0"/>
              </a:rPr>
              <a:t>, Paradise Valley</a:t>
            </a:r>
          </a:p>
          <a:p>
            <a:endParaRPr lang="en-US" sz="1000" dirty="0" smtClean="0">
              <a:solidFill>
                <a:schemeClr val="bg1"/>
              </a:solidFill>
              <a:latin typeface="Arial" panose="020B0604020202020204" pitchFamily="34" charset="0"/>
              <a:cs typeface="Arial" panose="020B0604020202020204" pitchFamily="34" charset="0"/>
            </a:endParaRPr>
          </a:p>
          <a:p>
            <a:r>
              <a:rPr lang="en-US" sz="2200" dirty="0" err="1" smtClean="0">
                <a:solidFill>
                  <a:schemeClr val="bg1"/>
                </a:solidFill>
                <a:latin typeface="Arial" panose="020B0604020202020204" pitchFamily="34" charset="0"/>
                <a:cs typeface="Arial" panose="020B0604020202020204" pitchFamily="34" charset="0"/>
              </a:rPr>
              <a:t>Elling</a:t>
            </a:r>
            <a:r>
              <a:rPr lang="en-US" sz="2200" dirty="0" smtClean="0">
                <a:solidFill>
                  <a:schemeClr val="bg1"/>
                </a:solidFill>
                <a:latin typeface="Arial" panose="020B0604020202020204" pitchFamily="34" charset="0"/>
                <a:cs typeface="Arial" panose="020B0604020202020204" pitchFamily="34" charset="0"/>
              </a:rPr>
              <a:t> is </a:t>
            </a:r>
            <a:r>
              <a:rPr lang="en-US" sz="2200" dirty="0">
                <a:solidFill>
                  <a:schemeClr val="bg1"/>
                </a:solidFill>
                <a:latin typeface="Arial" panose="020B0604020202020204" pitchFamily="34" charset="0"/>
                <a:cs typeface="Arial" panose="020B0604020202020204" pitchFamily="34" charset="0"/>
              </a:rPr>
              <a:t>a letterpress printer and papermaker, specializing in desert fibers. </a:t>
            </a:r>
            <a:r>
              <a:rPr lang="en-US" sz="2200" dirty="0" smtClean="0">
                <a:solidFill>
                  <a:schemeClr val="bg1"/>
                </a:solidFill>
                <a:latin typeface="Arial" panose="020B0604020202020204" pitchFamily="34" charset="0"/>
                <a:cs typeface="Arial" panose="020B0604020202020204" pitchFamily="34" charset="0"/>
              </a:rPr>
              <a:t>For </a:t>
            </a:r>
            <a:r>
              <a:rPr lang="en-US" sz="2200" dirty="0">
                <a:solidFill>
                  <a:schemeClr val="bg1"/>
                </a:solidFill>
                <a:latin typeface="Arial" panose="020B0604020202020204" pitchFamily="34" charset="0"/>
                <a:cs typeface="Arial" panose="020B0604020202020204" pitchFamily="34" charset="0"/>
              </a:rPr>
              <a:t>thirty years she has printed the work of contemporary poets and writers, including several Poet Laureates of the United </a:t>
            </a:r>
            <a:r>
              <a:rPr lang="en-US" sz="2200" dirty="0" smtClean="0">
                <a:solidFill>
                  <a:schemeClr val="bg1"/>
                </a:solidFill>
                <a:latin typeface="Arial" panose="020B0604020202020204" pitchFamily="34" charset="0"/>
                <a:cs typeface="Arial" panose="020B0604020202020204" pitchFamily="34" charset="0"/>
              </a:rPr>
              <a:t>States. </a:t>
            </a:r>
            <a:r>
              <a:rPr lang="en-US" sz="2200" dirty="0" err="1" smtClean="0">
                <a:solidFill>
                  <a:schemeClr val="bg1"/>
                </a:solidFill>
                <a:latin typeface="Arial" panose="020B0604020202020204" pitchFamily="34" charset="0"/>
                <a:cs typeface="Arial" panose="020B0604020202020204" pitchFamily="34" charset="0"/>
              </a:rPr>
              <a:t>Elling</a:t>
            </a:r>
            <a:r>
              <a:rPr lang="en-US" sz="2200" dirty="0" smtClean="0">
                <a:solidFill>
                  <a:schemeClr val="bg1"/>
                </a:solidFill>
                <a:latin typeface="Arial" panose="020B0604020202020204" pitchFamily="34" charset="0"/>
                <a:cs typeface="Arial" panose="020B0604020202020204" pitchFamily="34" charset="0"/>
              </a:rPr>
              <a:t> says </a:t>
            </a:r>
            <a:r>
              <a:rPr lang="en-US" sz="2200" i="1" dirty="0">
                <a:solidFill>
                  <a:schemeClr val="bg1"/>
                </a:solidFill>
                <a:latin typeface="Arial" panose="020B0604020202020204" pitchFamily="34" charset="0"/>
                <a:cs typeface="Arial" panose="020B0604020202020204" pitchFamily="34" charset="0"/>
              </a:rPr>
              <a:t>“My limited-edition artist book traces the immigration and American dreams of </a:t>
            </a:r>
            <a:r>
              <a:rPr lang="en-US" sz="2200" i="1" dirty="0" smtClean="0">
                <a:solidFill>
                  <a:schemeClr val="bg1"/>
                </a:solidFill>
                <a:latin typeface="Arial" panose="020B0604020202020204" pitchFamily="34" charset="0"/>
                <a:cs typeface="Arial" panose="020B0604020202020204" pitchFamily="34" charset="0"/>
              </a:rPr>
              <a:t>my family, the </a:t>
            </a:r>
            <a:r>
              <a:rPr lang="en-US" sz="2200" i="1" dirty="0" err="1">
                <a:solidFill>
                  <a:schemeClr val="bg1"/>
                </a:solidFill>
                <a:latin typeface="Arial" panose="020B0604020202020204" pitchFamily="34" charset="0"/>
                <a:cs typeface="Arial" panose="020B0604020202020204" pitchFamily="34" charset="0"/>
              </a:rPr>
              <a:t>Rydens</a:t>
            </a:r>
            <a:r>
              <a:rPr lang="en-US" sz="2200" i="1" dirty="0">
                <a:solidFill>
                  <a:schemeClr val="bg1"/>
                </a:solidFill>
                <a:latin typeface="Arial" panose="020B0604020202020204" pitchFamily="34" charset="0"/>
                <a:cs typeface="Arial" panose="020B0604020202020204" pitchFamily="34" charset="0"/>
              </a:rPr>
              <a:t>, </a:t>
            </a:r>
            <a:r>
              <a:rPr lang="en-US" sz="2200" i="1" dirty="0" smtClean="0">
                <a:solidFill>
                  <a:schemeClr val="bg1"/>
                </a:solidFill>
                <a:latin typeface="Arial" panose="020B0604020202020204" pitchFamily="34" charset="0"/>
                <a:cs typeface="Arial" panose="020B0604020202020204" pitchFamily="34" charset="0"/>
              </a:rPr>
              <a:t>[who were copper miners]. The </a:t>
            </a:r>
            <a:r>
              <a:rPr lang="en-US" sz="2200" i="1" dirty="0">
                <a:solidFill>
                  <a:schemeClr val="bg1"/>
                </a:solidFill>
                <a:latin typeface="Arial" panose="020B0604020202020204" pitchFamily="34" charset="0"/>
                <a:cs typeface="Arial" panose="020B0604020202020204" pitchFamily="34" charset="0"/>
              </a:rPr>
              <a:t>stories </a:t>
            </a:r>
            <a:r>
              <a:rPr lang="en-US" sz="2200" i="1" dirty="0" smtClean="0">
                <a:solidFill>
                  <a:schemeClr val="bg1"/>
                </a:solidFill>
                <a:latin typeface="Arial" panose="020B0604020202020204" pitchFamily="34" charset="0"/>
                <a:cs typeface="Arial" panose="020B0604020202020204" pitchFamily="34" charset="0"/>
              </a:rPr>
              <a:t>were </a:t>
            </a:r>
            <a:r>
              <a:rPr lang="en-US" sz="2200" i="1" dirty="0">
                <a:solidFill>
                  <a:schemeClr val="bg1"/>
                </a:solidFill>
                <a:latin typeface="Arial" panose="020B0604020202020204" pitchFamily="34" charset="0"/>
                <a:cs typeface="Arial" panose="020B0604020202020204" pitchFamily="34" charset="0"/>
              </a:rPr>
              <a:t>told to me again and again by my mother </a:t>
            </a:r>
            <a:r>
              <a:rPr lang="en-US" sz="2200" i="1" dirty="0" smtClean="0">
                <a:solidFill>
                  <a:schemeClr val="bg1"/>
                </a:solidFill>
                <a:latin typeface="Arial" panose="020B0604020202020204" pitchFamily="34" charset="0"/>
                <a:cs typeface="Arial" panose="020B0604020202020204" pitchFamily="34" charset="0"/>
              </a:rPr>
              <a:t>(nicknamed Tiny).” </a:t>
            </a:r>
            <a:br>
              <a:rPr lang="en-US" sz="2200" i="1" dirty="0" smtClean="0">
                <a:solidFill>
                  <a:schemeClr val="bg1"/>
                </a:solidFill>
                <a:latin typeface="Arial" panose="020B0604020202020204" pitchFamily="34" charset="0"/>
                <a:cs typeface="Arial" panose="020B0604020202020204" pitchFamily="34" charset="0"/>
              </a:rPr>
            </a:br>
            <a:r>
              <a:rPr lang="en-US" sz="1000" i="1" dirty="0" smtClean="0">
                <a:solidFill>
                  <a:schemeClr val="bg1"/>
                </a:solidFill>
                <a:latin typeface="Arial" panose="020B0604020202020204" pitchFamily="34" charset="0"/>
                <a:cs typeface="Arial" panose="020B0604020202020204" pitchFamily="34" charset="0"/>
              </a:rPr>
              <a:t/>
            </a:r>
            <a:br>
              <a:rPr lang="en-US" sz="1000" i="1" dirty="0" smtClean="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The paper in this handmade book was made with remnants of clothing worn by her family.</a:t>
            </a:r>
            <a:endParaRPr lang="en-US" sz="22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7355" y="3352800"/>
            <a:ext cx="3527385" cy="2812930"/>
          </a:xfrm>
          <a:prstGeom prst="rect">
            <a:avLst/>
          </a:prstGeom>
        </p:spPr>
      </p:pic>
    </p:spTree>
    <p:extLst>
      <p:ext uri="{BB962C8B-B14F-4D97-AF65-F5344CB8AC3E}">
        <p14:creationId xmlns:p14="http://schemas.microsoft.com/office/powerpoint/2010/main" val="1719938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84043" y="1524001"/>
            <a:ext cx="3477854" cy="3505200"/>
          </a:xfrm>
          <a:prstGeom prst="rect">
            <a:avLst/>
          </a:prstGeom>
        </p:spPr>
      </p:pic>
      <p:sp>
        <p:nvSpPr>
          <p:cNvPr id="3" name="Rectangle 2"/>
          <p:cNvSpPr/>
          <p:nvPr/>
        </p:nvSpPr>
        <p:spPr>
          <a:xfrm>
            <a:off x="381000" y="304800"/>
            <a:ext cx="4800600" cy="6155531"/>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Perrin Gilbert</a:t>
            </a:r>
            <a:r>
              <a:rPr lang="en-US" sz="2200" dirty="0">
                <a:solidFill>
                  <a:schemeClr val="bg1"/>
                </a:solidFill>
                <a:latin typeface="Arial" panose="020B0604020202020204" pitchFamily="34" charset="0"/>
                <a:cs typeface="Arial" panose="020B0604020202020204" pitchFamily="34" charset="0"/>
              </a:rPr>
              <a:t>, Scottsdale</a:t>
            </a:r>
          </a:p>
          <a:p>
            <a:endParaRPr lang="en-US" sz="1000" dirty="0" smtClean="0">
              <a:solidFill>
                <a:schemeClr val="bg1"/>
              </a:solidFill>
              <a:latin typeface="Arial" panose="020B0604020202020204" pitchFamily="34" charset="0"/>
              <a:cs typeface="Arial" panose="020B0604020202020204" pitchFamily="34" charset="0"/>
            </a:endParaRPr>
          </a:p>
          <a:p>
            <a:r>
              <a:rPr lang="en-US" sz="2200" dirty="0" smtClean="0">
                <a:solidFill>
                  <a:schemeClr val="bg1"/>
                </a:solidFill>
                <a:latin typeface="Arial" panose="020B0604020202020204" pitchFamily="34" charset="0"/>
                <a:cs typeface="Arial" panose="020B0604020202020204" pitchFamily="34" charset="0"/>
              </a:rPr>
              <a:t>Gilbert </a:t>
            </a:r>
            <a:r>
              <a:rPr lang="en-US" sz="2200" dirty="0">
                <a:solidFill>
                  <a:schemeClr val="bg1"/>
                </a:solidFill>
                <a:latin typeface="Arial" panose="020B0604020202020204" pitchFamily="34" charset="0"/>
                <a:cs typeface="Arial" panose="020B0604020202020204" pitchFamily="34" charset="0"/>
              </a:rPr>
              <a:t>was born in </a:t>
            </a:r>
            <a:r>
              <a:rPr lang="en-US" sz="2200" dirty="0" smtClean="0">
                <a:solidFill>
                  <a:schemeClr val="bg1"/>
                </a:solidFill>
                <a:latin typeface="Arial" panose="020B0604020202020204" pitchFamily="34" charset="0"/>
                <a:cs typeface="Arial" panose="020B0604020202020204" pitchFamily="34" charset="0"/>
              </a:rPr>
              <a:t>Minnesota. </a:t>
            </a:r>
            <a:br>
              <a:rPr lang="en-US" sz="2200" dirty="0" smtClean="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In his </a:t>
            </a:r>
            <a:r>
              <a:rPr lang="en-US" sz="2200" dirty="0">
                <a:solidFill>
                  <a:schemeClr val="bg1"/>
                </a:solidFill>
                <a:latin typeface="Arial" panose="020B0604020202020204" pitchFamily="34" charset="0"/>
                <a:cs typeface="Arial" panose="020B0604020202020204" pitchFamily="34" charset="0"/>
              </a:rPr>
              <a:t>teen years he was floundering in school until an art class became a distinct turning point and an outlet for his energy and creativity. Gilbert went on to earn a Bachelor of Fine Arts degree in sculpture from Arizona State University </a:t>
            </a:r>
            <a:r>
              <a:rPr lang="en-US" sz="2200" dirty="0" smtClean="0">
                <a:solidFill>
                  <a:schemeClr val="bg1"/>
                </a:solidFill>
                <a:latin typeface="Arial" panose="020B0604020202020204" pitchFamily="34" charset="0"/>
                <a:cs typeface="Arial" panose="020B0604020202020204" pitchFamily="34" charset="0"/>
              </a:rPr>
              <a:t>and </a:t>
            </a:r>
            <a:r>
              <a:rPr lang="en-US" sz="2200" dirty="0">
                <a:solidFill>
                  <a:schemeClr val="bg1"/>
                </a:solidFill>
                <a:latin typeface="Arial" panose="020B0604020202020204" pitchFamily="34" charset="0"/>
                <a:cs typeface="Arial" panose="020B0604020202020204" pitchFamily="34" charset="0"/>
              </a:rPr>
              <a:t>currently works at Bollinger Atelier in Tempe, where he helps in the metal casting process for artists from around </a:t>
            </a:r>
            <a:r>
              <a:rPr lang="en-US" sz="2200" dirty="0" smtClean="0">
                <a:solidFill>
                  <a:schemeClr val="bg1"/>
                </a:solidFill>
                <a:latin typeface="Arial" panose="020B0604020202020204" pitchFamily="34" charset="0"/>
                <a:cs typeface="Arial" panose="020B0604020202020204" pitchFamily="34" charset="0"/>
              </a:rPr>
              <a:t>the nation. </a:t>
            </a:r>
            <a:endParaRPr lang="en-US" sz="2200" dirty="0">
              <a:solidFill>
                <a:schemeClr val="bg1"/>
              </a:solidFill>
              <a:latin typeface="Arial" panose="020B0604020202020204" pitchFamily="34" charset="0"/>
              <a:cs typeface="Arial" panose="020B0604020202020204" pitchFamily="34" charset="0"/>
            </a:endParaRPr>
          </a:p>
          <a:p>
            <a:r>
              <a:rPr lang="en-US" sz="1000" dirty="0" smtClean="0">
                <a:solidFill>
                  <a:schemeClr val="bg1"/>
                </a:solidFill>
                <a:latin typeface="Arial" panose="020B0604020202020204" pitchFamily="34" charset="0"/>
                <a:cs typeface="Arial" panose="020B0604020202020204" pitchFamily="34" charset="0"/>
              </a:rPr>
              <a:t/>
            </a:r>
            <a:br>
              <a:rPr lang="en-US" sz="1000" dirty="0" smtClean="0">
                <a:solidFill>
                  <a:schemeClr val="bg1"/>
                </a:solidFill>
                <a:latin typeface="Arial" panose="020B0604020202020204" pitchFamily="34" charset="0"/>
                <a:cs typeface="Arial" panose="020B0604020202020204" pitchFamily="34" charset="0"/>
              </a:rPr>
            </a:br>
            <a:r>
              <a:rPr lang="en-US" sz="2200" dirty="0" smtClean="0">
                <a:solidFill>
                  <a:schemeClr val="bg1"/>
                </a:solidFill>
                <a:latin typeface="Arial" panose="020B0604020202020204" pitchFamily="34" charset="0"/>
                <a:cs typeface="Arial" panose="020B0604020202020204" pitchFamily="34" charset="0"/>
              </a:rPr>
              <a:t>Gilbert says “</a:t>
            </a:r>
            <a:r>
              <a:rPr lang="en-US" sz="2200" i="1" dirty="0" smtClean="0">
                <a:solidFill>
                  <a:schemeClr val="bg1"/>
                </a:solidFill>
                <a:latin typeface="Arial" panose="020B0604020202020204" pitchFamily="34" charset="0"/>
                <a:cs typeface="Arial" panose="020B0604020202020204" pitchFamily="34" charset="0"/>
              </a:rPr>
              <a:t>The </a:t>
            </a:r>
            <a:r>
              <a:rPr lang="en-US" sz="2200" i="1" dirty="0">
                <a:solidFill>
                  <a:schemeClr val="bg1"/>
                </a:solidFill>
                <a:latin typeface="Arial" panose="020B0604020202020204" pitchFamily="34" charset="0"/>
                <a:cs typeface="Arial" panose="020B0604020202020204" pitchFamily="34" charset="0"/>
              </a:rPr>
              <a:t>reason I make art has exactly as much to do with the ideas I want to express as the process I go through to express them</a:t>
            </a:r>
            <a:r>
              <a:rPr lang="en-US" sz="2200" i="1" dirty="0" smtClean="0">
                <a:solidFill>
                  <a:schemeClr val="bg1"/>
                </a:solidFill>
                <a:latin typeface="Arial" panose="020B0604020202020204" pitchFamily="34" charset="0"/>
                <a:cs typeface="Arial" panose="020B0604020202020204" pitchFamily="34" charset="0"/>
              </a:rPr>
              <a:t>.”</a:t>
            </a:r>
            <a:endParaRPr 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621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688</Words>
  <Application>Microsoft Office PowerPoint</Application>
  <PresentationFormat>On-screen Show (4:3)</PresentationFormat>
  <Paragraphs>71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Tempe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Dock, Michelle</dc:creator>
  <cp:lastModifiedBy>Dock, Michelle</cp:lastModifiedBy>
  <cp:revision>22</cp:revision>
  <dcterms:created xsi:type="dcterms:W3CDTF">2014-09-25T17:05:22Z</dcterms:created>
  <dcterms:modified xsi:type="dcterms:W3CDTF">2014-10-08T19:20:18Z</dcterms:modified>
</cp:coreProperties>
</file>