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0" r:id="rId3"/>
    <p:sldId id="259" r:id="rId4"/>
    <p:sldId id="260" r:id="rId5"/>
    <p:sldId id="264" r:id="rId6"/>
    <p:sldId id="261" r:id="rId7"/>
    <p:sldId id="263" r:id="rId8"/>
    <p:sldId id="262" r:id="rId9"/>
    <p:sldId id="267" r:id="rId10"/>
    <p:sldId id="268" r:id="rId11"/>
    <p:sldId id="265" r:id="rId12"/>
    <p:sldId id="270" r:id="rId13"/>
    <p:sldId id="289" r:id="rId14"/>
    <p:sldId id="272" r:id="rId15"/>
    <p:sldId id="291" r:id="rId16"/>
    <p:sldId id="273" r:id="rId17"/>
    <p:sldId id="274" r:id="rId18"/>
    <p:sldId id="266" r:id="rId19"/>
    <p:sldId id="275" r:id="rId20"/>
    <p:sldId id="276" r:id="rId21"/>
    <p:sldId id="288" r:id="rId22"/>
    <p:sldId id="281" r:id="rId23"/>
    <p:sldId id="278" r:id="rId24"/>
    <p:sldId id="279" r:id="rId25"/>
    <p:sldId id="280"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7905C0"/>
    <a:srgbClr val="6A04C0"/>
    <a:srgbClr val="E97412"/>
    <a:srgbClr val="9109B2"/>
    <a:srgbClr val="059522"/>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450"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3" d="100"/>
          <a:sy n="123" d="100"/>
        </p:scale>
        <p:origin x="-1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5A4287-386D-844A-BC76-46FFEF68BCF2}" type="datetimeFigureOut">
              <a:rPr lang="en-US" smtClean="0"/>
              <a:t>02/19/2013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865AD-5BBE-7943-8E95-CB5FA81F861A}" type="slidenum">
              <a:rPr lang="en-US" smtClean="0"/>
              <a:t>‹#›</a:t>
            </a:fld>
            <a:endParaRPr lang="en-US"/>
          </a:p>
        </p:txBody>
      </p:sp>
    </p:spTree>
    <p:extLst>
      <p:ext uri="{BB962C8B-B14F-4D97-AF65-F5344CB8AC3E}">
        <p14:creationId xmlns:p14="http://schemas.microsoft.com/office/powerpoint/2010/main" val="245462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5756C-9371-9F42-B9B4-524D1AA7D845}" type="datetimeFigureOut">
              <a:rPr lang="en-US" smtClean="0"/>
              <a:t>02/19/2013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E3AF8-A28A-8947-889E-6D2817CB1754}" type="slidenum">
              <a:rPr lang="en-US" smtClean="0"/>
              <a:t>‹#›</a:t>
            </a:fld>
            <a:endParaRPr lang="en-US"/>
          </a:p>
        </p:txBody>
      </p:sp>
    </p:spTree>
    <p:extLst>
      <p:ext uri="{BB962C8B-B14F-4D97-AF65-F5344CB8AC3E}">
        <p14:creationId xmlns:p14="http://schemas.microsoft.com/office/powerpoint/2010/main" val="2099637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5860F-C914-CB44-A55F-3DBA3EF56469}" type="datetimeFigureOut">
              <a:rPr lang="en-US" smtClean="0"/>
              <a:t>02/19/2013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355471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5860F-C914-CB44-A55F-3DBA3EF56469}" type="datetimeFigureOut">
              <a:rPr lang="en-US" smtClean="0"/>
              <a:t>02/19/2013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45448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5860F-C914-CB44-A55F-3DBA3EF56469}" type="datetimeFigureOut">
              <a:rPr lang="en-US" smtClean="0"/>
              <a:t>02/19/2013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71046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5860F-C914-CB44-A55F-3DBA3EF56469}" type="datetimeFigureOut">
              <a:rPr lang="en-US" smtClean="0"/>
              <a:t>02/19/2013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389108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5860F-C914-CB44-A55F-3DBA3EF56469}" type="datetimeFigureOut">
              <a:rPr lang="en-US" smtClean="0"/>
              <a:t>02/19/2013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168139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5860F-C914-CB44-A55F-3DBA3EF56469}" type="datetimeFigureOut">
              <a:rPr lang="en-US" smtClean="0"/>
              <a:t>02/19/2013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293166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5860F-C914-CB44-A55F-3DBA3EF56469}" type="datetimeFigureOut">
              <a:rPr lang="en-US" smtClean="0"/>
              <a:t>02/19/2013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103421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5860F-C914-CB44-A55F-3DBA3EF56469}" type="datetimeFigureOut">
              <a:rPr lang="en-US" smtClean="0"/>
              <a:t>02/19/2013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26377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5860F-C914-CB44-A55F-3DBA3EF56469}" type="datetimeFigureOut">
              <a:rPr lang="en-US" smtClean="0"/>
              <a:t>02/19/2013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22648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5860F-C914-CB44-A55F-3DBA3EF56469}" type="datetimeFigureOut">
              <a:rPr lang="en-US" smtClean="0"/>
              <a:t>02/19/2013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238748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5860F-C914-CB44-A55F-3DBA3EF56469}" type="datetimeFigureOut">
              <a:rPr lang="en-US" smtClean="0"/>
              <a:t>02/19/2013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B9C48-A962-FE41-AAB2-582B54D5F9F9}" type="slidenum">
              <a:rPr lang="en-US" smtClean="0"/>
              <a:t>‹#›</a:t>
            </a:fld>
            <a:endParaRPr lang="en-US"/>
          </a:p>
        </p:txBody>
      </p:sp>
    </p:spTree>
    <p:extLst>
      <p:ext uri="{BB962C8B-B14F-4D97-AF65-F5344CB8AC3E}">
        <p14:creationId xmlns:p14="http://schemas.microsoft.com/office/powerpoint/2010/main" val="153543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5860F-C914-CB44-A55F-3DBA3EF56469}" type="datetimeFigureOut">
              <a:rPr lang="en-US" smtClean="0"/>
              <a:t>02/19/2013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B9C48-A962-FE41-AAB2-582B54D5F9F9}" type="slidenum">
              <a:rPr lang="en-US" smtClean="0"/>
              <a:t>‹#›</a:t>
            </a:fld>
            <a:endParaRPr lang="en-US"/>
          </a:p>
        </p:txBody>
      </p:sp>
    </p:spTree>
    <p:extLst>
      <p:ext uri="{BB962C8B-B14F-4D97-AF65-F5344CB8AC3E}">
        <p14:creationId xmlns:p14="http://schemas.microsoft.com/office/powerpoint/2010/main" val="13056260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38" y="1068977"/>
            <a:ext cx="7772400" cy="2614932"/>
          </a:xfrm>
        </p:spPr>
        <p:txBody>
          <a:bodyPr>
            <a:normAutofit/>
          </a:bodyPr>
          <a:lstStyle/>
          <a:p>
            <a:pPr algn="l"/>
            <a:r>
              <a:rPr lang="en-US" sz="4800" dirty="0" smtClean="0">
                <a:solidFill>
                  <a:srgbClr val="92D050"/>
                </a:solidFill>
                <a:latin typeface="Arial" pitchFamily="34" charset="0"/>
                <a:cs typeface="Arial" pitchFamily="34" charset="0"/>
              </a:rPr>
              <a:t>Symbols in Cloth and Color</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en-US" sz="4000" dirty="0">
              <a:latin typeface="Arial" pitchFamily="34" charset="0"/>
              <a:cs typeface="Arial" pitchFamily="34" charset="0"/>
            </a:endParaRPr>
          </a:p>
        </p:txBody>
      </p:sp>
      <p:sp>
        <p:nvSpPr>
          <p:cNvPr id="3" name="Rectangle 2"/>
          <p:cNvSpPr/>
          <p:nvPr/>
        </p:nvSpPr>
        <p:spPr>
          <a:xfrm>
            <a:off x="3017520" y="3025825"/>
            <a:ext cx="5269230" cy="830997"/>
          </a:xfrm>
          <a:prstGeom prst="rect">
            <a:avLst/>
          </a:prstGeom>
        </p:spPr>
        <p:txBody>
          <a:bodyPr wrap="square">
            <a:spAutoFit/>
          </a:bodyPr>
          <a:lstStyle/>
          <a:p>
            <a:r>
              <a:rPr lang="en-US" sz="2400" dirty="0" smtClean="0">
                <a:solidFill>
                  <a:srgbClr val="92D050"/>
                </a:solidFill>
                <a:latin typeface="Arial" pitchFamily="34" charset="0"/>
                <a:cs typeface="Arial" pitchFamily="34" charset="0"/>
              </a:rPr>
              <a:t>by </a:t>
            </a:r>
            <a:r>
              <a:rPr lang="en-US" sz="2400" dirty="0">
                <a:solidFill>
                  <a:srgbClr val="92D050"/>
                </a:solidFill>
                <a:latin typeface="Arial" pitchFamily="34" charset="0"/>
                <a:cs typeface="Arial" pitchFamily="34" charset="0"/>
              </a:rPr>
              <a:t>Mary </a:t>
            </a:r>
            <a:r>
              <a:rPr lang="en-US" sz="2400" dirty="0" smtClean="0">
                <a:solidFill>
                  <a:srgbClr val="92D050"/>
                </a:solidFill>
                <a:latin typeface="Arial" pitchFamily="34" charset="0"/>
                <a:cs typeface="Arial" pitchFamily="34" charset="0"/>
              </a:rPr>
              <a:t>Erickson, </a:t>
            </a:r>
            <a:r>
              <a:rPr lang="en-US" sz="2400" dirty="0">
                <a:solidFill>
                  <a:srgbClr val="92D050"/>
                </a:solidFill>
                <a:latin typeface="Arial" pitchFamily="34" charset="0"/>
                <a:cs typeface="Arial" pitchFamily="34" charset="0"/>
              </a:rPr>
              <a:t>Ph.D</a:t>
            </a:r>
            <a:r>
              <a:rPr lang="en-US" sz="2400" dirty="0" smtClean="0">
                <a:solidFill>
                  <a:srgbClr val="92D050"/>
                </a:solidFill>
                <a:latin typeface="Arial" pitchFamily="34" charset="0"/>
                <a:cs typeface="Arial" pitchFamily="34" charset="0"/>
              </a:rPr>
              <a:t>., </a:t>
            </a:r>
            <a:r>
              <a:rPr lang="en-US" sz="2400" dirty="0">
                <a:solidFill>
                  <a:srgbClr val="92D050"/>
                </a:solidFill>
                <a:latin typeface="Arial" pitchFamily="34" charset="0"/>
                <a:cs typeface="Arial" pitchFamily="34" charset="0"/>
              </a:rPr>
              <a:t>with Arizona art teacher Susanna </a:t>
            </a:r>
            <a:r>
              <a:rPr lang="en-US" sz="2400" dirty="0" err="1">
                <a:solidFill>
                  <a:srgbClr val="92D050"/>
                </a:solidFill>
                <a:latin typeface="Arial" pitchFamily="34" charset="0"/>
                <a:cs typeface="Arial" pitchFamily="34" charset="0"/>
              </a:rPr>
              <a:t>Yazzie</a:t>
            </a:r>
            <a:endParaRPr lang="en-US" sz="2400" dirty="0">
              <a:solidFill>
                <a:srgbClr val="92D05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994" y="2754629"/>
            <a:ext cx="1706150" cy="1416689"/>
          </a:xfrm>
          <a:prstGeom prst="rect">
            <a:avLst/>
          </a:prstGeom>
        </p:spPr>
      </p:pic>
    </p:spTree>
    <p:extLst>
      <p:ext uri="{BB962C8B-B14F-4D97-AF65-F5344CB8AC3E}">
        <p14:creationId xmlns:p14="http://schemas.microsoft.com/office/powerpoint/2010/main" val="2635260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6183923"/>
          </a:xfrm>
        </p:spPr>
        <p:txBody>
          <a:bodyPr>
            <a:normAutofit/>
          </a:bodyPr>
          <a:lstStyle/>
          <a:p>
            <a:pPr marL="0" indent="0" algn="ctr">
              <a:buNone/>
            </a:pPr>
            <a:r>
              <a:rPr lang="en-US" sz="2400" dirty="0" smtClean="0">
                <a:solidFill>
                  <a:srgbClr val="92D050"/>
                </a:solidFill>
                <a:latin typeface="Arial" pitchFamily="34" charset="0"/>
                <a:cs typeface="Arial" pitchFamily="34" charset="0"/>
              </a:rPr>
              <a:t>Lace</a:t>
            </a:r>
            <a:r>
              <a:rPr lang="en-US" sz="2400" dirty="0" smtClean="0">
                <a:latin typeface="Arial" pitchFamily="34" charset="0"/>
                <a:cs typeface="Arial" pitchFamily="34" charset="0"/>
              </a:rPr>
              <a:t> </a:t>
            </a:r>
            <a:r>
              <a:rPr lang="en-US" sz="2400" dirty="0" smtClean="0">
                <a:latin typeface="Arial" pitchFamily="34" charset="0"/>
                <a:cs typeface="Arial" pitchFamily="34" charset="0"/>
              </a:rPr>
              <a:t>usually is made </a:t>
            </a:r>
            <a:r>
              <a:rPr lang="en-US" sz="2400" dirty="0">
                <a:latin typeface="Arial" pitchFamily="34" charset="0"/>
                <a:cs typeface="Arial" pitchFamily="34" charset="0"/>
              </a:rPr>
              <a:t>with </a:t>
            </a:r>
            <a:r>
              <a:rPr lang="en-US" sz="2400" dirty="0" smtClean="0">
                <a:latin typeface="Arial" pitchFamily="34" charset="0"/>
                <a:cs typeface="Arial" pitchFamily="34" charset="0"/>
              </a:rPr>
              <a:t>just one color of thread knotted together to make a pattern. </a:t>
            </a:r>
          </a:p>
          <a:p>
            <a:pPr marL="0" indent="0" algn="ctr">
              <a:buNone/>
            </a:pPr>
            <a:endParaRPr lang="en-US" sz="2400" dirty="0">
              <a:latin typeface="Arial" pitchFamily="34" charset="0"/>
              <a:cs typeface="Arial" pitchFamily="34" charset="0"/>
            </a:endParaRPr>
          </a:p>
          <a:p>
            <a:pPr marL="0" indent="0" algn="ctr">
              <a:buNone/>
            </a:pPr>
            <a:endParaRPr lang="en-US" sz="2400" dirty="0" smtClean="0">
              <a:latin typeface="Arial" pitchFamily="34" charset="0"/>
              <a:cs typeface="Arial" pitchFamily="34" charset="0"/>
            </a:endParaRPr>
          </a:p>
          <a:p>
            <a:pPr marL="0" indent="0" algn="ctr">
              <a:buNone/>
            </a:pPr>
            <a:endParaRPr lang="en-US" sz="2400" dirty="0">
              <a:latin typeface="Arial" pitchFamily="34" charset="0"/>
              <a:cs typeface="Arial" pitchFamily="34" charset="0"/>
            </a:endParaRPr>
          </a:p>
          <a:p>
            <a:pPr marL="0" indent="0" algn="ctr">
              <a:buNone/>
            </a:pPr>
            <a:endParaRPr lang="en-US" sz="2400" dirty="0" smtClean="0">
              <a:latin typeface="Arial" pitchFamily="34" charset="0"/>
              <a:cs typeface="Arial" pitchFamily="34" charset="0"/>
            </a:endParaRPr>
          </a:p>
          <a:p>
            <a:pPr marL="0" indent="0" algn="ctr">
              <a:buNone/>
            </a:pPr>
            <a:endParaRPr lang="en-US" sz="2400" dirty="0">
              <a:latin typeface="Arial" pitchFamily="34" charset="0"/>
              <a:cs typeface="Arial" pitchFamily="34" charset="0"/>
            </a:endParaRPr>
          </a:p>
          <a:p>
            <a:pPr marL="0" indent="0" algn="ctr">
              <a:buNone/>
            </a:pPr>
            <a:endParaRPr lang="en-US" sz="2400" dirty="0" smtClean="0">
              <a:solidFill>
                <a:srgbClr val="92D050"/>
              </a:solidFill>
              <a:latin typeface="Arial" pitchFamily="34" charset="0"/>
              <a:cs typeface="Arial" pitchFamily="34" charset="0"/>
            </a:endParaRPr>
          </a:p>
          <a:p>
            <a:pPr marL="0" indent="0" algn="ctr">
              <a:buNone/>
            </a:pPr>
            <a:r>
              <a:rPr lang="en-US" sz="2400" dirty="0" err="1" smtClean="0">
                <a:solidFill>
                  <a:srgbClr val="92D050"/>
                </a:solidFill>
                <a:latin typeface="Arial" pitchFamily="34" charset="0"/>
                <a:cs typeface="Arial" pitchFamily="34" charset="0"/>
              </a:rPr>
              <a:t>Macrame</a:t>
            </a:r>
            <a:r>
              <a:rPr lang="en-US" sz="2400" dirty="0" smtClean="0">
                <a:latin typeface="Arial" pitchFamily="34" charset="0"/>
                <a:cs typeface="Arial" pitchFamily="34" charset="0"/>
              </a:rPr>
              <a:t> </a:t>
            </a:r>
            <a:r>
              <a:rPr lang="en-US" sz="2400" dirty="0" smtClean="0">
                <a:latin typeface="Arial" pitchFamily="34" charset="0"/>
                <a:cs typeface="Arial" pitchFamily="34" charset="0"/>
              </a:rPr>
              <a:t>also is made </a:t>
            </a:r>
            <a:r>
              <a:rPr lang="en-US" sz="2400" dirty="0" smtClean="0">
                <a:latin typeface="Arial" pitchFamily="34" charset="0"/>
                <a:cs typeface="Arial" pitchFamily="34" charset="0"/>
              </a:rPr>
              <a:t>by knotting cords.</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5" name="Picture 4" descr="IMG_51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0227" y="1459919"/>
            <a:ext cx="2230769" cy="2045498"/>
          </a:xfrm>
          <a:prstGeom prst="rect">
            <a:avLst/>
          </a:prstGeom>
        </p:spPr>
      </p:pic>
      <p:pic>
        <p:nvPicPr>
          <p:cNvPr id="2" name="Picture 1" descr="IMG_52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4248" y="1459919"/>
            <a:ext cx="2340009" cy="2049471"/>
          </a:xfrm>
          <a:prstGeom prst="rect">
            <a:avLst/>
          </a:prstGeom>
        </p:spPr>
      </p:pic>
      <p:pic>
        <p:nvPicPr>
          <p:cNvPr id="4" name="Picture 3" descr="IMG_506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271" y="4487587"/>
            <a:ext cx="5734725" cy="1573465"/>
          </a:xfrm>
          <a:prstGeom prst="rect">
            <a:avLst/>
          </a:prstGeom>
        </p:spPr>
      </p:pic>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6183923"/>
          </a:xfrm>
        </p:spPr>
        <p:txBody>
          <a:bodyPr>
            <a:normAutofit/>
          </a:bodyPr>
          <a:lstStyle/>
          <a:p>
            <a:pPr marL="0" indent="0" algn="ctr">
              <a:buNone/>
            </a:pPr>
            <a:r>
              <a:rPr lang="en-US" sz="2400" dirty="0" smtClean="0">
                <a:latin typeface="Arial" pitchFamily="34" charset="0"/>
                <a:cs typeface="Arial" pitchFamily="34" charset="0"/>
              </a:rPr>
              <a:t>A </a:t>
            </a:r>
            <a:r>
              <a:rPr lang="en-US" sz="2400" dirty="0" smtClean="0">
                <a:solidFill>
                  <a:srgbClr val="92D050"/>
                </a:solidFill>
                <a:latin typeface="Arial" pitchFamily="34" charset="0"/>
                <a:cs typeface="Arial" pitchFamily="34" charset="0"/>
              </a:rPr>
              <a:t>pieced</a:t>
            </a:r>
            <a:r>
              <a:rPr lang="en-US" sz="2400" dirty="0" smtClean="0">
                <a:latin typeface="Arial" pitchFamily="34" charset="0"/>
                <a:cs typeface="Arial" pitchFamily="34" charset="0"/>
              </a:rPr>
              <a:t> work is made by sewing together smaller </a:t>
            </a:r>
            <a:br>
              <a:rPr lang="en-US" sz="2400" dirty="0" smtClean="0">
                <a:latin typeface="Arial" pitchFamily="34" charset="0"/>
                <a:cs typeface="Arial" pitchFamily="34" charset="0"/>
              </a:rPr>
            </a:br>
            <a:r>
              <a:rPr lang="en-US" sz="2400" dirty="0" smtClean="0">
                <a:latin typeface="Arial" pitchFamily="34" charset="0"/>
                <a:cs typeface="Arial" pitchFamily="34" charset="0"/>
              </a:rPr>
              <a:t>pieces of cloth to make a larger </a:t>
            </a:r>
            <a:r>
              <a:rPr lang="en-US" sz="2400" dirty="0" smtClean="0">
                <a:latin typeface="Arial" pitchFamily="34" charset="0"/>
                <a:cs typeface="Arial" pitchFamily="34" charset="0"/>
              </a:rPr>
              <a:t>piece - like </a:t>
            </a:r>
            <a:r>
              <a:rPr lang="en-US" sz="2400" dirty="0" smtClean="0">
                <a:latin typeface="Arial" pitchFamily="34" charset="0"/>
                <a:cs typeface="Arial" pitchFamily="34" charset="0"/>
              </a:rPr>
              <a:t>a quilt.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MetaBook-Roman" pitchFamily="50" charset="0"/>
              <a:cs typeface="Arial"/>
            </a:endParaRPr>
          </a:p>
        </p:txBody>
      </p:sp>
      <p:pic>
        <p:nvPicPr>
          <p:cNvPr id="4" name="Picture 3" descr="1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2699" y="1627983"/>
            <a:ext cx="5708378" cy="4401289"/>
          </a:xfrm>
          <a:prstGeom prst="rect">
            <a:avLst/>
          </a:prstGeom>
        </p:spPr>
      </p:pic>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16243"/>
            <a:ext cx="8304107" cy="1098257"/>
          </a:xfrm>
        </p:spPr>
        <p:txBody>
          <a:bodyPr>
            <a:normAutofit/>
          </a:bodyPr>
          <a:lstStyle/>
          <a:p>
            <a:pPr marL="0" indent="0">
              <a:buNone/>
            </a:pPr>
            <a:r>
              <a:rPr lang="en-US" sz="2400" dirty="0" smtClean="0">
                <a:solidFill>
                  <a:srgbClr val="92D050"/>
                </a:solidFill>
                <a:latin typeface="Arial" pitchFamily="34" charset="0"/>
                <a:cs typeface="Arial" pitchFamily="34" charset="0"/>
              </a:rPr>
              <a:t>Applique</a:t>
            </a:r>
            <a:r>
              <a:rPr lang="en-US" sz="2400" dirty="0" smtClean="0">
                <a:latin typeface="Arial" pitchFamily="34" charset="0"/>
                <a:cs typeface="Arial" pitchFamily="34" charset="0"/>
              </a:rPr>
              <a:t> is a technique of sewing one piece of cloth on top of </a:t>
            </a:r>
            <a:r>
              <a:rPr lang="en-US" sz="2400" dirty="0" smtClean="0">
                <a:latin typeface="Arial" pitchFamily="34" charset="0"/>
                <a:cs typeface="Arial" pitchFamily="34" charset="0"/>
              </a:rPr>
              <a:t>another by </a:t>
            </a:r>
            <a:r>
              <a:rPr lang="en-US" sz="2400" dirty="0" smtClean="0">
                <a:latin typeface="Arial" pitchFamily="34" charset="0"/>
                <a:cs typeface="Arial" pitchFamily="34" charset="0"/>
              </a:rPr>
              <a:t>applying a piece to a background.</a:t>
            </a: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MetaBook-Roman" pitchFamily="50" charset="0"/>
              <a:cs typeface="Arial"/>
            </a:endParaRPr>
          </a:p>
        </p:txBody>
      </p:sp>
      <p:pic>
        <p:nvPicPr>
          <p:cNvPr id="4" name="Picture 3" descr="IMG_25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4788" y="1851659"/>
            <a:ext cx="3376079" cy="4034705"/>
          </a:xfrm>
          <a:prstGeom prst="rect">
            <a:avLst/>
          </a:prstGeom>
        </p:spPr>
      </p:pic>
      <p:pic>
        <p:nvPicPr>
          <p:cNvPr id="2" name="Picture 1" descr="IMG_52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3" y="2718653"/>
            <a:ext cx="4331918" cy="2508371"/>
          </a:xfrm>
          <a:prstGeom prst="rect">
            <a:avLst/>
          </a:prstGeom>
        </p:spPr>
      </p:pic>
    </p:spTree>
    <p:extLst>
      <p:ext uri="{BB962C8B-B14F-4D97-AF65-F5344CB8AC3E}">
        <p14:creationId xmlns:p14="http://schemas.microsoft.com/office/powerpoint/2010/main" val="2332046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39103"/>
            <a:ext cx="8304107" cy="1452587"/>
          </a:xfrm>
        </p:spPr>
        <p:txBody>
          <a:bodyPr>
            <a:normAutofit/>
          </a:bodyPr>
          <a:lstStyle/>
          <a:p>
            <a:pPr marL="0" indent="0" algn="ctr">
              <a:buNone/>
            </a:pPr>
            <a:r>
              <a:rPr lang="en-US" sz="2400" dirty="0" smtClean="0">
                <a:latin typeface="Arial" pitchFamily="34" charset="0"/>
                <a:cs typeface="Arial" pitchFamily="34" charset="0"/>
              </a:rPr>
              <a:t>Both of these items are made of cloth. Which do you you think is </a:t>
            </a:r>
            <a:r>
              <a:rPr lang="en-US" sz="2400" dirty="0" smtClean="0">
                <a:solidFill>
                  <a:srgbClr val="92D050"/>
                </a:solidFill>
                <a:latin typeface="Arial" pitchFamily="34" charset="0"/>
                <a:cs typeface="Arial" pitchFamily="34" charset="0"/>
              </a:rPr>
              <a:t>applique</a:t>
            </a:r>
            <a:r>
              <a:rPr lang="en-US" sz="2400" dirty="0" smtClean="0">
                <a:latin typeface="Arial" pitchFamily="34" charset="0"/>
                <a:cs typeface="Arial" pitchFamily="34" charset="0"/>
              </a:rPr>
              <a:t> and which do you think is </a:t>
            </a:r>
            <a:r>
              <a:rPr lang="en-US" sz="2400" dirty="0" smtClean="0">
                <a:solidFill>
                  <a:srgbClr val="92D050"/>
                </a:solidFill>
                <a:latin typeface="Arial" pitchFamily="34" charset="0"/>
                <a:cs typeface="Arial" pitchFamily="34" charset="0"/>
              </a:rPr>
              <a:t>pieced</a:t>
            </a:r>
            <a:r>
              <a:rPr lang="en-US" sz="2400" dirty="0" smtClean="0">
                <a:latin typeface="Arial" pitchFamily="34" charset="0"/>
                <a:cs typeface="Arial" pitchFamily="34" charset="0"/>
              </a:rPr>
              <a:t>? </a:t>
            </a:r>
          </a:p>
          <a:p>
            <a:pPr marL="0" indent="0" algn="ctr">
              <a:buNone/>
            </a:pPr>
            <a:r>
              <a:rPr lang="en-US" sz="2400" dirty="0" smtClean="0">
                <a:latin typeface="Arial" pitchFamily="34" charset="0"/>
                <a:cs typeface="Arial" pitchFamily="34" charset="0"/>
              </a:rPr>
              <a:t>How can you tell?</a:t>
            </a:r>
          </a:p>
          <a:p>
            <a:pPr marL="0" indent="0" algn="ctr">
              <a:buNone/>
            </a:pPr>
            <a:endParaRPr lang="en-US" sz="2800" dirty="0">
              <a:latin typeface="Arial"/>
              <a:cs typeface="Arial"/>
            </a:endParaRPr>
          </a:p>
          <a:p>
            <a:pPr marL="0" indent="0" algn="ctr">
              <a:buNone/>
            </a:pPr>
            <a:endParaRPr lang="en-US" sz="2800" dirty="0">
              <a:latin typeface="Arial"/>
              <a:cs typeface="Arial"/>
            </a:endParaRPr>
          </a:p>
          <a:p>
            <a:pPr marL="0" indent="0" algn="ctr">
              <a:buNone/>
            </a:pPr>
            <a:endParaRPr lang="en-US" sz="2800" dirty="0" smtClean="0">
              <a:latin typeface="Arial"/>
              <a:cs typeface="Arial"/>
            </a:endParaRPr>
          </a:p>
          <a:p>
            <a:pPr marL="0" indent="0" algn="ctr">
              <a:buNone/>
            </a:pPr>
            <a:endParaRPr lang="en-US" sz="2800" dirty="0" smtClean="0">
              <a:latin typeface="Arial"/>
              <a:cs typeface="Arial"/>
            </a:endParaRPr>
          </a:p>
          <a:p>
            <a:pPr marL="0" indent="0" algn="ctr">
              <a:buNone/>
            </a:pPr>
            <a:endParaRPr lang="en-US" sz="2800" dirty="0">
              <a:latin typeface="Arial"/>
              <a:cs typeface="Arial"/>
            </a:endParaRPr>
          </a:p>
        </p:txBody>
      </p:sp>
      <p:pic>
        <p:nvPicPr>
          <p:cNvPr id="5" name="Picture 4" descr="IMG_52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0340" y="2260448"/>
            <a:ext cx="3939752" cy="3881223"/>
          </a:xfrm>
          <a:prstGeom prst="rect">
            <a:avLst/>
          </a:prstGeom>
        </p:spPr>
      </p:pic>
      <p:pic>
        <p:nvPicPr>
          <p:cNvPr id="6" name="Picture 5" descr="IMG_52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735" y="2260449"/>
            <a:ext cx="3874473" cy="3881223"/>
          </a:xfrm>
          <a:prstGeom prst="rect">
            <a:avLst/>
          </a:prstGeom>
        </p:spPr>
      </p:pic>
    </p:spTree>
    <p:extLst>
      <p:ext uri="{BB962C8B-B14F-4D97-AF65-F5344CB8AC3E}">
        <p14:creationId xmlns:p14="http://schemas.microsoft.com/office/powerpoint/2010/main" val="364863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6183923"/>
          </a:xfrm>
        </p:spPr>
        <p:txBody>
          <a:bodyPr>
            <a:normAutofit/>
          </a:bodyPr>
          <a:lstStyle/>
          <a:p>
            <a:pPr marL="0" indent="0">
              <a:buNone/>
            </a:pPr>
            <a:r>
              <a:rPr lang="en-US" sz="2400" dirty="0" smtClean="0">
                <a:latin typeface="Arial" pitchFamily="34" charset="0"/>
                <a:cs typeface="Arial" pitchFamily="34" charset="0"/>
              </a:rPr>
              <a:t>People sometimes use fabric pieces to express ideas that are import to them</a:t>
            </a:r>
            <a:r>
              <a:rPr lang="en-US" sz="2400" dirty="0" smtClean="0">
                <a:latin typeface="Arial" pitchFamily="34" charset="0"/>
                <a:cs typeface="Arial" pitchFamily="34" charset="0"/>
              </a:rPr>
              <a:t>. </a:t>
            </a:r>
            <a:r>
              <a:rPr lang="en-US" sz="2400" dirty="0" smtClean="0">
                <a:latin typeface="Arial" pitchFamily="34" charset="0"/>
                <a:cs typeface="Arial" pitchFamily="34" charset="0"/>
              </a:rPr>
              <a:t>Why are these pieces of fabric important to many people?</a:t>
            </a:r>
            <a:endParaRPr lang="en-US" sz="2400" dirty="0">
              <a:latin typeface="Arial" pitchFamily="34" charset="0"/>
              <a:cs typeface="Arial" pitchFamily="34" charset="0"/>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04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 y="1819582"/>
            <a:ext cx="3242505" cy="4113309"/>
          </a:xfrm>
          <a:prstGeom prst="rect">
            <a:avLst/>
          </a:prstGeom>
        </p:spPr>
      </p:pic>
      <p:pic>
        <p:nvPicPr>
          <p:cNvPr id="5" name="Picture 4" descr="IMG_50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3655" y="1840075"/>
            <a:ext cx="4218687" cy="4092816"/>
          </a:xfrm>
          <a:prstGeom prst="rect">
            <a:avLst/>
          </a:prstGeom>
        </p:spPr>
      </p:pic>
    </p:spTree>
    <p:extLst>
      <p:ext uri="{BB962C8B-B14F-4D97-AF65-F5344CB8AC3E}">
        <p14:creationId xmlns:p14="http://schemas.microsoft.com/office/powerpoint/2010/main" val="2332046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7357"/>
            <a:ext cx="8229600" cy="1018247"/>
          </a:xfrm>
        </p:spPr>
        <p:txBody>
          <a:bodyPr>
            <a:normAutofit/>
          </a:bodyPr>
          <a:lstStyle/>
          <a:p>
            <a:pPr marL="0" indent="0" algn="ctr">
              <a:buNone/>
            </a:pPr>
            <a:r>
              <a:rPr lang="en-US" sz="2400" dirty="0" smtClean="0">
                <a:latin typeface="Arial" pitchFamily="34" charset="0"/>
                <a:cs typeface="Arial" pitchFamily="34" charset="0"/>
              </a:rPr>
              <a:t>These embroidered badges symbolize </a:t>
            </a:r>
            <a:br>
              <a:rPr lang="en-US" sz="2400" dirty="0" smtClean="0">
                <a:latin typeface="Arial" pitchFamily="34" charset="0"/>
                <a:cs typeface="Arial" pitchFamily="34" charset="0"/>
              </a:rPr>
            </a:br>
            <a:r>
              <a:rPr lang="en-US" sz="2400" dirty="0" smtClean="0">
                <a:latin typeface="Arial" pitchFamily="34" charset="0"/>
                <a:cs typeface="Arial" pitchFamily="34" charset="0"/>
              </a:rPr>
              <a:t>the achievements of scouts.</a:t>
            </a: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DSCF4809.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811" y="1627034"/>
            <a:ext cx="1303020" cy="1342807"/>
          </a:xfrm>
          <a:prstGeom prst="rect">
            <a:avLst/>
          </a:prstGeom>
        </p:spPr>
      </p:pic>
      <p:pic>
        <p:nvPicPr>
          <p:cNvPr id="6" name="Picture 5" descr="DSCF4809_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1975" y="1627034"/>
            <a:ext cx="1348485" cy="1328941"/>
          </a:xfrm>
          <a:prstGeom prst="rect">
            <a:avLst/>
          </a:prstGeom>
        </p:spPr>
      </p:pic>
      <p:pic>
        <p:nvPicPr>
          <p:cNvPr id="7" name="Picture 6" descr="DSCF4812.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3923" y="1819771"/>
            <a:ext cx="4822877" cy="799774"/>
          </a:xfrm>
          <a:prstGeom prst="rect">
            <a:avLst/>
          </a:prstGeom>
        </p:spPr>
      </p:pic>
      <p:pic>
        <p:nvPicPr>
          <p:cNvPr id="8" name="Picture 7" descr="DSCF4816.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3394" y="3653152"/>
            <a:ext cx="1853406" cy="2701953"/>
          </a:xfrm>
          <a:prstGeom prst="rect">
            <a:avLst/>
          </a:prstGeom>
        </p:spPr>
      </p:pic>
      <p:pic>
        <p:nvPicPr>
          <p:cNvPr id="9" name="Picture 8" descr="DSCF4815.jpe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0460" y="4029523"/>
            <a:ext cx="2916767" cy="2051624"/>
          </a:xfrm>
          <a:prstGeom prst="rect">
            <a:avLst/>
          </a:prstGeom>
        </p:spPr>
      </p:pic>
      <p:sp>
        <p:nvSpPr>
          <p:cNvPr id="2" name="TextBox 1"/>
          <p:cNvSpPr txBox="1"/>
          <p:nvPr/>
        </p:nvSpPr>
        <p:spPr>
          <a:xfrm>
            <a:off x="285751" y="4234488"/>
            <a:ext cx="3137146" cy="1846659"/>
          </a:xfrm>
          <a:prstGeom prst="rect">
            <a:avLst/>
          </a:prstGeom>
          <a:noFill/>
        </p:spPr>
        <p:txBody>
          <a:bodyPr wrap="square" rtlCol="0">
            <a:spAutoFit/>
          </a:bodyPr>
          <a:lstStyle/>
          <a:p>
            <a:r>
              <a:rPr lang="en-US" sz="2400" dirty="0">
                <a:latin typeface="Arial" pitchFamily="34" charset="0"/>
                <a:cs typeface="Arial" pitchFamily="34" charset="0"/>
              </a:rPr>
              <a:t>These ribbons and </a:t>
            </a:r>
            <a:r>
              <a:rPr lang="en-US" sz="2400" dirty="0" smtClean="0">
                <a:latin typeface="Arial" pitchFamily="34" charset="0"/>
                <a:cs typeface="Arial" pitchFamily="34" charset="0"/>
              </a:rPr>
              <a:t>patch on a uniform symbolize </a:t>
            </a:r>
            <a:r>
              <a:rPr lang="en-US" sz="2400" dirty="0">
                <a:latin typeface="Arial" pitchFamily="34" charset="0"/>
                <a:cs typeface="Arial" pitchFamily="34" charset="0"/>
              </a:rPr>
              <a:t>military rank </a:t>
            </a:r>
            <a:r>
              <a:rPr lang="en-US" sz="2400" dirty="0" smtClean="0">
                <a:latin typeface="Arial" pitchFamily="34" charset="0"/>
                <a:cs typeface="Arial" pitchFamily="34" charset="0"/>
              </a:rPr>
              <a:t>and experience</a:t>
            </a:r>
            <a:r>
              <a:rPr lang="en-US" sz="2400" dirty="0">
                <a:latin typeface="Arial" pitchFamily="34" charset="0"/>
                <a:cs typeface="Arial" pitchFamily="34" charset="0"/>
              </a:rPr>
              <a:t>.</a:t>
            </a:r>
          </a:p>
          <a:p>
            <a:endParaRPr lang="en-US" dirty="0"/>
          </a:p>
        </p:txBody>
      </p:sp>
    </p:spTree>
    <p:extLst>
      <p:ext uri="{BB962C8B-B14F-4D97-AF65-F5344CB8AC3E}">
        <p14:creationId xmlns:p14="http://schemas.microsoft.com/office/powerpoint/2010/main" val="1701976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6183923"/>
          </a:xfrm>
        </p:spPr>
        <p:txBody>
          <a:bodyPr>
            <a:normAutofit/>
          </a:bodyPr>
          <a:lstStyle/>
          <a:p>
            <a:pPr marL="0" indent="0" algn="ctr">
              <a:buNone/>
            </a:pPr>
            <a:r>
              <a:rPr lang="en-US" sz="2400" dirty="0" smtClean="0">
                <a:latin typeface="Arial" pitchFamily="34" charset="0"/>
                <a:cs typeface="Arial" pitchFamily="34" charset="0"/>
              </a:rPr>
              <a:t>Some people use colored ribbons to express ideas. </a:t>
            </a:r>
            <a:br>
              <a:rPr lang="en-US" sz="2400" dirty="0" smtClean="0">
                <a:latin typeface="Arial" pitchFamily="34" charset="0"/>
                <a:cs typeface="Arial" pitchFamily="34" charset="0"/>
              </a:rPr>
            </a:br>
            <a:r>
              <a:rPr lang="en-US" sz="2400" dirty="0" smtClean="0">
                <a:latin typeface="Arial" pitchFamily="34" charset="0"/>
                <a:cs typeface="Arial" pitchFamily="34" charset="0"/>
              </a:rPr>
              <a:t>For example, a black ribbon can express a person’s </a:t>
            </a:r>
            <a:br>
              <a:rPr lang="en-US" sz="2400" dirty="0" smtClean="0">
                <a:latin typeface="Arial" pitchFamily="34" charset="0"/>
                <a:cs typeface="Arial" pitchFamily="34" charset="0"/>
              </a:rPr>
            </a:br>
            <a:r>
              <a:rPr lang="en-US" sz="2400" dirty="0" smtClean="0">
                <a:latin typeface="Arial" pitchFamily="34" charset="0"/>
                <a:cs typeface="Arial" pitchFamily="34" charset="0"/>
              </a:rPr>
              <a:t>sorrow over a death or a yellow ribbon can </a:t>
            </a:r>
            <a:br>
              <a:rPr lang="en-US" sz="2400" dirty="0" smtClean="0">
                <a:latin typeface="Arial" pitchFamily="34" charset="0"/>
                <a:cs typeface="Arial" pitchFamily="34" charset="0"/>
              </a:rPr>
            </a:br>
            <a:r>
              <a:rPr lang="en-US" sz="2400" dirty="0" smtClean="0">
                <a:latin typeface="Arial" pitchFamily="34" charset="0"/>
                <a:cs typeface="Arial" pitchFamily="34" charset="0"/>
              </a:rPr>
              <a:t>express support for people in the military. </a:t>
            </a:r>
          </a:p>
          <a:p>
            <a:pPr marL="0" indent="0" algn="ctr">
              <a:buNone/>
            </a:pPr>
            <a:r>
              <a:rPr lang="en-US" sz="2400" dirty="0" smtClean="0">
                <a:latin typeface="Arial" pitchFamily="34" charset="0"/>
                <a:cs typeface="Arial" pitchFamily="34" charset="0"/>
              </a:rPr>
              <a:t>What causes do you think these red and pink </a:t>
            </a:r>
            <a:br>
              <a:rPr lang="en-US" sz="2400" dirty="0" smtClean="0">
                <a:latin typeface="Arial" pitchFamily="34" charset="0"/>
                <a:cs typeface="Arial" pitchFamily="34" charset="0"/>
              </a:rPr>
            </a:br>
            <a:r>
              <a:rPr lang="en-US" sz="2400" dirty="0" smtClean="0">
                <a:latin typeface="Arial" pitchFamily="34" charset="0"/>
                <a:cs typeface="Arial" pitchFamily="34" charset="0"/>
              </a:rPr>
              <a:t>ribbons symbolize?</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1000" dirty="0" smtClean="0">
              <a:latin typeface="Arial"/>
              <a:cs typeface="Arial"/>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1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6385" y="2955529"/>
            <a:ext cx="3197318" cy="3407840"/>
          </a:xfrm>
          <a:prstGeom prst="rect">
            <a:avLst/>
          </a:prstGeom>
        </p:spPr>
      </p:pic>
      <p:pic>
        <p:nvPicPr>
          <p:cNvPr id="4" name="Picture 3" descr="IMG_512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860" y="2955530"/>
            <a:ext cx="2555880" cy="3407839"/>
          </a:xfrm>
          <a:prstGeom prst="rect">
            <a:avLst/>
          </a:prstGeom>
        </p:spPr>
      </p:pic>
    </p:spTree>
    <p:extLst>
      <p:ext uri="{BB962C8B-B14F-4D97-AF65-F5344CB8AC3E}">
        <p14:creationId xmlns:p14="http://schemas.microsoft.com/office/powerpoint/2010/main" val="233204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7723"/>
            <a:ext cx="2911187" cy="4447247"/>
          </a:xfrm>
        </p:spPr>
        <p:txBody>
          <a:bodyPr>
            <a:normAutofit/>
          </a:bodyPr>
          <a:lstStyle/>
          <a:p>
            <a:pPr marL="0" indent="0">
              <a:buNone/>
            </a:pPr>
            <a:r>
              <a:rPr lang="en-US" sz="2400" dirty="0" smtClean="0">
                <a:latin typeface="Arial" pitchFamily="34" charset="0"/>
                <a:cs typeface="Arial" pitchFamily="34" charset="0"/>
              </a:rPr>
              <a:t>Buddhists from Tibet use prayer flags to express their good wishes. </a:t>
            </a:r>
          </a:p>
          <a:p>
            <a:pPr marL="0" indent="0">
              <a:buNone/>
            </a:pPr>
            <a:endParaRPr lang="en-US" sz="2400" dirty="0">
              <a:latin typeface="Arial" pitchFamily="34" charset="0"/>
              <a:cs typeface="Arial" pitchFamily="34" charset="0"/>
            </a:endParaRPr>
          </a:p>
          <a:p>
            <a:pPr marL="0" indent="0">
              <a:buNone/>
            </a:pPr>
            <a:r>
              <a:rPr lang="en-US" sz="2400" dirty="0" smtClean="0">
                <a:latin typeface="Arial" pitchFamily="34" charset="0"/>
                <a:cs typeface="Arial" pitchFamily="34" charset="0"/>
              </a:rPr>
              <a:t>See the prayer flags waving in the breeze at a Buddhist retreat in northern Arizona.</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81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1452" y="582001"/>
            <a:ext cx="4786728" cy="5578519"/>
          </a:xfrm>
          <a:prstGeom prst="rect">
            <a:avLst/>
          </a:prstGeom>
        </p:spPr>
      </p:pic>
    </p:spTree>
    <p:extLst>
      <p:ext uri="{BB962C8B-B14F-4D97-AF65-F5344CB8AC3E}">
        <p14:creationId xmlns:p14="http://schemas.microsoft.com/office/powerpoint/2010/main" val="2489548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133" y="707683"/>
            <a:ext cx="6858000" cy="2892767"/>
          </a:xfrm>
        </p:spPr>
        <p:txBody>
          <a:bodyPr>
            <a:normAutofit/>
          </a:bodyPr>
          <a:lstStyle/>
          <a:p>
            <a:pPr marL="0" indent="0">
              <a:buNone/>
            </a:pPr>
            <a:r>
              <a:rPr lang="en-US" sz="2800" dirty="0" smtClean="0">
                <a:latin typeface="Arial" pitchFamily="34" charset="0"/>
                <a:cs typeface="Arial" pitchFamily="34" charset="0"/>
              </a:rPr>
              <a:t>Each Tibetan prayer flag color symbolizes a different element of nature. </a:t>
            </a:r>
          </a:p>
          <a:p>
            <a:pPr marL="0" indent="0">
              <a:buNone/>
            </a:pPr>
            <a:r>
              <a:rPr lang="en-US" sz="2400" dirty="0" smtClean="0">
                <a:latin typeface="Arial" pitchFamily="34" charset="0"/>
                <a:cs typeface="Arial" pitchFamily="34" charset="0"/>
              </a:rPr>
              <a:t> </a:t>
            </a:r>
          </a:p>
          <a:p>
            <a:pPr marL="0" indent="0">
              <a:buNone/>
            </a:pPr>
            <a:r>
              <a:rPr lang="en-US" sz="2400" dirty="0" smtClean="0">
                <a:latin typeface="Arial" pitchFamily="34" charset="0"/>
                <a:cs typeface="Arial" pitchFamily="34" charset="0"/>
              </a:rPr>
              <a:t>Blue = sky					White = clouds</a:t>
            </a:r>
          </a:p>
          <a:p>
            <a:pPr marL="0" indent="0">
              <a:buNone/>
            </a:pPr>
            <a:r>
              <a:rPr lang="en-US" sz="2400" dirty="0" smtClean="0">
                <a:latin typeface="Arial" pitchFamily="34" charset="0"/>
                <a:cs typeface="Arial" pitchFamily="34" charset="0"/>
              </a:rPr>
              <a:t>Red = sun/fire				Green = plants/water</a:t>
            </a:r>
          </a:p>
          <a:p>
            <a:pPr marL="0" indent="0">
              <a:buNone/>
            </a:pPr>
            <a:r>
              <a:rPr lang="en-US" sz="2400" dirty="0" smtClean="0">
                <a:latin typeface="Arial" pitchFamily="34" charset="0"/>
                <a:cs typeface="Arial" pitchFamily="34" charset="0"/>
              </a:rPr>
              <a:t>Yellow = earth/soil</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21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495" y="3904144"/>
            <a:ext cx="7269277" cy="1635984"/>
          </a:xfrm>
          <a:prstGeom prst="rect">
            <a:avLst/>
          </a:prstGeom>
        </p:spPr>
      </p:pic>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889" y="1676381"/>
            <a:ext cx="3709577" cy="2472709"/>
          </a:xfrm>
        </p:spPr>
        <p:txBody>
          <a:bodyPr>
            <a:normAutofit/>
          </a:bodyPr>
          <a:lstStyle/>
          <a:p>
            <a:pPr marL="0" indent="0">
              <a:buNone/>
            </a:pPr>
            <a:r>
              <a:rPr lang="en-US" sz="2400" dirty="0" smtClean="0">
                <a:latin typeface="Arial" pitchFamily="34" charset="0"/>
                <a:cs typeface="Arial" pitchFamily="34" charset="0"/>
              </a:rPr>
              <a:t>Other people symbolize other ideas with color. For example, the blue-green, star-covered cloak of the Virgin of Guadalupe stands for the heavens. </a:t>
            </a:r>
          </a:p>
          <a:p>
            <a:pPr marL="0" indent="0">
              <a:buNone/>
            </a:pPr>
            <a:endParaRPr lang="en-US" sz="2800" dirty="0">
              <a:latin typeface="MetaBook-Roman" pitchFamily="50" charset="0"/>
              <a:cs typeface="Arial"/>
            </a:endParaRPr>
          </a:p>
          <a:p>
            <a:pPr marL="0" indent="0">
              <a:buNone/>
            </a:pPr>
            <a:endParaRPr lang="en-US" sz="2800" dirty="0">
              <a:latin typeface="MetaBook-Roman" pitchFamily="50" charset="0"/>
              <a:cs typeface="Arial"/>
            </a:endParaRPr>
          </a:p>
          <a:p>
            <a:pPr marL="0" indent="0">
              <a:buNone/>
            </a:pPr>
            <a:endParaRPr lang="en-US" sz="2800" dirty="0" smtClean="0">
              <a:latin typeface="MetaBook-Roman" pitchFamily="50" charset="0"/>
              <a:cs typeface="Arial"/>
            </a:endParaRPr>
          </a:p>
          <a:p>
            <a:pPr marL="0" indent="0">
              <a:buNone/>
            </a:pPr>
            <a:endParaRPr lang="en-US" sz="2800" dirty="0" smtClean="0">
              <a:latin typeface="MetaBook-Roman" pitchFamily="50" charset="0"/>
              <a:cs typeface="Arial"/>
            </a:endParaRPr>
          </a:p>
          <a:p>
            <a:pPr marL="0" indent="0">
              <a:buNone/>
            </a:pPr>
            <a:endParaRPr lang="en-US" sz="2800" dirty="0">
              <a:latin typeface="MetaBook-Roman" pitchFamily="50" charset="0"/>
              <a:cs typeface="Arial"/>
            </a:endParaRPr>
          </a:p>
        </p:txBody>
      </p:sp>
      <p:pic>
        <p:nvPicPr>
          <p:cNvPr id="2" name="Picture 1" descr="IMG_508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3926" y="329953"/>
            <a:ext cx="4211260" cy="6115166"/>
          </a:xfrm>
          <a:prstGeom prst="rect">
            <a:avLst/>
          </a:prstGeom>
        </p:spPr>
      </p:pic>
      <p:sp>
        <p:nvSpPr>
          <p:cNvPr id="4" name="Rectangle 3"/>
          <p:cNvSpPr/>
          <p:nvPr/>
        </p:nvSpPr>
        <p:spPr>
          <a:xfrm>
            <a:off x="1908720" y="5796261"/>
            <a:ext cx="2255746" cy="646331"/>
          </a:xfrm>
          <a:prstGeom prst="rect">
            <a:avLst/>
          </a:prstGeom>
        </p:spPr>
        <p:txBody>
          <a:bodyPr wrap="none">
            <a:spAutoFit/>
          </a:bodyPr>
          <a:lstStyle/>
          <a:p>
            <a:r>
              <a:rPr lang="en-US" sz="1200" dirty="0" smtClean="0">
                <a:latin typeface="Arial" pitchFamily="34" charset="0"/>
                <a:cs typeface="Arial" pitchFamily="34" charset="0"/>
              </a:rPr>
              <a:t>San Xavier del </a:t>
            </a:r>
            <a:r>
              <a:rPr lang="en-US" sz="1200" dirty="0" err="1" smtClean="0">
                <a:latin typeface="Arial" pitchFamily="34" charset="0"/>
                <a:cs typeface="Arial" pitchFamily="34" charset="0"/>
              </a:rPr>
              <a:t>Bac</a:t>
            </a:r>
            <a:r>
              <a:rPr lang="en-US" sz="1200" dirty="0" smtClean="0">
                <a:latin typeface="Arial" pitchFamily="34" charset="0"/>
                <a:cs typeface="Arial" pitchFamily="34" charset="0"/>
              </a:rPr>
              <a:t> Mission</a:t>
            </a:r>
          </a:p>
          <a:p>
            <a:r>
              <a:rPr lang="en-US" sz="1200" dirty="0" smtClean="0">
                <a:latin typeface="Arial" pitchFamily="34" charset="0"/>
                <a:cs typeface="Arial" pitchFamily="34" charset="0"/>
              </a:rPr>
              <a:t>On the Tohono O’odham </a:t>
            </a:r>
          </a:p>
          <a:p>
            <a:r>
              <a:rPr lang="en-US" sz="1200" dirty="0" smtClean="0">
                <a:latin typeface="Arial" pitchFamily="34" charset="0"/>
                <a:cs typeface="Arial" pitchFamily="34" charset="0"/>
              </a:rPr>
              <a:t>San Xavier Indian Reservation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98022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2058377"/>
          </a:xfrm>
        </p:spPr>
        <p:txBody>
          <a:bodyPr>
            <a:noAutofit/>
          </a:bodyPr>
          <a:lstStyle/>
          <a:p>
            <a:pPr marL="0" indent="0">
              <a:buNone/>
            </a:pPr>
            <a:r>
              <a:rPr lang="en-US" sz="2400" dirty="0" smtClean="0">
                <a:latin typeface="Arial" pitchFamily="34" charset="0"/>
                <a:cs typeface="Arial" pitchFamily="34" charset="0"/>
              </a:rPr>
              <a:t>An elementary student made this “</a:t>
            </a:r>
            <a:r>
              <a:rPr lang="en-US" sz="2400" dirty="0" smtClean="0">
                <a:latin typeface="Arial" pitchFamily="34" charset="0"/>
                <a:cs typeface="Arial" pitchFamily="34" charset="0"/>
              </a:rPr>
              <a:t>Eco-Flag,” </a:t>
            </a:r>
            <a:r>
              <a:rPr lang="en-US" sz="2400" dirty="0" smtClean="0">
                <a:latin typeface="Arial" pitchFamily="34" charset="0"/>
                <a:cs typeface="Arial" pitchFamily="34" charset="0"/>
              </a:rPr>
              <a:t>which he titled “Let the Plants Live.” He used recycled cloth in cool, green, blue and purple colors to express his concern for the environment. Begin to think about ideas you might want to express in your own Eco Flag.</a:t>
            </a:r>
          </a:p>
        </p:txBody>
      </p:sp>
      <p:pic>
        <p:nvPicPr>
          <p:cNvPr id="4" name="Picture 3" descr="IMG_518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986" y="2400300"/>
            <a:ext cx="6734268" cy="3960593"/>
          </a:xfrm>
          <a:prstGeom prst="rect">
            <a:avLst/>
          </a:prstGeom>
        </p:spPr>
      </p:pic>
    </p:spTree>
    <p:extLst>
      <p:ext uri="{BB962C8B-B14F-4D97-AF65-F5344CB8AC3E}">
        <p14:creationId xmlns:p14="http://schemas.microsoft.com/office/powerpoint/2010/main" val="2236156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3235667"/>
          </a:xfrm>
        </p:spPr>
        <p:txBody>
          <a:bodyPr>
            <a:normAutofit/>
          </a:bodyPr>
          <a:lstStyle/>
          <a:p>
            <a:pPr marL="0" indent="0" algn="ctr">
              <a:buNone/>
            </a:pPr>
            <a:r>
              <a:rPr lang="en-US" sz="2400" dirty="0" smtClean="0">
                <a:latin typeface="Arial" pitchFamily="34" charset="0"/>
                <a:cs typeface="Arial" pitchFamily="34" charset="0"/>
              </a:rPr>
              <a:t>In Navajo </a:t>
            </a:r>
            <a:r>
              <a:rPr lang="en-US" sz="2400" dirty="0" smtClean="0">
                <a:latin typeface="Arial" pitchFamily="34" charset="0"/>
                <a:cs typeface="Arial" pitchFamily="34" charset="0"/>
              </a:rPr>
              <a:t>culture </a:t>
            </a:r>
            <a:r>
              <a:rPr lang="en-US" sz="2400" dirty="0" smtClean="0">
                <a:latin typeface="Arial" pitchFamily="34" charset="0"/>
                <a:cs typeface="Arial" pitchFamily="34" charset="0"/>
              </a:rPr>
              <a:t>each of the four </a:t>
            </a:r>
            <a:br>
              <a:rPr lang="en-US" sz="2400" dirty="0" smtClean="0">
                <a:latin typeface="Arial" pitchFamily="34" charset="0"/>
                <a:cs typeface="Arial" pitchFamily="34" charset="0"/>
              </a:rPr>
            </a:br>
            <a:r>
              <a:rPr lang="en-US" sz="2400" dirty="0" smtClean="0">
                <a:latin typeface="Arial" pitchFamily="34" charset="0"/>
                <a:cs typeface="Arial" pitchFamily="34" charset="0"/>
              </a:rPr>
              <a:t>directions has its own color.</a:t>
            </a:r>
          </a:p>
          <a:p>
            <a:pPr marL="0" indent="0">
              <a:buNone/>
            </a:pPr>
            <a:endParaRPr lang="en-US" sz="2400" dirty="0">
              <a:latin typeface="Arial" pitchFamily="34" charset="0"/>
              <a:cs typeface="Arial" pitchFamily="34" charset="0"/>
            </a:endParaRPr>
          </a:p>
          <a:p>
            <a:pPr marL="0" indent="0" algn="ctr">
              <a:buNone/>
            </a:pPr>
            <a:r>
              <a:rPr lang="en-US" sz="2400" dirty="0">
                <a:latin typeface="Arial" pitchFamily="34" charset="0"/>
                <a:cs typeface="Arial" pitchFamily="34" charset="0"/>
              </a:rPr>
              <a:t>East  = white</a:t>
            </a:r>
          </a:p>
          <a:p>
            <a:pPr marL="0" indent="0" algn="ctr">
              <a:buNone/>
            </a:pPr>
            <a:r>
              <a:rPr lang="en-US" sz="2400" dirty="0">
                <a:latin typeface="Arial" pitchFamily="34" charset="0"/>
                <a:cs typeface="Arial" pitchFamily="34" charset="0"/>
              </a:rPr>
              <a:t>West = yellow</a:t>
            </a:r>
          </a:p>
          <a:p>
            <a:pPr marL="0" indent="0" algn="ctr">
              <a:buNone/>
            </a:pPr>
            <a:r>
              <a:rPr lang="en-US" sz="2400" dirty="0" smtClean="0">
                <a:latin typeface="Arial" pitchFamily="34" charset="0"/>
                <a:cs typeface="Arial" pitchFamily="34" charset="0"/>
              </a:rPr>
              <a:t>North = black</a:t>
            </a:r>
          </a:p>
          <a:p>
            <a:pPr marL="0" indent="0" algn="ctr">
              <a:buNone/>
            </a:pPr>
            <a:r>
              <a:rPr lang="en-US" sz="2400" dirty="0" smtClean="0">
                <a:latin typeface="Arial" pitchFamily="34" charset="0"/>
                <a:cs typeface="Arial" pitchFamily="34" charset="0"/>
              </a:rPr>
              <a:t>South = turquoise</a:t>
            </a: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23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241" y="3808634"/>
            <a:ext cx="7554089" cy="2214292"/>
          </a:xfrm>
          <a:prstGeom prst="rect">
            <a:avLst/>
          </a:prstGeom>
        </p:spPr>
      </p:pic>
    </p:spTree>
    <p:extLst>
      <p:ext uri="{BB962C8B-B14F-4D97-AF65-F5344CB8AC3E}">
        <p14:creationId xmlns:p14="http://schemas.microsoft.com/office/powerpoint/2010/main" val="980227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409938" cy="6183923"/>
          </a:xfrm>
        </p:spPr>
        <p:txBody>
          <a:bodyPr>
            <a:normAutofit/>
          </a:bodyPr>
          <a:lstStyle/>
          <a:p>
            <a:pPr marL="0" indent="0" algn="ctr">
              <a:buNone/>
            </a:pPr>
            <a:r>
              <a:rPr lang="en-US" sz="2400" dirty="0" smtClean="0">
                <a:latin typeface="Arial" pitchFamily="34" charset="0"/>
                <a:cs typeface="Arial" pitchFamily="34" charset="0"/>
              </a:rPr>
              <a:t>Blue, </a:t>
            </a:r>
            <a:r>
              <a:rPr lang="en-US" sz="2400" dirty="0" smtClean="0">
                <a:latin typeface="Arial" pitchFamily="34" charset="0"/>
                <a:cs typeface="Arial" pitchFamily="34" charset="0"/>
              </a:rPr>
              <a:t>green </a:t>
            </a:r>
            <a:r>
              <a:rPr lang="en-US" sz="2400" dirty="0" smtClean="0">
                <a:latin typeface="Arial" pitchFamily="34" charset="0"/>
                <a:cs typeface="Arial" pitchFamily="34" charset="0"/>
              </a:rPr>
              <a:t>and purple are </a:t>
            </a:r>
            <a:r>
              <a:rPr lang="en-US" sz="2400" dirty="0" smtClean="0">
                <a:solidFill>
                  <a:srgbClr val="92D050"/>
                </a:solidFill>
                <a:latin typeface="Arial" pitchFamily="34" charset="0"/>
                <a:cs typeface="Arial" pitchFamily="34" charset="0"/>
              </a:rPr>
              <a:t>cool colors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which are often used to symbolize nature.  </a:t>
            </a:r>
          </a:p>
          <a:p>
            <a:pPr marL="0" indent="0">
              <a:buNone/>
            </a:pPr>
            <a:endParaRPr lang="en-US" sz="1100" dirty="0">
              <a:latin typeface="Arial"/>
              <a:cs typeface="Arial"/>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15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4131" y="4275322"/>
            <a:ext cx="3000698" cy="2250524"/>
          </a:xfrm>
          <a:prstGeom prst="rect">
            <a:avLst/>
          </a:prstGeom>
        </p:spPr>
      </p:pic>
      <p:pic>
        <p:nvPicPr>
          <p:cNvPr id="4" name="Picture 3" descr="IMG_515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3169" y="1350179"/>
            <a:ext cx="2481660" cy="2778308"/>
          </a:xfrm>
          <a:prstGeom prst="rect">
            <a:avLst/>
          </a:prstGeom>
        </p:spPr>
      </p:pic>
      <p:pic>
        <p:nvPicPr>
          <p:cNvPr id="5" name="Picture 4" descr="IMG_515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573" y="4248900"/>
            <a:ext cx="988538" cy="2322556"/>
          </a:xfrm>
          <a:prstGeom prst="rect">
            <a:avLst/>
          </a:prstGeom>
        </p:spPr>
      </p:pic>
      <p:pic>
        <p:nvPicPr>
          <p:cNvPr id="6" name="Picture 5" descr="IMG_515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951" y="1350179"/>
            <a:ext cx="1393338" cy="2834594"/>
          </a:xfrm>
          <a:prstGeom prst="rect">
            <a:avLst/>
          </a:prstGeom>
        </p:spPr>
      </p:pic>
      <p:pic>
        <p:nvPicPr>
          <p:cNvPr id="9" name="Picture 8" descr="IMG_515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0115" y="1352625"/>
            <a:ext cx="3218878" cy="2704399"/>
          </a:xfrm>
          <a:prstGeom prst="rect">
            <a:avLst/>
          </a:prstGeom>
        </p:spPr>
      </p:pic>
      <p:pic>
        <p:nvPicPr>
          <p:cNvPr id="13" name="Picture 12" descr="IMG_891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186" y="4410227"/>
            <a:ext cx="3245041" cy="2115619"/>
          </a:xfrm>
          <a:prstGeom prst="rect">
            <a:avLst/>
          </a:prstGeom>
        </p:spPr>
      </p:pic>
    </p:spTree>
    <p:extLst>
      <p:ext uri="{BB962C8B-B14F-4D97-AF65-F5344CB8AC3E}">
        <p14:creationId xmlns:p14="http://schemas.microsoft.com/office/powerpoint/2010/main" val="104115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9" y="1098751"/>
            <a:ext cx="3691137" cy="4330549"/>
          </a:xfrm>
        </p:spPr>
        <p:txBody>
          <a:bodyPr>
            <a:normAutofit/>
          </a:bodyPr>
          <a:lstStyle/>
          <a:p>
            <a:pPr marL="0" indent="0">
              <a:buNone/>
            </a:pPr>
            <a:r>
              <a:rPr lang="en-US" sz="2400" dirty="0" smtClean="0">
                <a:latin typeface="Arial" pitchFamily="34" charset="0"/>
                <a:cs typeface="Arial" pitchFamily="34" charset="0"/>
              </a:rPr>
              <a:t>Green, </a:t>
            </a:r>
            <a:r>
              <a:rPr lang="en-US" sz="2400" dirty="0" smtClean="0">
                <a:latin typeface="Arial" pitchFamily="34" charset="0"/>
                <a:cs typeface="Arial" pitchFamily="34" charset="0"/>
              </a:rPr>
              <a:t>blue </a:t>
            </a:r>
            <a:r>
              <a:rPr lang="en-US" sz="2400" dirty="0" smtClean="0">
                <a:latin typeface="Arial" pitchFamily="34" charset="0"/>
                <a:cs typeface="Arial" pitchFamily="34" charset="0"/>
              </a:rPr>
              <a:t>and purple are called </a:t>
            </a:r>
            <a:r>
              <a:rPr lang="en-US" sz="2400" dirty="0" smtClean="0">
                <a:solidFill>
                  <a:srgbClr val="92D050"/>
                </a:solidFill>
                <a:latin typeface="Arial" pitchFamily="34" charset="0"/>
                <a:cs typeface="Arial" pitchFamily="34" charset="0"/>
              </a:rPr>
              <a:t>cool colors </a:t>
            </a:r>
            <a:r>
              <a:rPr lang="en-US" sz="2400" dirty="0" smtClean="0">
                <a:latin typeface="Arial" pitchFamily="34" charset="0"/>
                <a:cs typeface="Arial" pitchFamily="34" charset="0"/>
              </a:rPr>
              <a:t>because they all contain some blue. </a:t>
            </a:r>
          </a:p>
          <a:p>
            <a:pPr marL="0" indent="0">
              <a:buNone/>
            </a:pPr>
            <a:endParaRPr lang="en-US" sz="2400" dirty="0">
              <a:latin typeface="Arial" pitchFamily="34" charset="0"/>
              <a:cs typeface="Arial" pitchFamily="34" charset="0"/>
            </a:endParaRPr>
          </a:p>
          <a:p>
            <a:pPr marL="0" indent="0">
              <a:buNone/>
            </a:pPr>
            <a:r>
              <a:rPr lang="en-US" sz="2400" dirty="0" smtClean="0">
                <a:latin typeface="Arial" pitchFamily="34" charset="0"/>
                <a:cs typeface="Arial" pitchFamily="34" charset="0"/>
              </a:rPr>
              <a:t>Green is made of </a:t>
            </a:r>
            <a:br>
              <a:rPr lang="en-US" sz="2400" dirty="0" smtClean="0">
                <a:latin typeface="Arial" pitchFamily="34" charset="0"/>
                <a:cs typeface="Arial" pitchFamily="34" charset="0"/>
              </a:rPr>
            </a:br>
            <a:r>
              <a:rPr lang="en-US" sz="2400" dirty="0" smtClean="0">
                <a:latin typeface="Arial" pitchFamily="34" charset="0"/>
                <a:cs typeface="Arial" pitchFamily="34" charset="0"/>
              </a:rPr>
              <a:t>blue and yellow. </a:t>
            </a:r>
          </a:p>
          <a:p>
            <a:pPr marL="0" indent="0">
              <a:buNone/>
            </a:pPr>
            <a:endParaRPr lang="en-US" sz="2400" dirty="0">
              <a:latin typeface="Arial" pitchFamily="34" charset="0"/>
              <a:cs typeface="Arial" pitchFamily="34" charset="0"/>
            </a:endParaRPr>
          </a:p>
          <a:p>
            <a:pPr marL="0" indent="0">
              <a:buNone/>
            </a:pPr>
            <a:r>
              <a:rPr lang="en-US" sz="2400" dirty="0" smtClean="0">
                <a:latin typeface="Arial" pitchFamily="34" charset="0"/>
                <a:cs typeface="Arial" pitchFamily="34" charset="0"/>
              </a:rPr>
              <a:t>Purple is made of </a:t>
            </a:r>
            <a:br>
              <a:rPr lang="en-US" sz="2400" dirty="0" smtClean="0">
                <a:latin typeface="Arial" pitchFamily="34" charset="0"/>
                <a:cs typeface="Arial" pitchFamily="34" charset="0"/>
              </a:rPr>
            </a:br>
            <a:r>
              <a:rPr lang="en-US" sz="2400" dirty="0" smtClean="0">
                <a:latin typeface="Arial" pitchFamily="34" charset="0"/>
                <a:cs typeface="Arial" pitchFamily="34" charset="0"/>
              </a:rPr>
              <a:t>blue and red. </a:t>
            </a:r>
          </a:p>
          <a:p>
            <a:pPr marL="0" indent="0">
              <a:buNone/>
            </a:pPr>
            <a:endParaRPr lang="en-US" sz="2800" dirty="0">
              <a:latin typeface="Arial"/>
              <a:cs typeface="Arial"/>
            </a:endParaRPr>
          </a:p>
        </p:txBody>
      </p:sp>
      <p:grpSp>
        <p:nvGrpSpPr>
          <p:cNvPr id="2" name="Group 1"/>
          <p:cNvGrpSpPr/>
          <p:nvPr/>
        </p:nvGrpSpPr>
        <p:grpSpPr>
          <a:xfrm>
            <a:off x="4415682" y="1378602"/>
            <a:ext cx="3755994" cy="4050698"/>
            <a:chOff x="4370326" y="430870"/>
            <a:chExt cx="3755994" cy="4050698"/>
          </a:xfrm>
        </p:grpSpPr>
        <p:sp>
          <p:nvSpPr>
            <p:cNvPr id="7" name="Oval 6"/>
            <p:cNvSpPr/>
            <p:nvPr/>
          </p:nvSpPr>
          <p:spPr>
            <a:xfrm>
              <a:off x="4370326" y="1164103"/>
              <a:ext cx="1011944" cy="1031865"/>
            </a:xfrm>
            <a:prstGeom prst="ellipse">
              <a:avLst/>
            </a:prstGeom>
            <a:solidFill>
              <a:srgbClr val="059522"/>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4415682" y="2736397"/>
              <a:ext cx="966588" cy="92221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684644" y="3499867"/>
              <a:ext cx="1058311" cy="981701"/>
            </a:xfrm>
            <a:prstGeom prst="ellipse">
              <a:avLst/>
            </a:prstGeom>
            <a:solidFill>
              <a:srgbClr val="E97412"/>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7045331" y="2736397"/>
              <a:ext cx="1012955" cy="951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7109728" y="1164103"/>
              <a:ext cx="1016592" cy="1031865"/>
            </a:xfrm>
            <a:prstGeom prst="ellipse">
              <a:avLst/>
            </a:prstGeom>
            <a:solidFill>
              <a:srgbClr val="7905C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5684644" y="430870"/>
              <a:ext cx="982717" cy="975124"/>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3366FF"/>
                </a:solidFill>
              </a:endParaRPr>
            </a:p>
          </p:txBody>
        </p:sp>
        <p:cxnSp>
          <p:nvCxnSpPr>
            <p:cNvPr id="20" name="Straight Arrow Connector 19"/>
            <p:cNvCxnSpPr/>
            <p:nvPr/>
          </p:nvCxnSpPr>
          <p:spPr>
            <a:xfrm flipV="1">
              <a:off x="4875792" y="2267733"/>
              <a:ext cx="0" cy="4157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329354" y="1103630"/>
              <a:ext cx="327478" cy="2115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742955" y="1035598"/>
              <a:ext cx="438444" cy="2796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570565" y="2267732"/>
              <a:ext cx="0" cy="4157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640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6223"/>
            <a:ext cx="8229600" cy="1269707"/>
          </a:xfrm>
        </p:spPr>
        <p:txBody>
          <a:bodyPr>
            <a:normAutofit/>
          </a:bodyPr>
          <a:lstStyle/>
          <a:p>
            <a:pPr marL="0" indent="0" algn="ctr">
              <a:buNone/>
            </a:pPr>
            <a:r>
              <a:rPr lang="en-US" sz="2400" dirty="0">
                <a:latin typeface="Arial" pitchFamily="34" charset="0"/>
                <a:cs typeface="Arial" pitchFamily="34" charset="0"/>
              </a:rPr>
              <a:t>Have you ever heard of </a:t>
            </a:r>
            <a:r>
              <a:rPr lang="en-US" sz="2400" dirty="0" smtClean="0">
                <a:latin typeface="Arial" pitchFamily="34" charset="0"/>
                <a:cs typeface="Arial" pitchFamily="34" charset="0"/>
              </a:rPr>
              <a:t>“going green”? </a:t>
            </a:r>
          </a:p>
          <a:p>
            <a:pPr marL="0" indent="0" algn="ctr">
              <a:buNone/>
            </a:pPr>
            <a:r>
              <a:rPr lang="en-US" sz="2400" dirty="0" smtClean="0">
                <a:latin typeface="Arial" pitchFamily="34" charset="0"/>
                <a:cs typeface="Arial" pitchFamily="34" charset="0"/>
              </a:rPr>
              <a:t>What do you think “green” means in this slogan?</a:t>
            </a:r>
            <a:endParaRPr lang="en-US" sz="2400" dirty="0">
              <a:latin typeface="Arial" pitchFamily="34" charset="0"/>
              <a:cs typeface="Arial" pitchFamily="34" charset="0"/>
            </a:endParaRP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IMG_257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660" y="3074670"/>
            <a:ext cx="3024955" cy="3137912"/>
          </a:xfrm>
          <a:prstGeom prst="rect">
            <a:avLst/>
          </a:prstGeom>
        </p:spPr>
      </p:pic>
      <p:pic>
        <p:nvPicPr>
          <p:cNvPr id="7" name="Picture 6" descr="CIMG31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117" y="1943100"/>
            <a:ext cx="2502465" cy="3193251"/>
          </a:xfrm>
          <a:prstGeom prst="rect">
            <a:avLst/>
          </a:prstGeom>
        </p:spPr>
      </p:pic>
      <p:pic>
        <p:nvPicPr>
          <p:cNvPr id="9" name="Picture 8" descr="IMG_192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0442" y="1943100"/>
            <a:ext cx="2116358" cy="3463290"/>
          </a:xfrm>
          <a:prstGeom prst="rect">
            <a:avLst/>
          </a:prstGeom>
        </p:spPr>
      </p:pic>
    </p:spTree>
    <p:extLst>
      <p:ext uri="{BB962C8B-B14F-4D97-AF65-F5344CB8AC3E}">
        <p14:creationId xmlns:p14="http://schemas.microsoft.com/office/powerpoint/2010/main" val="98022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3373"/>
            <a:ext cx="8229600" cy="915377"/>
          </a:xfrm>
        </p:spPr>
        <p:txBody>
          <a:bodyPr>
            <a:normAutofit/>
          </a:bodyPr>
          <a:lstStyle/>
          <a:p>
            <a:pPr marL="0" indent="0" algn="ctr">
              <a:buNone/>
            </a:pPr>
            <a:r>
              <a:rPr lang="en-US" sz="2400" dirty="0" smtClean="0">
                <a:latin typeface="Arial" pitchFamily="34" charset="0"/>
                <a:cs typeface="Arial" pitchFamily="34" charset="0"/>
              </a:rPr>
              <a:t>Green is one of the </a:t>
            </a:r>
            <a:r>
              <a:rPr lang="en-US" sz="2400" dirty="0" smtClean="0">
                <a:solidFill>
                  <a:srgbClr val="92D050"/>
                </a:solidFill>
                <a:latin typeface="Arial" pitchFamily="34" charset="0"/>
                <a:cs typeface="Arial" pitchFamily="34" charset="0"/>
              </a:rPr>
              <a:t>cool colors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It reminds us of growing things.</a:t>
            </a: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IMG_29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290" y="4275655"/>
            <a:ext cx="2536561" cy="1974685"/>
          </a:xfrm>
          <a:prstGeom prst="rect">
            <a:avLst/>
          </a:prstGeom>
        </p:spPr>
      </p:pic>
      <p:pic>
        <p:nvPicPr>
          <p:cNvPr id="9" name="Picture 8" descr="IMG_3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4155" y="1579855"/>
            <a:ext cx="2256893" cy="2218564"/>
          </a:xfrm>
          <a:prstGeom prst="rect">
            <a:avLst/>
          </a:prstGeom>
        </p:spPr>
      </p:pic>
      <p:pic>
        <p:nvPicPr>
          <p:cNvPr id="11" name="Picture 10" descr="IMG_157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729" y="1579854"/>
            <a:ext cx="2656101" cy="4718076"/>
          </a:xfrm>
          <a:prstGeom prst="rect">
            <a:avLst/>
          </a:prstGeom>
        </p:spPr>
      </p:pic>
      <p:pic>
        <p:nvPicPr>
          <p:cNvPr id="12" name="Picture 11" descr="IMG_173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9010" y="1579855"/>
            <a:ext cx="2308860" cy="2202656"/>
          </a:xfrm>
          <a:prstGeom prst="rect">
            <a:avLst/>
          </a:prstGeom>
        </p:spPr>
      </p:pic>
      <p:pic>
        <p:nvPicPr>
          <p:cNvPr id="2" name="Picture 1" descr="IMG_523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4156" y="4244551"/>
            <a:ext cx="2055543" cy="2053379"/>
          </a:xfrm>
          <a:prstGeom prst="rect">
            <a:avLst/>
          </a:prstGeom>
        </p:spPr>
      </p:pic>
    </p:spTree>
    <p:extLst>
      <p:ext uri="{BB962C8B-B14F-4D97-AF65-F5344CB8AC3E}">
        <p14:creationId xmlns:p14="http://schemas.microsoft.com/office/powerpoint/2010/main" val="980227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6183923"/>
          </a:xfrm>
        </p:spPr>
        <p:txBody>
          <a:bodyPr>
            <a:normAutofit/>
          </a:bodyPr>
          <a:lstStyle/>
          <a:p>
            <a:pPr marL="0" indent="0" algn="ctr">
              <a:buNone/>
            </a:pPr>
            <a:r>
              <a:rPr lang="en-US" sz="2400" dirty="0" smtClean="0">
                <a:latin typeface="Arial" pitchFamily="34" charset="0"/>
                <a:cs typeface="Arial" pitchFamily="34" charset="0"/>
              </a:rPr>
              <a:t>Blue is another cool color. </a:t>
            </a:r>
          </a:p>
          <a:p>
            <a:pPr marL="0" indent="0" algn="ctr">
              <a:buNone/>
            </a:pPr>
            <a:r>
              <a:rPr lang="en-US" sz="2400" dirty="0" smtClean="0">
                <a:latin typeface="Arial" pitchFamily="34" charset="0"/>
                <a:cs typeface="Arial" pitchFamily="34" charset="0"/>
              </a:rPr>
              <a:t>It reminds of of sky and water. </a:t>
            </a:r>
          </a:p>
          <a:p>
            <a:pPr marL="0" indent="0">
              <a:buNone/>
            </a:pPr>
            <a:endParaRPr lang="en-US" sz="2800" dirty="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19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048" y="1376777"/>
            <a:ext cx="3713510" cy="2090320"/>
          </a:xfrm>
          <a:prstGeom prst="rect">
            <a:avLst/>
          </a:prstGeom>
        </p:spPr>
      </p:pic>
      <p:pic>
        <p:nvPicPr>
          <p:cNvPr id="4" name="Picture 3" descr="IMG_005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91" y="3828666"/>
            <a:ext cx="2450240" cy="2491056"/>
          </a:xfrm>
          <a:prstGeom prst="rect">
            <a:avLst/>
          </a:prstGeom>
        </p:spPr>
      </p:pic>
      <p:pic>
        <p:nvPicPr>
          <p:cNvPr id="5" name="Picture 4" descr="IMG_142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4244" y="3828667"/>
            <a:ext cx="2391027" cy="2491056"/>
          </a:xfrm>
          <a:prstGeom prst="rect">
            <a:avLst/>
          </a:prstGeom>
        </p:spPr>
      </p:pic>
      <p:pic>
        <p:nvPicPr>
          <p:cNvPr id="7" name="Picture 6" descr="IMG_248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546" y="3842473"/>
            <a:ext cx="2787925" cy="2477250"/>
          </a:xfrm>
          <a:prstGeom prst="rect">
            <a:avLst/>
          </a:prstGeom>
        </p:spPr>
      </p:pic>
      <p:pic>
        <p:nvPicPr>
          <p:cNvPr id="6" name="Picture 5" descr="phot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0633" y="1395050"/>
            <a:ext cx="2774288" cy="2072047"/>
          </a:xfrm>
          <a:prstGeom prst="rect">
            <a:avLst/>
          </a:prstGeom>
        </p:spPr>
      </p:pic>
    </p:spTree>
    <p:extLst>
      <p:ext uri="{BB962C8B-B14F-4D97-AF65-F5344CB8AC3E}">
        <p14:creationId xmlns:p14="http://schemas.microsoft.com/office/powerpoint/2010/main" val="405640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18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6876" y="810508"/>
            <a:ext cx="3642295" cy="4653032"/>
          </a:xfrm>
          <a:prstGeom prst="rect">
            <a:avLst/>
          </a:prstGeom>
        </p:spPr>
      </p:pic>
      <p:sp>
        <p:nvSpPr>
          <p:cNvPr id="3" name="Content Placeholder 2"/>
          <p:cNvSpPr>
            <a:spLocks noGrp="1"/>
          </p:cNvSpPr>
          <p:nvPr>
            <p:ph idx="1"/>
          </p:nvPr>
        </p:nvSpPr>
        <p:spPr>
          <a:xfrm>
            <a:off x="389664" y="1048255"/>
            <a:ext cx="4970426" cy="4314049"/>
          </a:xfrm>
        </p:spPr>
        <p:txBody>
          <a:bodyPr>
            <a:normAutofit/>
          </a:bodyPr>
          <a:lstStyle/>
          <a:p>
            <a:pPr marL="0" indent="0">
              <a:buNone/>
            </a:pPr>
            <a:r>
              <a:rPr lang="en-US" sz="2400" dirty="0" smtClean="0">
                <a:latin typeface="Arial" pitchFamily="34" charset="0"/>
                <a:cs typeface="Arial" pitchFamily="34" charset="0"/>
              </a:rPr>
              <a:t>You will be making a Eco-Flag that: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expresses an idea showing your concern for the environment,</a:t>
            </a:r>
          </a:p>
          <a:p>
            <a:r>
              <a:rPr lang="en-US" sz="2400" dirty="0">
                <a:latin typeface="Arial" pitchFamily="34" charset="0"/>
                <a:cs typeface="Arial" pitchFamily="34" charset="0"/>
              </a:rPr>
              <a:t>i</a:t>
            </a:r>
            <a:r>
              <a:rPr lang="en-US" sz="2400" dirty="0" smtClean="0">
                <a:latin typeface="Arial" pitchFamily="34" charset="0"/>
                <a:cs typeface="Arial" pitchFamily="34" charset="0"/>
              </a:rPr>
              <a:t>s constructed using recycled fabric made from natural fibers, </a:t>
            </a:r>
          </a:p>
          <a:p>
            <a:r>
              <a:rPr lang="en-US" sz="2400" dirty="0" smtClean="0">
                <a:latin typeface="Arial" pitchFamily="34" charset="0"/>
                <a:cs typeface="Arial" pitchFamily="34" charset="0"/>
              </a:rPr>
              <a:t>uses (sewn or glued) applique and</a:t>
            </a:r>
          </a:p>
          <a:p>
            <a:r>
              <a:rPr lang="en-US" sz="2400" dirty="0">
                <a:latin typeface="Arial" pitchFamily="34" charset="0"/>
                <a:cs typeface="Arial" pitchFamily="34" charset="0"/>
              </a:rPr>
              <a:t>s</a:t>
            </a:r>
            <a:r>
              <a:rPr lang="en-US" sz="2400" dirty="0" smtClean="0">
                <a:latin typeface="Arial" pitchFamily="34" charset="0"/>
                <a:cs typeface="Arial" pitchFamily="34" charset="0"/>
              </a:rPr>
              <a:t>ymbolizes nature with cool colors. </a:t>
            </a:r>
          </a:p>
          <a:p>
            <a:pPr marL="0" indent="0">
              <a:buNone/>
            </a:pPr>
            <a:endParaRPr lang="en-US" sz="2800" dirty="0">
              <a:latin typeface="Arial"/>
              <a:cs typeface="Arial"/>
            </a:endParaRPr>
          </a:p>
        </p:txBody>
      </p:sp>
    </p:spTree>
    <p:extLst>
      <p:ext uri="{BB962C8B-B14F-4D97-AF65-F5344CB8AC3E}">
        <p14:creationId xmlns:p14="http://schemas.microsoft.com/office/powerpoint/2010/main" val="40564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882"/>
            <a:ext cx="8229600" cy="2568390"/>
          </a:xfrm>
        </p:spPr>
        <p:txBody>
          <a:bodyPr>
            <a:normAutofit/>
          </a:bodyPr>
          <a:lstStyle/>
          <a:p>
            <a:pPr marL="0" indent="0">
              <a:buNone/>
            </a:pPr>
            <a:r>
              <a:rPr lang="en-US" sz="2400" dirty="0">
                <a:latin typeface="Arial" pitchFamily="34" charset="0"/>
                <a:cs typeface="Arial" pitchFamily="34" charset="0"/>
              </a:rPr>
              <a:t>Things made of </a:t>
            </a:r>
            <a:r>
              <a:rPr lang="en-US" sz="2400" dirty="0" smtClean="0">
                <a:latin typeface="Arial" pitchFamily="34" charset="0"/>
                <a:cs typeface="Arial" pitchFamily="34" charset="0"/>
              </a:rPr>
              <a:t>fibers</a:t>
            </a:r>
            <a:r>
              <a:rPr lang="en-US" sz="2400" dirty="0">
                <a:latin typeface="Arial" pitchFamily="34" charset="0"/>
                <a:cs typeface="Arial" pitchFamily="34" charset="0"/>
              </a:rPr>
              <a:t>, like clothing, tents, </a:t>
            </a:r>
            <a:r>
              <a:rPr lang="en-US" sz="2400" dirty="0" smtClean="0">
                <a:latin typeface="Arial" pitchFamily="34" charset="0"/>
                <a:cs typeface="Arial" pitchFamily="34" charset="0"/>
              </a:rPr>
              <a:t>tablecloths </a:t>
            </a:r>
            <a:r>
              <a:rPr lang="en-US" sz="2400" dirty="0">
                <a:latin typeface="Arial" pitchFamily="34" charset="0"/>
                <a:cs typeface="Arial" pitchFamily="34" charset="0"/>
              </a:rPr>
              <a:t>and upholstery, are all around us</a:t>
            </a:r>
            <a:r>
              <a:rPr lang="en-US" sz="2400" dirty="0" smtClean="0">
                <a:latin typeface="Arial" pitchFamily="34" charset="0"/>
                <a:cs typeface="Arial" pitchFamily="34" charset="0"/>
              </a:rPr>
              <a:t>. Today many of these things are made with artificial fiber like nylon or acrylic.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Before artificial fibers were invented, all over the world,  people developed ways to make things using natural fibers.</a:t>
            </a:r>
          </a:p>
        </p:txBody>
      </p:sp>
      <p:pic>
        <p:nvPicPr>
          <p:cNvPr id="2" name="Picture 1" descr="IMG_52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388659"/>
            <a:ext cx="2729204" cy="2726775"/>
          </a:xfrm>
          <a:prstGeom prst="rect">
            <a:avLst/>
          </a:prstGeom>
        </p:spPr>
      </p:pic>
      <p:pic>
        <p:nvPicPr>
          <p:cNvPr id="5" name="Picture 4" descr="IMG_520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7533" y="3388658"/>
            <a:ext cx="697031" cy="2726776"/>
          </a:xfrm>
          <a:prstGeom prst="rect">
            <a:avLst/>
          </a:prstGeom>
        </p:spPr>
      </p:pic>
      <p:pic>
        <p:nvPicPr>
          <p:cNvPr id="6" name="Picture 5" descr="IMG_520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0934" y="3368739"/>
            <a:ext cx="3175866" cy="2746695"/>
          </a:xfrm>
          <a:prstGeom prst="rect">
            <a:avLst/>
          </a:prstGeom>
        </p:spPr>
      </p:pic>
      <p:sp>
        <p:nvSpPr>
          <p:cNvPr id="7" name="TextBox 6"/>
          <p:cNvSpPr txBox="1"/>
          <p:nvPr/>
        </p:nvSpPr>
        <p:spPr>
          <a:xfrm>
            <a:off x="1317811" y="6115434"/>
            <a:ext cx="1364602" cy="369332"/>
          </a:xfrm>
          <a:prstGeom prst="rect">
            <a:avLst/>
          </a:prstGeom>
          <a:noFill/>
        </p:spPr>
        <p:txBody>
          <a:bodyPr wrap="square" rtlCol="0">
            <a:spAutoFit/>
          </a:bodyPr>
          <a:lstStyle/>
          <a:p>
            <a:r>
              <a:rPr lang="en-US" dirty="0" smtClean="0">
                <a:latin typeface="Arial" pitchFamily="34" charset="0"/>
                <a:cs typeface="Arial" pitchFamily="34" charset="0"/>
              </a:rPr>
              <a:t>African</a:t>
            </a:r>
            <a:endParaRPr lang="en-US" dirty="0">
              <a:latin typeface="Arial" pitchFamily="34" charset="0"/>
              <a:cs typeface="Arial" pitchFamily="34" charset="0"/>
            </a:endParaRPr>
          </a:p>
        </p:txBody>
      </p:sp>
      <p:sp>
        <p:nvSpPr>
          <p:cNvPr id="8" name="TextBox 7"/>
          <p:cNvSpPr txBox="1"/>
          <p:nvPr/>
        </p:nvSpPr>
        <p:spPr>
          <a:xfrm>
            <a:off x="3514165" y="6115434"/>
            <a:ext cx="1364602" cy="369332"/>
          </a:xfrm>
          <a:prstGeom prst="rect">
            <a:avLst/>
          </a:prstGeom>
          <a:noFill/>
        </p:spPr>
        <p:txBody>
          <a:bodyPr wrap="square" rtlCol="0">
            <a:spAutoFit/>
          </a:bodyPr>
          <a:lstStyle/>
          <a:p>
            <a:pPr algn="ctr"/>
            <a:r>
              <a:rPr lang="en-US" dirty="0" smtClean="0">
                <a:latin typeface="Arial" pitchFamily="34" charset="0"/>
                <a:cs typeface="Arial" pitchFamily="34" charset="0"/>
              </a:rPr>
              <a:t>Mexican</a:t>
            </a:r>
            <a:endParaRPr lang="en-US" dirty="0">
              <a:latin typeface="Arial" pitchFamily="34" charset="0"/>
              <a:cs typeface="Arial" pitchFamily="34" charset="0"/>
            </a:endParaRPr>
          </a:p>
        </p:txBody>
      </p:sp>
      <p:sp>
        <p:nvSpPr>
          <p:cNvPr id="9" name="TextBox 8"/>
          <p:cNvSpPr txBox="1"/>
          <p:nvPr/>
        </p:nvSpPr>
        <p:spPr>
          <a:xfrm>
            <a:off x="6600145" y="6091208"/>
            <a:ext cx="1364602" cy="369332"/>
          </a:xfrm>
          <a:prstGeom prst="rect">
            <a:avLst/>
          </a:prstGeom>
          <a:noFill/>
        </p:spPr>
        <p:txBody>
          <a:bodyPr wrap="square" rtlCol="0">
            <a:spAutoFit/>
          </a:bodyPr>
          <a:lstStyle/>
          <a:p>
            <a:r>
              <a:rPr lang="en-US" dirty="0" smtClean="0">
                <a:latin typeface="Arial" pitchFamily="34" charset="0"/>
                <a:cs typeface="Arial" pitchFamily="34" charset="0"/>
              </a:rPr>
              <a:t>Swedish</a:t>
            </a:r>
            <a:endParaRPr lang="en-US" dirty="0">
              <a:latin typeface="Arial" pitchFamily="34" charset="0"/>
              <a:cs typeface="Arial" pitchFamily="34" charset="0"/>
            </a:endParaRPr>
          </a:p>
        </p:txBody>
      </p:sp>
    </p:spTree>
    <p:extLst>
      <p:ext uri="{BB962C8B-B14F-4D97-AF65-F5344CB8AC3E}">
        <p14:creationId xmlns:p14="http://schemas.microsoft.com/office/powerpoint/2010/main" val="413483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3373"/>
            <a:ext cx="8229600" cy="1281137"/>
          </a:xfrm>
        </p:spPr>
        <p:txBody>
          <a:bodyPr>
            <a:normAutofit/>
          </a:bodyPr>
          <a:lstStyle/>
          <a:p>
            <a:pPr marL="0" indent="0">
              <a:buNone/>
            </a:pPr>
            <a:r>
              <a:rPr lang="en-US" sz="2400" dirty="0" smtClean="0">
                <a:latin typeface="Arial" pitchFamily="34" charset="0"/>
                <a:cs typeface="Arial" pitchFamily="34" charset="0"/>
              </a:rPr>
              <a:t>Hawaiian wreaths and leis (flower necklaces) are braided from fresh-cut leaves and flowers when they are still wet and bendable.</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2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8417" y="2157977"/>
            <a:ext cx="5692204" cy="4269153"/>
          </a:xfrm>
          <a:prstGeom prst="rect">
            <a:avLst/>
          </a:prstGeom>
        </p:spPr>
      </p:pic>
    </p:spTree>
    <p:extLst>
      <p:ext uri="{BB962C8B-B14F-4D97-AF65-F5344CB8AC3E}">
        <p14:creationId xmlns:p14="http://schemas.microsoft.com/office/powerpoint/2010/main" val="389914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41923"/>
            <a:ext cx="8448822" cy="6183923"/>
          </a:xfrm>
        </p:spPr>
        <p:txBody>
          <a:bodyPr>
            <a:normAutofit/>
          </a:bodyPr>
          <a:lstStyle/>
          <a:p>
            <a:pPr marL="0" indent="0">
              <a:buNone/>
            </a:pPr>
            <a:r>
              <a:rPr lang="en-US" sz="2400" dirty="0" smtClean="0">
                <a:latin typeface="Arial" pitchFamily="34" charset="0"/>
                <a:cs typeface="Arial" pitchFamily="34" charset="0"/>
              </a:rPr>
              <a:t>The hair from a horse’s mane and tail braided into a lariat makes a rope so strong that a horse cannot break it.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IMG_48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165" y="1497236"/>
            <a:ext cx="3022662" cy="2783341"/>
          </a:xfrm>
          <a:prstGeom prst="rect">
            <a:avLst/>
          </a:prstGeom>
        </p:spPr>
      </p:pic>
      <p:pic>
        <p:nvPicPr>
          <p:cNvPr id="5" name="Picture 4" descr="Image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7484" y="4607947"/>
            <a:ext cx="3802363" cy="1766268"/>
          </a:xfrm>
          <a:prstGeom prst="rect">
            <a:avLst/>
          </a:prstGeom>
        </p:spPr>
      </p:pic>
      <p:pic>
        <p:nvPicPr>
          <p:cNvPr id="7" name="Picture 6" descr="Image 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642" y="4051977"/>
            <a:ext cx="3069103" cy="2301828"/>
          </a:xfrm>
          <a:prstGeom prst="rect">
            <a:avLst/>
          </a:prstGeom>
        </p:spPr>
      </p:pic>
      <p:pic>
        <p:nvPicPr>
          <p:cNvPr id="9" name="Picture 8" descr="Image 2_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642" y="1557472"/>
            <a:ext cx="3587062" cy="2260373"/>
          </a:xfrm>
          <a:prstGeom prst="rect">
            <a:avLst/>
          </a:prstGeom>
        </p:spPr>
      </p:pic>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700872"/>
            <a:ext cx="3204714" cy="2435567"/>
          </a:xfrm>
        </p:spPr>
        <p:txBody>
          <a:bodyPr>
            <a:normAutofit/>
          </a:bodyPr>
          <a:lstStyle/>
          <a:p>
            <a:pPr marL="0" indent="0">
              <a:buNone/>
            </a:pPr>
            <a:r>
              <a:rPr lang="en-US" sz="2400" dirty="0" smtClean="0">
                <a:latin typeface="Arial" pitchFamily="34" charset="0"/>
                <a:cs typeface="Arial" pitchFamily="34" charset="0"/>
              </a:rPr>
              <a:t>A single goat or sheep hair is tiny and fragile. But when many are combed and spun together they make strong yarn.</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51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3196" y="700872"/>
            <a:ext cx="2697525" cy="2485726"/>
          </a:xfrm>
          <a:prstGeom prst="rect">
            <a:avLst/>
          </a:prstGeom>
        </p:spPr>
      </p:pic>
      <p:pic>
        <p:nvPicPr>
          <p:cNvPr id="6" name="Picture 5" descr="IMG_51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2469" y="700872"/>
            <a:ext cx="1512151" cy="2485726"/>
          </a:xfrm>
          <a:prstGeom prst="rect">
            <a:avLst/>
          </a:prstGeom>
        </p:spPr>
      </p:pic>
      <p:pic>
        <p:nvPicPr>
          <p:cNvPr id="7" name="Picture 6" descr="IMG_5132 - Version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8821" y="3470394"/>
            <a:ext cx="1703870" cy="2136626"/>
          </a:xfrm>
          <a:prstGeom prst="rect">
            <a:avLst/>
          </a:prstGeom>
        </p:spPr>
      </p:pic>
      <p:pic>
        <p:nvPicPr>
          <p:cNvPr id="9" name="Picture 8" descr="IMG_514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3196" y="3470394"/>
            <a:ext cx="2665056" cy="2119544"/>
          </a:xfrm>
          <a:prstGeom prst="rect">
            <a:avLst/>
          </a:prstGeom>
        </p:spPr>
      </p:pic>
      <p:pic>
        <p:nvPicPr>
          <p:cNvPr id="11" name="Picture 10" descr="IMG_157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727" y="3201125"/>
            <a:ext cx="3230338" cy="2878951"/>
          </a:xfrm>
          <a:prstGeom prst="rect">
            <a:avLst/>
          </a:prstGeom>
        </p:spPr>
      </p:pic>
    </p:spTree>
    <p:extLst>
      <p:ext uri="{BB962C8B-B14F-4D97-AF65-F5344CB8AC3E}">
        <p14:creationId xmlns:p14="http://schemas.microsoft.com/office/powerpoint/2010/main" val="389914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375" y="427584"/>
            <a:ext cx="4595656" cy="2895753"/>
          </a:xfrm>
        </p:spPr>
        <p:txBody>
          <a:bodyPr>
            <a:normAutofit/>
          </a:bodyPr>
          <a:lstStyle/>
          <a:p>
            <a:pPr marL="0" indent="0">
              <a:buNone/>
            </a:pPr>
            <a:r>
              <a:rPr lang="en-US" sz="2400" dirty="0" smtClean="0">
                <a:latin typeface="Arial" pitchFamily="34" charset="0"/>
                <a:cs typeface="Arial" pitchFamily="34" charset="0"/>
              </a:rPr>
              <a:t>Cotton cloth is made from tiny fibers that surround and protect the seeds of a cotton plant.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8" name="Picture 7" descr="IMG_5080 - Version 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2970" y="3974210"/>
            <a:ext cx="3179702" cy="2441191"/>
          </a:xfrm>
          <a:prstGeom prst="rect">
            <a:avLst/>
          </a:prstGeom>
        </p:spPr>
      </p:pic>
      <p:pic>
        <p:nvPicPr>
          <p:cNvPr id="9" name="Picture 8" descr="IMG_309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970" y="341923"/>
            <a:ext cx="3179702" cy="3067076"/>
          </a:xfrm>
          <a:prstGeom prst="rect">
            <a:avLst/>
          </a:prstGeom>
        </p:spPr>
      </p:pic>
      <p:pic>
        <p:nvPicPr>
          <p:cNvPr id="10" name="Picture 9" descr="IMG_5081 - Version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4691" y="2015638"/>
            <a:ext cx="4349024" cy="4399763"/>
          </a:xfrm>
          <a:prstGeom prst="rect">
            <a:avLst/>
          </a:prstGeom>
        </p:spPr>
      </p:pic>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923"/>
            <a:ext cx="8229600" cy="1223987"/>
          </a:xfrm>
        </p:spPr>
        <p:txBody>
          <a:bodyPr>
            <a:normAutofit/>
          </a:bodyPr>
          <a:lstStyle/>
          <a:p>
            <a:pPr marL="0" indent="0">
              <a:buNone/>
            </a:pPr>
            <a:r>
              <a:rPr lang="en-US" sz="2400" dirty="0" smtClean="0">
                <a:latin typeface="Arial" pitchFamily="34" charset="0"/>
                <a:cs typeface="Arial" pitchFamily="34" charset="0"/>
              </a:rPr>
              <a:t>We often want the fabrics we use to be special. So we sometimes put them together in interesting ways and decorate them. </a:t>
            </a:r>
          </a:p>
          <a:p>
            <a:pPr marL="0" indent="0">
              <a:buNone/>
            </a:pPr>
            <a:endParaRPr lang="en-US" sz="2800" dirty="0">
              <a:latin typeface="Arial"/>
              <a:cs typeface="Arial"/>
            </a:endParaRPr>
          </a:p>
          <a:p>
            <a:pPr marL="0" indent="0">
              <a:buNone/>
            </a:pPr>
            <a:endParaRPr lang="en-US" sz="2800" dirty="0">
              <a:latin typeface="MetaBook-Roman" pitchFamily="50" charset="0"/>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1026" name="Picture 2" descr="4c927f63-b38e-4bb1-bc49-f9f40cb4840a@exch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5791" y="1721224"/>
            <a:ext cx="5092283" cy="44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4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34" y="341923"/>
            <a:ext cx="7990004" cy="6183923"/>
          </a:xfrm>
        </p:spPr>
        <p:txBody>
          <a:bodyPr>
            <a:normAutofit fontScale="92500" lnSpcReduction="10000"/>
          </a:bodyPr>
          <a:lstStyle/>
          <a:p>
            <a:pPr marL="0" indent="0" algn="ctr">
              <a:buNone/>
            </a:pPr>
            <a:r>
              <a:rPr lang="en-US" sz="2600" dirty="0" smtClean="0">
                <a:latin typeface="Arial" pitchFamily="34" charset="0"/>
                <a:cs typeface="Arial" pitchFamily="34" charset="0"/>
              </a:rPr>
              <a:t>A </a:t>
            </a:r>
            <a:r>
              <a:rPr lang="en-US" sz="2600" dirty="0" smtClean="0">
                <a:solidFill>
                  <a:srgbClr val="92D050"/>
                </a:solidFill>
                <a:latin typeface="Arial" pitchFamily="34" charset="0"/>
                <a:cs typeface="Arial" pitchFamily="34" charset="0"/>
              </a:rPr>
              <a:t>tapestry</a:t>
            </a:r>
            <a:r>
              <a:rPr lang="en-US" sz="2600" dirty="0" smtClean="0">
                <a:latin typeface="Arial" pitchFamily="34" charset="0"/>
                <a:cs typeface="Arial" pitchFamily="34" charset="0"/>
              </a:rPr>
              <a:t> is made by using different colors </a:t>
            </a:r>
            <a:br>
              <a:rPr lang="en-US" sz="2600" dirty="0" smtClean="0">
                <a:latin typeface="Arial" pitchFamily="34" charset="0"/>
                <a:cs typeface="Arial" pitchFamily="34" charset="0"/>
              </a:rPr>
            </a:br>
            <a:r>
              <a:rPr lang="en-US" sz="2600" dirty="0" smtClean="0">
                <a:latin typeface="Arial" pitchFamily="34" charset="0"/>
                <a:cs typeface="Arial" pitchFamily="34" charset="0"/>
              </a:rPr>
              <a:t>of yarn to weave the fabric itself.</a:t>
            </a:r>
          </a:p>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                                      </a:t>
            </a:r>
            <a:endParaRPr lang="en-US" sz="28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    </a:t>
            </a:r>
            <a:r>
              <a:rPr lang="en-US" sz="1400" dirty="0">
                <a:latin typeface="Arial" pitchFamily="34" charset="0"/>
                <a:cs typeface="Arial" pitchFamily="34" charset="0"/>
              </a:rPr>
              <a:t> </a:t>
            </a:r>
          </a:p>
        </p:txBody>
      </p:sp>
      <p:pic>
        <p:nvPicPr>
          <p:cNvPr id="4" name="Picture 3" descr="IMG_519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941" y="2617150"/>
            <a:ext cx="4006465" cy="2887130"/>
          </a:xfrm>
          <a:prstGeom prst="rect">
            <a:avLst/>
          </a:prstGeom>
        </p:spPr>
      </p:pic>
      <p:pic>
        <p:nvPicPr>
          <p:cNvPr id="5" name="Picture 4" descr="04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7865" y="1459262"/>
            <a:ext cx="3302073" cy="4701510"/>
          </a:xfrm>
          <a:prstGeom prst="rect">
            <a:avLst/>
          </a:prstGeom>
        </p:spPr>
      </p:pic>
      <p:sp>
        <p:nvSpPr>
          <p:cNvPr id="2" name="Rectangle 1"/>
          <p:cNvSpPr/>
          <p:nvPr/>
        </p:nvSpPr>
        <p:spPr>
          <a:xfrm>
            <a:off x="307174" y="1601596"/>
            <a:ext cx="4289232" cy="646331"/>
          </a:xfrm>
          <a:prstGeom prst="rect">
            <a:avLst/>
          </a:prstGeom>
        </p:spPr>
        <p:txBody>
          <a:bodyPr wrap="square">
            <a:spAutoFit/>
          </a:bodyPr>
          <a:lstStyle/>
          <a:p>
            <a:pPr algn="r"/>
            <a:r>
              <a:rPr lang="en-US" dirty="0" smtClean="0">
                <a:latin typeface="Arial" pitchFamily="34" charset="0"/>
                <a:cs typeface="Arial" pitchFamily="34" charset="0"/>
              </a:rPr>
              <a:t>Grace Eckert</a:t>
            </a:r>
          </a:p>
          <a:p>
            <a:pPr algn="r"/>
            <a:r>
              <a:rPr lang="en-US" i="1" dirty="0">
                <a:latin typeface="Arial" pitchFamily="34" charset="0"/>
                <a:cs typeface="Arial" pitchFamily="34" charset="0"/>
              </a:rPr>
              <a:t>Exercising One Option </a:t>
            </a:r>
            <a:endParaRPr lang="en-US" dirty="0"/>
          </a:p>
        </p:txBody>
      </p:sp>
      <p:sp>
        <p:nvSpPr>
          <p:cNvPr id="6" name="Rectangle 5"/>
          <p:cNvSpPr/>
          <p:nvPr/>
        </p:nvSpPr>
        <p:spPr>
          <a:xfrm>
            <a:off x="3821835" y="5619988"/>
            <a:ext cx="774571" cy="369332"/>
          </a:xfrm>
          <a:prstGeom prst="rect">
            <a:avLst/>
          </a:prstGeom>
        </p:spPr>
        <p:txBody>
          <a:bodyPr wrap="none">
            <a:spAutoFit/>
          </a:bodyPr>
          <a:lstStyle/>
          <a:p>
            <a:r>
              <a:rPr lang="en-US" dirty="0" smtClean="0">
                <a:latin typeface="Arial" pitchFamily="34" charset="0"/>
                <a:cs typeface="Arial" pitchFamily="34" charset="0"/>
              </a:rPr>
              <a:t>Detail</a:t>
            </a:r>
            <a:endParaRPr lang="en-US" dirty="0"/>
          </a:p>
        </p:txBody>
      </p:sp>
    </p:spTree>
    <p:extLst>
      <p:ext uri="{BB962C8B-B14F-4D97-AF65-F5344CB8AC3E}">
        <p14:creationId xmlns:p14="http://schemas.microsoft.com/office/powerpoint/2010/main" val="162524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3832</TotalTime>
  <Words>541</Words>
  <Application>Microsoft Office PowerPoint</Application>
  <PresentationFormat>On-screen Show (4:3)</PresentationFormat>
  <Paragraphs>143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Symbols in Cloth and Color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Wood Exhibition Assembly in Wood By Mary Erickson Ph.D. </dc:title>
  <dc:creator>Office 2004 Test Drive User</dc:creator>
  <cp:lastModifiedBy>Fowler, Mary</cp:lastModifiedBy>
  <cp:revision>99</cp:revision>
  <cp:lastPrinted>2012-12-22T20:28:09Z</cp:lastPrinted>
  <dcterms:created xsi:type="dcterms:W3CDTF">2012-08-04T18:41:44Z</dcterms:created>
  <dcterms:modified xsi:type="dcterms:W3CDTF">2013-02-19T17:35:04Z</dcterms:modified>
</cp:coreProperties>
</file>