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68" r:id="rId6"/>
    <p:sldId id="259"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5" autoAdjust="0"/>
    <p:restoredTop sz="94660"/>
  </p:normalViewPr>
  <p:slideViewPr>
    <p:cSldViewPr>
      <p:cViewPr varScale="1">
        <p:scale>
          <a:sx n="73" d="100"/>
          <a:sy n="73" d="100"/>
        </p:scale>
        <p:origin x="-102"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141758-3846-4A49-BC7A-D7F198C40E2B}" type="datetimeFigureOut">
              <a:rPr lang="en-US" smtClean="0"/>
              <a:t>07/29/2015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204997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41758-3846-4A49-BC7A-D7F198C40E2B}" type="datetimeFigureOut">
              <a:rPr lang="en-US" smtClean="0"/>
              <a:t>07/29/2015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26690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41758-3846-4A49-BC7A-D7F198C40E2B}" type="datetimeFigureOut">
              <a:rPr lang="en-US" smtClean="0"/>
              <a:t>07/29/2015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417455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41758-3846-4A49-BC7A-D7F198C40E2B}" type="datetimeFigureOut">
              <a:rPr lang="en-US" smtClean="0"/>
              <a:t>07/29/2015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50425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141758-3846-4A49-BC7A-D7F198C40E2B}" type="datetimeFigureOut">
              <a:rPr lang="en-US" smtClean="0"/>
              <a:t>07/29/2015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41648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141758-3846-4A49-BC7A-D7F198C40E2B}" type="datetimeFigureOut">
              <a:rPr lang="en-US" smtClean="0"/>
              <a:t>07/29/2015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266163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141758-3846-4A49-BC7A-D7F198C40E2B}" type="datetimeFigureOut">
              <a:rPr lang="en-US" smtClean="0"/>
              <a:t>07/29/2015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41981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141758-3846-4A49-BC7A-D7F198C40E2B}" type="datetimeFigureOut">
              <a:rPr lang="en-US" smtClean="0"/>
              <a:t>07/29/2015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413579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41758-3846-4A49-BC7A-D7F198C40E2B}" type="datetimeFigureOut">
              <a:rPr lang="en-US" smtClean="0"/>
              <a:t>07/29/2015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54929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41758-3846-4A49-BC7A-D7F198C40E2B}" type="datetimeFigureOut">
              <a:rPr lang="en-US" smtClean="0"/>
              <a:t>07/29/2015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7167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141758-3846-4A49-BC7A-D7F198C40E2B}" type="datetimeFigureOut">
              <a:rPr lang="en-US" smtClean="0"/>
              <a:t>07/29/2015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0464B-5037-4301-8294-84FF6ED7A7D2}" type="slidenum">
              <a:rPr lang="en-US" smtClean="0"/>
              <a:t>‹#›</a:t>
            </a:fld>
            <a:endParaRPr lang="en-US"/>
          </a:p>
        </p:txBody>
      </p:sp>
    </p:spTree>
    <p:extLst>
      <p:ext uri="{BB962C8B-B14F-4D97-AF65-F5344CB8AC3E}">
        <p14:creationId xmlns:p14="http://schemas.microsoft.com/office/powerpoint/2010/main" val="395390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41758-3846-4A49-BC7A-D7F198C40E2B}" type="datetimeFigureOut">
              <a:rPr lang="en-US" smtClean="0"/>
              <a:t>07/29/2015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0464B-5037-4301-8294-84FF6ED7A7D2}" type="slidenum">
              <a:rPr lang="en-US" smtClean="0"/>
              <a:t>‹#›</a:t>
            </a:fld>
            <a:endParaRPr lang="en-US"/>
          </a:p>
        </p:txBody>
      </p:sp>
    </p:spTree>
    <p:extLst>
      <p:ext uri="{BB962C8B-B14F-4D97-AF65-F5344CB8AC3E}">
        <p14:creationId xmlns:p14="http://schemas.microsoft.com/office/powerpoint/2010/main" val="142017951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2286000"/>
            <a:ext cx="2895600" cy="1371600"/>
          </a:xfrm>
        </p:spPr>
        <p:txBody>
          <a:bodyPr>
            <a:normAutofit fontScale="90000"/>
          </a:bodyPr>
          <a:lstStyle/>
          <a:p>
            <a:pPr algn="l"/>
            <a:r>
              <a:rPr lang="en-US" dirty="0" smtClean="0">
                <a:latin typeface="Arial" panose="020B0604020202020204" pitchFamily="34" charset="0"/>
                <a:cs typeface="Arial" panose="020B0604020202020204" pitchFamily="34" charset="0"/>
              </a:rPr>
              <a:t>Exhibition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Preview</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3778251" cy="5105400"/>
          </a:xfrm>
          <a:prstGeom prst="rect">
            <a:avLst/>
          </a:prstGeom>
        </p:spPr>
      </p:pic>
    </p:spTree>
    <p:extLst>
      <p:ext uri="{BB962C8B-B14F-4D97-AF65-F5344CB8AC3E}">
        <p14:creationId xmlns:p14="http://schemas.microsoft.com/office/powerpoint/2010/main" val="1574312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3810000" cy="1173162"/>
          </a:xfrm>
        </p:spPr>
        <p:txBody>
          <a:bodyPr>
            <a:normAutofit/>
          </a:bodyPr>
          <a:lstStyle/>
          <a:p>
            <a:pPr algn="l"/>
            <a:r>
              <a:rPr lang="en-US" sz="2400" dirty="0">
                <a:latin typeface="Arial" panose="020B0604020202020204" pitchFamily="34" charset="0"/>
                <a:cs typeface="Arial" panose="020B0604020202020204" pitchFamily="34" charset="0"/>
              </a:rPr>
              <a:t>Barbara </a:t>
            </a:r>
            <a:r>
              <a:rPr lang="en-US" sz="2400" dirty="0" smtClean="0">
                <a:latin typeface="Arial" panose="020B0604020202020204" pitchFamily="34" charset="0"/>
                <a:cs typeface="Arial" panose="020B0604020202020204" pitchFamily="34" charset="0"/>
              </a:rPr>
              <a:t>Rudolph, Phoenix </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81000" y="1524000"/>
            <a:ext cx="3771900" cy="2514600"/>
          </a:xfrm>
        </p:spPr>
      </p:pic>
      <p:sp>
        <p:nvSpPr>
          <p:cNvPr id="6" name="TextBox 5"/>
          <p:cNvSpPr txBox="1"/>
          <p:nvPr/>
        </p:nvSpPr>
        <p:spPr>
          <a:xfrm>
            <a:off x="381000" y="4563070"/>
            <a:ext cx="45720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 the Wild Side,” 32 x 44"   </a:t>
            </a:r>
          </a:p>
          <a:p>
            <a:r>
              <a:rPr lang="en-US" dirty="0" smtClean="0">
                <a:latin typeface="Arial" panose="020B0604020202020204" pitchFamily="34" charset="0"/>
                <a:cs typeface="Arial" panose="020B0604020202020204" pitchFamily="34" charset="0"/>
              </a:rPr>
              <a:t>Oil on canvas</a:t>
            </a:r>
          </a:p>
          <a:p>
            <a:endParaRPr lang="en-US" dirty="0">
              <a:solidFill>
                <a:schemeClr val="accent1"/>
              </a:solidFill>
            </a:endParaRPr>
          </a:p>
        </p:txBody>
      </p:sp>
      <p:sp>
        <p:nvSpPr>
          <p:cNvPr id="7" name="Rectangle 6"/>
          <p:cNvSpPr/>
          <p:nvPr/>
        </p:nvSpPr>
        <p:spPr>
          <a:xfrm>
            <a:off x="4402667" y="228600"/>
            <a:ext cx="4572000" cy="6417141"/>
          </a:xfrm>
          <a:prstGeom prst="rect">
            <a:avLst/>
          </a:prstGeom>
        </p:spPr>
        <p:txBody>
          <a:bodyPr>
            <a:spAutoFit/>
          </a:bodyPr>
          <a:lstStyle/>
          <a:p>
            <a:r>
              <a:rPr lang="en-US" sz="2000" dirty="0" smtClean="0">
                <a:latin typeface="Arial" panose="020B0604020202020204" pitchFamily="34" charset="0"/>
                <a:cs typeface="Arial" panose="020B0604020202020204" pitchFamily="34" charset="0"/>
              </a:rPr>
              <a:t>Rudolph </a:t>
            </a:r>
            <a:r>
              <a:rPr lang="en-US" sz="2000" dirty="0">
                <a:latin typeface="Arial" panose="020B0604020202020204" pitchFamily="34" charset="0"/>
                <a:cs typeface="Arial" panose="020B0604020202020204" pitchFamily="34" charset="0"/>
              </a:rPr>
              <a:t>earned a Bachelor of Arts degree in painting and printmaking from Arizona State </a:t>
            </a:r>
            <a:r>
              <a:rPr lang="en-US" sz="2000" dirty="0" smtClean="0">
                <a:latin typeface="Arial" panose="020B0604020202020204" pitchFamily="34" charset="0"/>
                <a:cs typeface="Arial" panose="020B0604020202020204" pitchFamily="34" charset="0"/>
              </a:rPr>
              <a:t>University. </a:t>
            </a:r>
            <a:r>
              <a:rPr lang="en-US" sz="2000" dirty="0">
                <a:latin typeface="Arial" panose="020B0604020202020204" pitchFamily="34" charset="0"/>
                <a:cs typeface="Arial" panose="020B0604020202020204" pitchFamily="34" charset="0"/>
              </a:rPr>
              <a:t>She also studied painting in a realistic style </a:t>
            </a:r>
            <a:r>
              <a:rPr lang="en-US" sz="2000" dirty="0" smtClean="0">
                <a:latin typeface="Arial" panose="020B0604020202020204" pitchFamily="34" charset="0"/>
                <a:cs typeface="Arial" panose="020B0604020202020204" pitchFamily="34" charset="0"/>
              </a:rPr>
              <a:t>in the U.S. and Mexico.  </a:t>
            </a:r>
            <a:r>
              <a:rPr lang="en-US" sz="2000" dirty="0">
                <a:latin typeface="Arial" panose="020B0604020202020204" pitchFamily="34" charset="0"/>
                <a:cs typeface="Arial" panose="020B0604020202020204" pitchFamily="34" charset="0"/>
              </a:rPr>
              <a:t>She began her professional arts career in graphic design and later as a painter in the fine art publishing business.  In the late 1990’s she began working on painting her own work full time and focuses primarily on intimate portraits of birds in her compositions.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I realize how important ‘Art’ is in my life. I love to spend time in the studio creating paintings that will bring joy into people's lives. My inspiration for painting birds came from my late father who always loved </a:t>
            </a:r>
            <a:r>
              <a:rPr lang="en-US" sz="2000" i="1" dirty="0" smtClean="0">
                <a:latin typeface="Arial" panose="020B0604020202020204" pitchFamily="34" charset="0"/>
                <a:cs typeface="Arial" panose="020B0604020202020204" pitchFamily="34" charset="0"/>
              </a:rPr>
              <a:t>birds.”</a:t>
            </a:r>
            <a:br>
              <a:rPr lang="en-US" sz="2000" i="1" dirty="0" smtClean="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www.BarbaraRudolphFineArt.com</a:t>
            </a:r>
          </a:p>
        </p:txBody>
      </p:sp>
    </p:spTree>
    <p:extLst>
      <p:ext uri="{BB962C8B-B14F-4D97-AF65-F5344CB8AC3E}">
        <p14:creationId xmlns:p14="http://schemas.microsoft.com/office/powerpoint/2010/main" val="4030809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txBody>
          <a:bodyPr>
            <a:normAutofit/>
          </a:bodyPr>
          <a:lstStyle/>
          <a:p>
            <a:pPr algn="l"/>
            <a:r>
              <a:rPr lang="en-US" sz="2400" dirty="0">
                <a:latin typeface="Arial" panose="020B0604020202020204" pitchFamily="34" charset="0"/>
                <a:cs typeface="Arial" panose="020B0604020202020204" pitchFamily="34" charset="0"/>
              </a:rPr>
              <a:t>Beth </a:t>
            </a:r>
            <a:r>
              <a:rPr lang="en-US" sz="2400" dirty="0" smtClean="0">
                <a:latin typeface="Arial" panose="020B0604020202020204" pitchFamily="34" charset="0"/>
                <a:cs typeface="Arial" panose="020B0604020202020204" pitchFamily="34" charset="0"/>
              </a:rPr>
              <a:t>Shook, Gilbert</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439382" y="4998114"/>
            <a:ext cx="3581400"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Too Much of Me to Fly </a:t>
            </a:r>
            <a:br>
              <a:rPr lang="en-US" i="1"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clay</a:t>
            </a:r>
            <a:r>
              <a:rPr lang="en-US" dirty="0" smtClean="0">
                <a:latin typeface="Arial" panose="020B0604020202020204" pitchFamily="34" charset="0"/>
                <a:cs typeface="Arial" panose="020B0604020202020204" pitchFamily="34" charset="0"/>
              </a:rPr>
              <a:t>, wood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ound </a:t>
            </a:r>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bjects</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4267200" y="273070"/>
            <a:ext cx="4648200" cy="643253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Shook considers herself a native of the </a:t>
            </a:r>
            <a:r>
              <a:rPr lang="en-US" sz="2000" dirty="0" smtClean="0">
                <a:latin typeface="Arial" panose="020B0604020202020204" pitchFamily="34" charset="0"/>
                <a:cs typeface="Arial" panose="020B0604020202020204" pitchFamily="34" charset="0"/>
              </a:rPr>
              <a:t>southwest. She first discovered </a:t>
            </a:r>
            <a:r>
              <a:rPr lang="en-US" sz="2000" dirty="0">
                <a:latin typeface="Arial" panose="020B0604020202020204" pitchFamily="34" charset="0"/>
                <a:cs typeface="Arial" panose="020B0604020202020204" pitchFamily="34" charset="0"/>
              </a:rPr>
              <a:t>her love of clay and the drawn line </a:t>
            </a:r>
            <a:r>
              <a:rPr lang="en-US" sz="2000" dirty="0" smtClean="0">
                <a:latin typeface="Arial" panose="020B0604020202020204" pitchFamily="34" charset="0"/>
                <a:cs typeface="Arial" panose="020B0604020202020204" pitchFamily="34" charset="0"/>
              </a:rPr>
              <a:t>while studying at the University of Texas </a:t>
            </a:r>
            <a:r>
              <a:rPr lang="en-US" sz="2000" dirty="0">
                <a:latin typeface="Arial" panose="020B0604020202020204" pitchFamily="34" charset="0"/>
                <a:cs typeface="Arial" panose="020B0604020202020204" pitchFamily="34" charset="0"/>
              </a:rPr>
              <a:t>at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El Paso. She later received </a:t>
            </a:r>
            <a:r>
              <a:rPr lang="en-US" sz="2000" dirty="0">
                <a:latin typeface="Arial" panose="020B0604020202020204" pitchFamily="34" charset="0"/>
                <a:cs typeface="Arial" panose="020B0604020202020204" pitchFamily="34" charset="0"/>
              </a:rPr>
              <a:t>a Master of Fine Arts degree from Arizona State </a:t>
            </a:r>
            <a:r>
              <a:rPr lang="en-US" sz="2000" dirty="0" smtClean="0">
                <a:latin typeface="Arial" panose="020B0604020202020204" pitchFamily="34" charset="0"/>
                <a:cs typeface="Arial" panose="020B0604020202020204" pitchFamily="34" charset="0"/>
              </a:rPr>
              <a:t>University. </a:t>
            </a:r>
            <a:r>
              <a:rPr lang="en-US" sz="2000" dirty="0">
                <a:latin typeface="Arial" panose="020B0604020202020204" pitchFamily="34" charset="0"/>
                <a:cs typeface="Arial" panose="020B0604020202020204" pitchFamily="34" charset="0"/>
              </a:rPr>
              <a:t>She now lives and works in Gilbert with her family and a quirky border collie dog</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I</a:t>
            </a:r>
            <a:r>
              <a:rPr lang="en-US" sz="2000" i="1" dirty="0" smtClean="0">
                <a:latin typeface="Arial" panose="020B0604020202020204" pitchFamily="34" charset="0"/>
                <a:cs typeface="Arial" panose="020B0604020202020204" pitchFamily="34" charset="0"/>
              </a:rPr>
              <a:t>nspiration </a:t>
            </a:r>
            <a:r>
              <a:rPr lang="en-US" sz="2000" i="1" dirty="0">
                <a:latin typeface="Arial" panose="020B0604020202020204" pitchFamily="34" charset="0"/>
                <a:cs typeface="Arial" panose="020B0604020202020204" pitchFamily="34" charset="0"/>
              </a:rPr>
              <a:t>comes from </a:t>
            </a:r>
            <a:r>
              <a:rPr lang="en-US" sz="2000" i="1" dirty="0" smtClean="0">
                <a:latin typeface="Arial" panose="020B0604020202020204" pitchFamily="34" charset="0"/>
                <a:cs typeface="Arial" panose="020B0604020202020204" pitchFamily="34" charset="0"/>
              </a:rPr>
              <a:t>my relationships </a:t>
            </a:r>
            <a:r>
              <a:rPr lang="en-US" sz="2000" i="1" dirty="0">
                <a:latin typeface="Arial" panose="020B0604020202020204" pitchFamily="34" charset="0"/>
                <a:cs typeface="Arial" panose="020B0604020202020204" pitchFamily="34" charset="0"/>
              </a:rPr>
              <a:t>with people, objects and faith. </a:t>
            </a:r>
            <a:r>
              <a:rPr lang="en-US" sz="2000" i="1" dirty="0" smtClean="0">
                <a:latin typeface="Arial" panose="020B0604020202020204" pitchFamily="34" charset="0"/>
                <a:cs typeface="Arial" panose="020B0604020202020204" pitchFamily="34" charset="0"/>
              </a:rPr>
              <a:t>Clay </a:t>
            </a:r>
            <a:r>
              <a:rPr lang="en-US" sz="2000" i="1" dirty="0">
                <a:latin typeface="Arial" panose="020B0604020202020204" pitchFamily="34" charset="0"/>
                <a:cs typeface="Arial" panose="020B0604020202020204" pitchFamily="34" charset="0"/>
              </a:rPr>
              <a:t>provides the most immediate way to tell my story visually as it responds to manipulation. </a:t>
            </a:r>
            <a:r>
              <a:rPr lang="en-US" sz="2000" i="1" dirty="0" smtClean="0">
                <a:latin typeface="Arial" panose="020B0604020202020204" pitchFamily="34" charset="0"/>
                <a:cs typeface="Arial" panose="020B0604020202020204" pitchFamily="34" charset="0"/>
              </a:rPr>
              <a:t>I </a:t>
            </a:r>
            <a:r>
              <a:rPr lang="en-US" sz="2000" i="1" dirty="0">
                <a:latin typeface="Arial" panose="020B0604020202020204" pitchFamily="34" charset="0"/>
                <a:cs typeface="Arial" panose="020B0604020202020204" pitchFamily="34" charset="0"/>
              </a:rPr>
              <a:t>include found objects and various other mediums to aid in the story telling process, furthering the overlap of color, texture and image</a:t>
            </a:r>
            <a:r>
              <a:rPr lang="en-US" sz="2000" i="1" dirty="0" smtClean="0">
                <a:latin typeface="Arial" panose="020B0604020202020204" pitchFamily="34" charset="0"/>
                <a:cs typeface="Arial" panose="020B0604020202020204" pitchFamily="34" charset="0"/>
              </a:rPr>
              <a:t>.”</a:t>
            </a:r>
            <a:br>
              <a:rPr lang="en-US" sz="2000" i="1" dirty="0" smtClean="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www.bethshookart.com</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982" y="1600200"/>
            <a:ext cx="3558822" cy="2744607"/>
          </a:xfrm>
          <a:prstGeom prst="rect">
            <a:avLst/>
          </a:prstGeom>
        </p:spPr>
      </p:pic>
    </p:spTree>
    <p:extLst>
      <p:ext uri="{BB962C8B-B14F-4D97-AF65-F5344CB8AC3E}">
        <p14:creationId xmlns:p14="http://schemas.microsoft.com/office/powerpoint/2010/main" val="130129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467" y="304800"/>
            <a:ext cx="3962400" cy="1143000"/>
          </a:xfrm>
        </p:spPr>
        <p:txBody>
          <a:bodyPr>
            <a:normAutofit/>
          </a:bodyPr>
          <a:lstStyle/>
          <a:p>
            <a:pPr algn="l"/>
            <a:r>
              <a:rPr lang="en-US" sz="2400" dirty="0">
                <a:latin typeface="Arial" panose="020B0604020202020204" pitchFamily="34" charset="0"/>
                <a:cs typeface="Arial" panose="020B0604020202020204" pitchFamily="34" charset="0"/>
              </a:rPr>
              <a:t>Nathaniel </a:t>
            </a:r>
            <a:r>
              <a:rPr lang="en-US" sz="2400" dirty="0" smtClean="0">
                <a:latin typeface="Arial" panose="020B0604020202020204" pitchFamily="34" charset="0"/>
                <a:cs typeface="Arial" panose="020B0604020202020204" pitchFamily="34" charset="0"/>
              </a:rPr>
              <a:t>Smalley, Phoenix </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04800" y="1642224"/>
            <a:ext cx="3886200" cy="2575774"/>
          </a:xfrm>
        </p:spPr>
      </p:pic>
      <p:sp>
        <p:nvSpPr>
          <p:cNvPr id="6" name="TextBox 5"/>
          <p:cNvSpPr txBox="1"/>
          <p:nvPr/>
        </p:nvSpPr>
        <p:spPr>
          <a:xfrm>
            <a:off x="304800" y="4608224"/>
            <a:ext cx="3733800" cy="1092607"/>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Spring Fancy, Hooded Merganser</a:t>
            </a:r>
          </a:p>
          <a:p>
            <a:r>
              <a:rPr lang="en-US" dirty="0" smtClean="0">
                <a:latin typeface="Arial" panose="020B0604020202020204" pitchFamily="34" charset="0"/>
                <a:cs typeface="Arial" panose="020B0604020202020204" pitchFamily="34" charset="0"/>
              </a:rPr>
              <a:t>photograph</a:t>
            </a:r>
            <a:br>
              <a:rPr lang="en-US"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copyright: Nathaniel Smalley</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p:txBody>
      </p:sp>
      <p:sp>
        <p:nvSpPr>
          <p:cNvPr id="7" name="Rectangle 6"/>
          <p:cNvSpPr/>
          <p:nvPr/>
        </p:nvSpPr>
        <p:spPr>
          <a:xfrm>
            <a:off x="4419600" y="228600"/>
            <a:ext cx="4495800" cy="6217087"/>
          </a:xfrm>
          <a:prstGeom prst="rect">
            <a:avLst/>
          </a:prstGeom>
        </p:spPr>
        <p:txBody>
          <a:bodyPr wrap="square">
            <a:spAutoFit/>
          </a:bodyPr>
          <a:lstStyle/>
          <a:p>
            <a:r>
              <a:rPr lang="en-US" sz="1900" dirty="0">
                <a:latin typeface="Arial" panose="020B0604020202020204" pitchFamily="34" charset="0"/>
                <a:cs typeface="Arial" panose="020B0604020202020204" pitchFamily="34" charset="0"/>
              </a:rPr>
              <a:t>Smalley is a professional nature </a:t>
            </a:r>
            <a:r>
              <a:rPr lang="en-US" sz="1900" dirty="0" smtClean="0">
                <a:latin typeface="Arial" panose="020B0604020202020204" pitchFamily="34" charset="0"/>
                <a:cs typeface="Arial" panose="020B0604020202020204" pitchFamily="34" charset="0"/>
              </a:rPr>
              <a:t>photographer. </a:t>
            </a:r>
            <a:r>
              <a:rPr lang="en-US" sz="1900" dirty="0">
                <a:latin typeface="Arial" panose="020B0604020202020204" pitchFamily="34" charset="0"/>
                <a:cs typeface="Arial" panose="020B0604020202020204" pitchFamily="34" charset="0"/>
              </a:rPr>
              <a:t>His study of photography began early in high school. </a:t>
            </a:r>
            <a:r>
              <a:rPr lang="en-US" sz="1900" dirty="0" smtClean="0">
                <a:latin typeface="Arial" panose="020B0604020202020204" pitchFamily="34" charset="0"/>
                <a:cs typeface="Arial" panose="020B0604020202020204" pitchFamily="34" charset="0"/>
              </a:rPr>
              <a:t>Today, he </a:t>
            </a:r>
            <a:r>
              <a:rPr lang="en-US" sz="1900" dirty="0">
                <a:latin typeface="Arial" panose="020B0604020202020204" pitchFamily="34" charset="0"/>
                <a:cs typeface="Arial" panose="020B0604020202020204" pitchFamily="34" charset="0"/>
              </a:rPr>
              <a:t>leads photography workshops, tours and expeditions to various international destinations. </a:t>
            </a:r>
            <a:r>
              <a:rPr lang="en-US" sz="1900" dirty="0" smtClean="0">
                <a:latin typeface="Arial" panose="020B0604020202020204" pitchFamily="34" charset="0"/>
                <a:cs typeface="Arial" panose="020B0604020202020204" pitchFamily="34" charset="0"/>
              </a:rPr>
              <a:t>Smalley </a:t>
            </a:r>
            <a:r>
              <a:rPr lang="en-US" sz="1900" dirty="0">
                <a:latin typeface="Arial" panose="020B0604020202020204" pitchFamily="34" charset="0"/>
                <a:cs typeface="Arial" panose="020B0604020202020204" pitchFamily="34" charset="0"/>
              </a:rPr>
              <a:t>is also a passionate conservationist. He has done extensive work with various </a:t>
            </a:r>
            <a:r>
              <a:rPr lang="en-US" sz="1900" dirty="0" smtClean="0">
                <a:latin typeface="Arial" panose="020B0604020202020204" pitchFamily="34" charset="0"/>
                <a:cs typeface="Arial" panose="020B0604020202020204" pitchFamily="34" charset="0"/>
              </a:rPr>
              <a:t>organizations </a:t>
            </a:r>
            <a:r>
              <a:rPr lang="en-US" sz="1900" dirty="0">
                <a:latin typeface="Arial" panose="020B0604020202020204" pitchFamily="34" charset="0"/>
                <a:cs typeface="Arial" panose="020B0604020202020204" pitchFamily="34" charset="0"/>
              </a:rPr>
              <a:t>such as National Geographic, </a:t>
            </a:r>
            <a:r>
              <a:rPr lang="en-US" sz="1900" dirty="0" smtClean="0">
                <a:latin typeface="Arial" panose="020B0604020202020204" pitchFamily="34" charset="0"/>
                <a:cs typeface="Arial" panose="020B0604020202020204" pitchFamily="34" charset="0"/>
              </a:rPr>
              <a:t>National </a:t>
            </a:r>
            <a:r>
              <a:rPr lang="en-US" sz="1900" dirty="0">
                <a:latin typeface="Arial" panose="020B0604020202020204" pitchFamily="34" charset="0"/>
                <a:cs typeface="Arial" panose="020B0604020202020204" pitchFamily="34" charset="0"/>
              </a:rPr>
              <a:t>Audubon Society and Arizona Highways. </a:t>
            </a:r>
          </a:p>
          <a:p>
            <a:endParaRPr lang="en-US" sz="1900" dirty="0" smtClean="0">
              <a:latin typeface="Arial" panose="020B0604020202020204" pitchFamily="34" charset="0"/>
              <a:cs typeface="Arial" panose="020B0604020202020204" pitchFamily="34" charset="0"/>
            </a:endParaRPr>
          </a:p>
          <a:p>
            <a:r>
              <a:rPr lang="en-US" sz="1900" dirty="0" smtClean="0">
                <a:latin typeface="Arial" panose="020B0604020202020204" pitchFamily="34" charset="0"/>
                <a:cs typeface="Arial" panose="020B0604020202020204" pitchFamily="34" charset="0"/>
              </a:rPr>
              <a:t>“</a:t>
            </a:r>
            <a:r>
              <a:rPr lang="en-US" sz="1900" i="1" dirty="0" smtClean="0">
                <a:latin typeface="Arial" panose="020B0604020202020204" pitchFamily="34" charset="0"/>
                <a:cs typeface="Arial" panose="020B0604020202020204" pitchFamily="34" charset="0"/>
              </a:rPr>
              <a:t>These </a:t>
            </a:r>
            <a:r>
              <a:rPr lang="en-US" sz="1900" i="1" dirty="0">
                <a:latin typeface="Arial" panose="020B0604020202020204" pitchFamily="34" charset="0"/>
                <a:cs typeface="Arial" panose="020B0604020202020204" pitchFamily="34" charset="0"/>
              </a:rPr>
              <a:t>photos take the viewer on a visual odyssey across Arizona, highlighting the unique beauty hidden throughout this great state that only our feathered friends can show to us.  It is my privilege and honor to share these images with you</a:t>
            </a:r>
            <a:r>
              <a:rPr lang="en-US" sz="1900" i="1" dirty="0" smtClean="0">
                <a:latin typeface="Arial" panose="020B0604020202020204" pitchFamily="34" charset="0"/>
                <a:cs typeface="Arial" panose="020B0604020202020204" pitchFamily="34" charset="0"/>
              </a:rPr>
              <a:t>.</a:t>
            </a:r>
            <a:r>
              <a:rPr lang="en-US" sz="1900" dirty="0" smtClean="0">
                <a:latin typeface="Arial" panose="020B0604020202020204" pitchFamily="34" charset="0"/>
                <a:cs typeface="Arial" panose="020B0604020202020204" pitchFamily="34" charset="0"/>
              </a:rPr>
              <a:t>”</a:t>
            </a:r>
            <a:br>
              <a:rPr lang="en-US" sz="1900" dirty="0" smtClean="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www.NathanielSmalleyPhotography.com</a:t>
            </a:r>
          </a:p>
        </p:txBody>
      </p:sp>
    </p:spTree>
    <p:extLst>
      <p:ext uri="{BB962C8B-B14F-4D97-AF65-F5344CB8AC3E}">
        <p14:creationId xmlns:p14="http://schemas.microsoft.com/office/powerpoint/2010/main" val="1596851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581400" cy="1143000"/>
          </a:xfrm>
        </p:spPr>
        <p:txBody>
          <a:bodyPr>
            <a:normAutofit/>
          </a:bodyPr>
          <a:lstStyle/>
          <a:p>
            <a:pPr algn="l"/>
            <a:r>
              <a:rPr lang="en-US" sz="2400" dirty="0">
                <a:latin typeface="Arial" panose="020B0604020202020204" pitchFamily="34" charset="0"/>
                <a:cs typeface="Arial" panose="020B0604020202020204" pitchFamily="34" charset="0"/>
              </a:rPr>
              <a:t>Jack </a:t>
            </a:r>
            <a:r>
              <a:rPr lang="en-US" sz="2400" dirty="0" err="1" smtClean="0">
                <a:latin typeface="Arial" panose="020B0604020202020204" pitchFamily="34" charset="0"/>
                <a:cs typeface="Arial" panose="020B0604020202020204" pitchFamily="34" charset="0"/>
              </a:rPr>
              <a:t>DeLap</a:t>
            </a:r>
            <a:r>
              <a:rPr lang="en-US" sz="2400" dirty="0" smtClean="0">
                <a:latin typeface="Arial" panose="020B0604020202020204" pitchFamily="34" charset="0"/>
                <a:cs typeface="Arial" panose="020B0604020202020204" pitchFamily="34" charset="0"/>
              </a:rPr>
              <a:t>, Seattle, WA </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04800" y="990600"/>
            <a:ext cx="3505200" cy="4400487"/>
          </a:xfrm>
        </p:spPr>
      </p:pic>
      <p:sp>
        <p:nvSpPr>
          <p:cNvPr id="6" name="TextBox 5"/>
          <p:cNvSpPr txBox="1"/>
          <p:nvPr/>
        </p:nvSpPr>
        <p:spPr>
          <a:xfrm>
            <a:off x="304800" y="5486400"/>
            <a:ext cx="3429000" cy="830997"/>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Inca Doves </a:t>
            </a:r>
            <a:br>
              <a:rPr lang="en-US" sz="1600" i="1" dirty="0" smtClean="0">
                <a:latin typeface="Arial" panose="020B0604020202020204" pitchFamily="34" charset="0"/>
                <a:cs typeface="Arial" panose="020B0604020202020204" pitchFamily="34" charset="0"/>
              </a:rPr>
            </a:br>
            <a:r>
              <a:rPr lang="en-US" sz="1600" i="1" dirty="0" smtClean="0">
                <a:latin typeface="Arial" panose="020B0604020202020204" pitchFamily="34" charset="0"/>
                <a:cs typeface="Arial" panose="020B0604020202020204" pitchFamily="34" charset="0"/>
              </a:rPr>
              <a:t>Pyramiding to Stay Warm</a:t>
            </a:r>
          </a:p>
          <a:p>
            <a:r>
              <a:rPr lang="en-US" sz="1600" dirty="0" smtClean="0">
                <a:latin typeface="Arial" panose="020B0604020202020204" pitchFamily="34" charset="0"/>
                <a:cs typeface="Arial" panose="020B0604020202020204" pitchFamily="34" charset="0"/>
              </a:rPr>
              <a:t>digital drawing print</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4038600" y="381000"/>
            <a:ext cx="4876800" cy="6109365"/>
          </a:xfrm>
          <a:prstGeom prst="rect">
            <a:avLst/>
          </a:prstGeom>
        </p:spPr>
        <p:txBody>
          <a:bodyPr wrap="square">
            <a:spAutoFit/>
          </a:bodyPr>
          <a:lstStyle/>
          <a:p>
            <a:r>
              <a:rPr lang="en-US" sz="2000" dirty="0" err="1">
                <a:latin typeface="Arial" panose="020B0604020202020204" pitchFamily="34" charset="0"/>
                <a:cs typeface="Arial" panose="020B0604020202020204" pitchFamily="34" charset="0"/>
              </a:rPr>
              <a:t>DeLap</a:t>
            </a:r>
            <a:r>
              <a:rPr lang="en-US" sz="2000" dirty="0">
                <a:latin typeface="Arial" panose="020B0604020202020204" pitchFamily="34" charset="0"/>
                <a:cs typeface="Arial" panose="020B0604020202020204" pitchFamily="34" charset="0"/>
              </a:rPr>
              <a:t> was born and raised in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Corona </a:t>
            </a:r>
            <a:r>
              <a:rPr lang="en-US" sz="2000" dirty="0">
                <a:latin typeface="Arial" panose="020B0604020202020204" pitchFamily="34" charset="0"/>
                <a:cs typeface="Arial" panose="020B0604020202020204" pitchFamily="34" charset="0"/>
              </a:rPr>
              <a:t>del Mar, CA.  His interest in drawing birds and wildlife began at an early age.  </a:t>
            </a: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spent much of his free time birding the local grasslands, marshes and chaparral. </a:t>
            </a:r>
            <a:r>
              <a:rPr lang="en-US" sz="2000"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I produce images in various media including graphite, pen, ink, acrylic and oils. But the current work in its final form was created freehand using a digital tablet and stylus (Wacom Cintiq 13” </a:t>
            </a:r>
            <a:r>
              <a:rPr lang="en-US" sz="2000" i="1" dirty="0" smtClean="0">
                <a:latin typeface="Arial" panose="020B0604020202020204" pitchFamily="34" charset="0"/>
                <a:cs typeface="Arial" panose="020B0604020202020204" pitchFamily="34" charset="0"/>
              </a:rPr>
              <a:t/>
            </a:r>
            <a:br>
              <a:rPr lang="en-US" sz="2000" i="1"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that </a:t>
            </a:r>
            <a:r>
              <a:rPr lang="en-US" sz="2000" i="1" dirty="0">
                <a:latin typeface="Arial" panose="020B0604020202020204" pitchFamily="34" charset="0"/>
                <a:cs typeface="Arial" panose="020B0604020202020204" pitchFamily="34" charset="0"/>
              </a:rPr>
              <a:t>attaches to my laptop and the Sketchbook Pro 6, by Autodesk software).  My process involves field sketches, museum specimens and photographs to create an original composition that aims to capture </a:t>
            </a:r>
            <a:r>
              <a:rPr lang="en-US" sz="2000" i="1" dirty="0" smtClean="0">
                <a:latin typeface="Arial" panose="020B0604020202020204" pitchFamily="34" charset="0"/>
                <a:cs typeface="Arial" panose="020B0604020202020204" pitchFamily="34" charset="0"/>
              </a:rPr>
              <a:t/>
            </a:r>
            <a:br>
              <a:rPr lang="en-US" sz="2000" i="1" dirty="0" smtClean="0">
                <a:latin typeface="Arial" panose="020B0604020202020204" pitchFamily="34" charset="0"/>
                <a:cs typeface="Arial" panose="020B0604020202020204" pitchFamily="34" charset="0"/>
              </a:rPr>
            </a:br>
            <a:r>
              <a:rPr lang="en-US" sz="2000" i="1" dirty="0" smtClean="0">
                <a:latin typeface="Arial" panose="020B0604020202020204" pitchFamily="34" charset="0"/>
                <a:cs typeface="Arial" panose="020B0604020202020204" pitchFamily="34" charset="0"/>
              </a:rPr>
              <a:t>aspects </a:t>
            </a:r>
            <a:r>
              <a:rPr lang="en-US" sz="2000" i="1" dirty="0">
                <a:latin typeface="Arial" panose="020B0604020202020204" pitchFamily="34" charset="0"/>
                <a:cs typeface="Arial" panose="020B0604020202020204" pitchFamily="34" charset="0"/>
              </a:rPr>
              <a:t>of the species’ natural history and physical form</a:t>
            </a:r>
            <a:r>
              <a:rPr lang="en-US" sz="2000" i="1" dirty="0" smtClean="0">
                <a:latin typeface="Arial" panose="020B0604020202020204" pitchFamily="34" charset="0"/>
                <a:cs typeface="Arial" panose="020B0604020202020204" pitchFamily="34" charset="0"/>
              </a:rPr>
              <a:t>.” </a:t>
            </a:r>
            <a:br>
              <a:rPr lang="en-US" sz="2000" i="1" dirty="0" smtClean="0">
                <a:latin typeface="Arial" panose="020B0604020202020204" pitchFamily="34" charset="0"/>
                <a:cs typeface="Arial" panose="020B0604020202020204" pitchFamily="34" charset="0"/>
              </a:rPr>
            </a:br>
            <a:r>
              <a:rPr lang="en-US" sz="1100" i="1" dirty="0" smtClean="0">
                <a:latin typeface="Arial" panose="020B0604020202020204" pitchFamily="34" charset="0"/>
                <a:cs typeface="Arial" panose="020B0604020202020204" pitchFamily="34" charset="0"/>
              </a:rPr>
              <a:t/>
            </a:r>
            <a:br>
              <a:rPr lang="en-US" sz="1100" i="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www.jackdelap.wordpress.com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797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Birds of a Feather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077200" cy="5105400"/>
          </a:xfrm>
        </p:spPr>
        <p:txBody>
          <a:bodyPr>
            <a:normAutofit/>
          </a:bodyPr>
          <a:lstStyle/>
          <a:p>
            <a:pPr marL="118872" indent="0">
              <a:buNone/>
            </a:pPr>
            <a:r>
              <a:rPr lang="en-US" sz="2400" dirty="0" smtClean="0">
                <a:latin typeface="Arial" panose="020B0604020202020204" pitchFamily="34" charset="0"/>
                <a:cs typeface="Arial" panose="020B0604020202020204" pitchFamily="34" charset="0"/>
              </a:rPr>
              <a:t>This </a:t>
            </a:r>
            <a:r>
              <a:rPr lang="en-US" sz="2400" dirty="0">
                <a:latin typeface="Arial" panose="020B0604020202020204" pitchFamily="34" charset="0"/>
                <a:cs typeface="Arial" panose="020B0604020202020204" pitchFamily="34" charset="0"/>
              </a:rPr>
              <a:t>summer exhibition celebrates the birds that make Arizona home or a migration stop to some exotic location. </a:t>
            </a:r>
            <a:r>
              <a:rPr lang="en-US" sz="2400" dirty="0" smtClean="0">
                <a:latin typeface="Arial" panose="020B0604020202020204" pitchFamily="34" charset="0"/>
                <a:cs typeface="Arial" panose="020B0604020202020204" pitchFamily="34" charset="0"/>
              </a:rPr>
              <a:t> Featured </a:t>
            </a:r>
            <a:r>
              <a:rPr lang="en-US" sz="2400" dirty="0">
                <a:latin typeface="Arial" panose="020B0604020202020204" pitchFamily="34" charset="0"/>
                <a:cs typeface="Arial" panose="020B0604020202020204" pitchFamily="34" charset="0"/>
              </a:rPr>
              <a:t>artists come from around Arizona and the United States and work with a variety of media ranging from nature photography to abstract sculpture. </a:t>
            </a:r>
            <a:endParaRPr lang="en-US" sz="2400" dirty="0" smtClean="0">
              <a:latin typeface="Arial" panose="020B0604020202020204" pitchFamily="34" charset="0"/>
              <a:cs typeface="Arial" panose="020B0604020202020204" pitchFamily="34" charset="0"/>
            </a:endParaRPr>
          </a:p>
          <a:p>
            <a:pPr marL="118872" indent="0">
              <a:buNone/>
            </a:pPr>
            <a:endParaRPr lang="en-US" sz="2400" dirty="0">
              <a:latin typeface="Arial" panose="020B0604020202020204" pitchFamily="34" charset="0"/>
              <a:cs typeface="Arial" panose="020B0604020202020204" pitchFamily="34" charset="0"/>
            </a:endParaRPr>
          </a:p>
          <a:p>
            <a:pPr marL="118872" indent="0">
              <a:buNone/>
            </a:pPr>
            <a:r>
              <a:rPr lang="en-US" sz="2400" dirty="0">
                <a:latin typeface="Arial" panose="020B0604020202020204" pitchFamily="34" charset="0"/>
                <a:cs typeface="Arial" panose="020B0604020202020204" pitchFamily="34" charset="0"/>
              </a:rPr>
              <a:t>Thank you: ASU Art Museum, ASU School of Life Sciences, ASU Natural History Collections, ASU Ask a Biologist, Liberty Wildlife, Maricopa Audubon Society, Rover Elementary School in Tempe and St. Thomas School in Medina, WA.</a:t>
            </a:r>
          </a:p>
          <a:p>
            <a:endParaRPr lang="en-US" dirty="0">
              <a:solidFill>
                <a:schemeClr val="accent1"/>
              </a:solidFill>
            </a:endParaRPr>
          </a:p>
        </p:txBody>
      </p:sp>
    </p:spTree>
    <p:extLst>
      <p:ext uri="{BB962C8B-B14F-4D97-AF65-F5344CB8AC3E}">
        <p14:creationId xmlns:p14="http://schemas.microsoft.com/office/powerpoint/2010/main" val="3699579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Artists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5181600"/>
          </a:xfrm>
        </p:spPr>
        <p:txBody>
          <a:bodyPr>
            <a:normAutofit fontScale="62500" lnSpcReduction="20000"/>
          </a:bodyPr>
          <a:lstStyle/>
          <a:p>
            <a:pPr marL="0" indent="0" algn="ctr">
              <a:buNone/>
            </a:pPr>
            <a:r>
              <a:rPr lang="en-US" sz="3400" dirty="0" smtClean="0">
                <a:latin typeface="Arial" panose="020B0604020202020204" pitchFamily="34" charset="0"/>
                <a:cs typeface="Arial" panose="020B0604020202020204" pitchFamily="34" charset="0"/>
              </a:rPr>
              <a:t>Jake Early, Tempe</a:t>
            </a:r>
          </a:p>
          <a:p>
            <a:pPr marL="0" indent="0" algn="ctr">
              <a:buNone/>
            </a:pPr>
            <a:r>
              <a:rPr lang="en-US" sz="3400" dirty="0" smtClean="0">
                <a:latin typeface="Arial" panose="020B0604020202020204" pitchFamily="34" charset="0"/>
                <a:cs typeface="Arial" panose="020B0604020202020204" pitchFamily="34" charset="0"/>
              </a:rPr>
              <a:t>Vern </a:t>
            </a:r>
            <a:r>
              <a:rPr lang="en-US" sz="3400" dirty="0" err="1" smtClean="0">
                <a:latin typeface="Arial" panose="020B0604020202020204" pitchFamily="34" charset="0"/>
                <a:cs typeface="Arial" panose="020B0604020202020204" pitchFamily="34" charset="0"/>
              </a:rPr>
              <a:t>Fetz,Phoenix</a:t>
            </a:r>
            <a:r>
              <a:rPr lang="en-US" sz="3400" dirty="0" smtClean="0">
                <a:latin typeface="Arial" panose="020B0604020202020204" pitchFamily="34" charset="0"/>
                <a:cs typeface="Arial" panose="020B0604020202020204" pitchFamily="34" charset="0"/>
              </a:rPr>
              <a:t> </a:t>
            </a:r>
          </a:p>
          <a:p>
            <a:pPr marL="0" indent="0" algn="ctr">
              <a:buNone/>
            </a:pPr>
            <a:r>
              <a:rPr lang="en-US" sz="3400" dirty="0" smtClean="0">
                <a:latin typeface="Arial" panose="020B0604020202020204" pitchFamily="34" charset="0"/>
                <a:cs typeface="Arial" panose="020B0604020202020204" pitchFamily="34" charset="0"/>
              </a:rPr>
              <a:t>Edward </a:t>
            </a:r>
            <a:r>
              <a:rPr lang="en-US" sz="3400" dirty="0" err="1" smtClean="0">
                <a:latin typeface="Arial" panose="020B0604020202020204" pitchFamily="34" charset="0"/>
                <a:cs typeface="Arial" panose="020B0604020202020204" pitchFamily="34" charset="0"/>
              </a:rPr>
              <a:t>Kennefick</a:t>
            </a:r>
            <a:r>
              <a:rPr lang="en-US" sz="3400" dirty="0" smtClean="0">
                <a:latin typeface="Arial" panose="020B0604020202020204" pitchFamily="34" charset="0"/>
                <a:cs typeface="Arial" panose="020B0604020202020204" pitchFamily="34" charset="0"/>
              </a:rPr>
              <a:t>, Phoenix</a:t>
            </a:r>
            <a:endParaRPr lang="en-US" sz="3400" dirty="0">
              <a:latin typeface="Arial" panose="020B0604020202020204" pitchFamily="34" charset="0"/>
              <a:cs typeface="Arial" panose="020B0604020202020204" pitchFamily="34" charset="0"/>
            </a:endParaRPr>
          </a:p>
          <a:p>
            <a:pPr marL="0" indent="0" algn="ctr">
              <a:buNone/>
            </a:pPr>
            <a:r>
              <a:rPr lang="en-US" sz="3400" dirty="0" smtClean="0">
                <a:latin typeface="Arial" panose="020B0604020202020204" pitchFamily="34" charset="0"/>
                <a:cs typeface="Arial" panose="020B0604020202020204" pitchFamily="34" charset="0"/>
              </a:rPr>
              <a:t>Phil </a:t>
            </a:r>
            <a:r>
              <a:rPr lang="en-US" sz="3400" dirty="0" err="1" smtClean="0">
                <a:latin typeface="Arial" panose="020B0604020202020204" pitchFamily="34" charset="0"/>
                <a:cs typeface="Arial" panose="020B0604020202020204" pitchFamily="34" charset="0"/>
              </a:rPr>
              <a:t>Lichtenhan</a:t>
            </a:r>
            <a:r>
              <a:rPr lang="en-US" sz="3400" dirty="0" smtClean="0">
                <a:latin typeface="Arial" panose="020B0604020202020204" pitchFamily="34" charset="0"/>
                <a:cs typeface="Arial" panose="020B0604020202020204" pitchFamily="34" charset="0"/>
              </a:rPr>
              <a:t>, Tucson</a:t>
            </a:r>
            <a:endParaRPr lang="en-US" sz="3400" dirty="0">
              <a:latin typeface="Arial" panose="020B0604020202020204" pitchFamily="34" charset="0"/>
              <a:cs typeface="Arial" panose="020B0604020202020204" pitchFamily="34" charset="0"/>
            </a:endParaRPr>
          </a:p>
          <a:p>
            <a:pPr marL="0" indent="0" algn="ctr">
              <a:buNone/>
            </a:pPr>
            <a:r>
              <a:rPr lang="en-US" sz="3400" dirty="0" err="1" smtClean="0">
                <a:latin typeface="Arial" panose="020B0604020202020204" pitchFamily="34" charset="0"/>
                <a:cs typeface="Arial" panose="020B0604020202020204" pitchFamily="34" charset="0"/>
              </a:rPr>
              <a:t>Farraday</a:t>
            </a:r>
            <a:r>
              <a:rPr lang="en-US" sz="3400" dirty="0" smtClean="0">
                <a:latin typeface="Arial" panose="020B0604020202020204" pitchFamily="34" charset="0"/>
                <a:cs typeface="Arial" panose="020B0604020202020204" pitchFamily="34" charset="0"/>
              </a:rPr>
              <a:t> Newsome, Mesa</a:t>
            </a:r>
            <a:endParaRPr lang="en-US" sz="3400" dirty="0">
              <a:latin typeface="Arial" panose="020B0604020202020204" pitchFamily="34" charset="0"/>
              <a:cs typeface="Arial" panose="020B0604020202020204" pitchFamily="34" charset="0"/>
            </a:endParaRPr>
          </a:p>
          <a:p>
            <a:pPr marL="0" indent="0" algn="ctr">
              <a:buNone/>
            </a:pPr>
            <a:r>
              <a:rPr lang="en-US" sz="3400" dirty="0">
                <a:latin typeface="Arial" panose="020B0604020202020204" pitchFamily="34" charset="0"/>
                <a:cs typeface="Arial" panose="020B0604020202020204" pitchFamily="34" charset="0"/>
              </a:rPr>
              <a:t>Anne </a:t>
            </a:r>
            <a:r>
              <a:rPr lang="en-US" sz="3400" dirty="0" smtClean="0">
                <a:latin typeface="Arial" panose="020B0604020202020204" pitchFamily="34" charset="0"/>
                <a:cs typeface="Arial" panose="020B0604020202020204" pitchFamily="34" charset="0"/>
              </a:rPr>
              <a:t>Peyton, </a:t>
            </a:r>
            <a:r>
              <a:rPr lang="en-US" sz="3400" dirty="0" err="1" smtClean="0">
                <a:latin typeface="Arial" panose="020B0604020202020204" pitchFamily="34" charset="0"/>
                <a:cs typeface="Arial" panose="020B0604020202020204" pitchFamily="34" charset="0"/>
              </a:rPr>
              <a:t>Ahwatukee</a:t>
            </a:r>
            <a:endParaRPr lang="en-US" sz="3400" dirty="0">
              <a:latin typeface="Arial" panose="020B0604020202020204" pitchFamily="34" charset="0"/>
              <a:cs typeface="Arial" panose="020B0604020202020204" pitchFamily="34" charset="0"/>
            </a:endParaRPr>
          </a:p>
          <a:p>
            <a:pPr marL="0" indent="0" algn="ctr">
              <a:buNone/>
            </a:pPr>
            <a:r>
              <a:rPr lang="en-US" sz="3400" dirty="0">
                <a:latin typeface="Arial" panose="020B0604020202020204" pitchFamily="34" charset="0"/>
                <a:cs typeface="Arial" panose="020B0604020202020204" pitchFamily="34" charset="0"/>
              </a:rPr>
              <a:t>Barbara </a:t>
            </a:r>
            <a:r>
              <a:rPr lang="en-US" sz="3400" dirty="0" smtClean="0">
                <a:latin typeface="Arial" panose="020B0604020202020204" pitchFamily="34" charset="0"/>
                <a:cs typeface="Arial" panose="020B0604020202020204" pitchFamily="34" charset="0"/>
              </a:rPr>
              <a:t>Rudolph, Phoenix </a:t>
            </a:r>
            <a:endParaRPr lang="en-US" sz="3400" dirty="0">
              <a:latin typeface="Arial" panose="020B0604020202020204" pitchFamily="34" charset="0"/>
              <a:cs typeface="Arial" panose="020B0604020202020204" pitchFamily="34" charset="0"/>
            </a:endParaRPr>
          </a:p>
          <a:p>
            <a:pPr marL="0" indent="0" algn="ctr">
              <a:buNone/>
            </a:pPr>
            <a:r>
              <a:rPr lang="en-US" sz="3400" dirty="0" smtClean="0">
                <a:latin typeface="Arial" panose="020B0604020202020204" pitchFamily="34" charset="0"/>
                <a:cs typeface="Arial" panose="020B0604020202020204" pitchFamily="34" charset="0"/>
              </a:rPr>
              <a:t>Beth Shook, Gilbert</a:t>
            </a:r>
            <a:endParaRPr lang="en-US" sz="3400" dirty="0">
              <a:latin typeface="Arial" panose="020B0604020202020204" pitchFamily="34" charset="0"/>
              <a:cs typeface="Arial" panose="020B0604020202020204" pitchFamily="34" charset="0"/>
            </a:endParaRPr>
          </a:p>
          <a:p>
            <a:pPr marL="0" indent="0" algn="ctr">
              <a:buNone/>
            </a:pPr>
            <a:r>
              <a:rPr lang="en-US" sz="3400" dirty="0">
                <a:latin typeface="Arial" panose="020B0604020202020204" pitchFamily="34" charset="0"/>
                <a:cs typeface="Arial" panose="020B0604020202020204" pitchFamily="34" charset="0"/>
              </a:rPr>
              <a:t>Nathaniel </a:t>
            </a:r>
            <a:r>
              <a:rPr lang="en-US" sz="3400" dirty="0" smtClean="0">
                <a:latin typeface="Arial" panose="020B0604020202020204" pitchFamily="34" charset="0"/>
                <a:cs typeface="Arial" panose="020B0604020202020204" pitchFamily="34" charset="0"/>
              </a:rPr>
              <a:t>Smalley, Phoenix </a:t>
            </a:r>
          </a:p>
          <a:p>
            <a:pPr marL="0" indent="0" algn="ctr">
              <a:buNone/>
            </a:pPr>
            <a:r>
              <a:rPr lang="en-US" sz="3400" dirty="0" smtClean="0">
                <a:latin typeface="Arial" panose="020B0604020202020204" pitchFamily="34" charset="0"/>
                <a:cs typeface="Arial" panose="020B0604020202020204" pitchFamily="34" charset="0"/>
              </a:rPr>
              <a:t>With Jack </a:t>
            </a:r>
            <a:r>
              <a:rPr lang="en-US" sz="3400" dirty="0" err="1" smtClean="0">
                <a:latin typeface="Arial" panose="020B0604020202020204" pitchFamily="34" charset="0"/>
                <a:cs typeface="Arial" panose="020B0604020202020204" pitchFamily="34" charset="0"/>
              </a:rPr>
              <a:t>DeLap</a:t>
            </a:r>
            <a:r>
              <a:rPr lang="en-US" sz="3400" dirty="0" smtClean="0">
                <a:latin typeface="Arial" panose="020B0604020202020204" pitchFamily="34" charset="0"/>
                <a:cs typeface="Arial" panose="020B0604020202020204" pitchFamily="34" charset="0"/>
              </a:rPr>
              <a:t>, Seattle, WA</a:t>
            </a:r>
          </a:p>
          <a:p>
            <a:pPr marL="118872" indent="0" algn="ctr">
              <a:buNone/>
            </a:pPr>
            <a:endParaRPr lang="en-US" sz="3400" i="1" dirty="0">
              <a:latin typeface="Arial" panose="020B0604020202020204" pitchFamily="34" charset="0"/>
              <a:cs typeface="Arial" panose="020B0604020202020204" pitchFamily="34" charset="0"/>
            </a:endParaRPr>
          </a:p>
          <a:p>
            <a:pPr marL="118872" indent="0" algn="ctr">
              <a:buNone/>
            </a:pPr>
            <a:r>
              <a:rPr lang="en-US" sz="3400" dirty="0" smtClean="0">
                <a:latin typeface="Arial" panose="020B0604020202020204" pitchFamily="34" charset="0"/>
                <a:cs typeface="Arial" panose="020B0604020202020204" pitchFamily="34" charset="0"/>
              </a:rPr>
              <a:t>Tempe Teen Artists from: </a:t>
            </a:r>
            <a:r>
              <a:rPr lang="en-US" sz="3400" dirty="0">
                <a:latin typeface="Arial" panose="020B0604020202020204" pitchFamily="34" charset="0"/>
                <a:cs typeface="Arial" panose="020B0604020202020204" pitchFamily="34" charset="0"/>
              </a:rPr>
              <a:t>Tempe High </a:t>
            </a:r>
            <a:r>
              <a:rPr lang="en-US" sz="3400" dirty="0" smtClean="0">
                <a:latin typeface="Arial" panose="020B0604020202020204" pitchFamily="34" charset="0"/>
                <a:cs typeface="Arial" panose="020B0604020202020204" pitchFamily="34" charset="0"/>
              </a:rPr>
              <a:t>School, Mountain </a:t>
            </a:r>
            <a:r>
              <a:rPr lang="en-US" sz="3400" dirty="0">
                <a:latin typeface="Arial" panose="020B0604020202020204" pitchFamily="34" charset="0"/>
                <a:cs typeface="Arial" panose="020B0604020202020204" pitchFamily="34" charset="0"/>
              </a:rPr>
              <a:t>Pointe High </a:t>
            </a:r>
            <a:r>
              <a:rPr lang="en-US" sz="3400" dirty="0" smtClean="0">
                <a:latin typeface="Arial" panose="020B0604020202020204" pitchFamily="34" charset="0"/>
                <a:cs typeface="Arial" panose="020B0604020202020204" pitchFamily="34" charset="0"/>
              </a:rPr>
              <a:t>School, Marcos </a:t>
            </a:r>
            <a:r>
              <a:rPr lang="en-US" sz="3400" dirty="0">
                <a:latin typeface="Arial" panose="020B0604020202020204" pitchFamily="34" charset="0"/>
                <a:cs typeface="Arial" panose="020B0604020202020204" pitchFamily="34" charset="0"/>
              </a:rPr>
              <a:t>de </a:t>
            </a:r>
            <a:r>
              <a:rPr lang="en-US" sz="3400" dirty="0" err="1">
                <a:latin typeface="Arial" panose="020B0604020202020204" pitchFamily="34" charset="0"/>
                <a:cs typeface="Arial" panose="020B0604020202020204" pitchFamily="34" charset="0"/>
              </a:rPr>
              <a:t>Niza</a:t>
            </a:r>
            <a:r>
              <a:rPr lang="en-US" sz="3400" dirty="0">
                <a:latin typeface="Arial" panose="020B0604020202020204" pitchFamily="34" charset="0"/>
                <a:cs typeface="Arial" panose="020B0604020202020204" pitchFamily="34" charset="0"/>
              </a:rPr>
              <a:t> High </a:t>
            </a:r>
            <a:r>
              <a:rPr lang="en-US" sz="3400" dirty="0" smtClean="0">
                <a:latin typeface="Arial" panose="020B0604020202020204" pitchFamily="34" charset="0"/>
                <a:cs typeface="Arial" panose="020B0604020202020204" pitchFamily="34" charset="0"/>
              </a:rPr>
              <a:t>School, McClintock </a:t>
            </a:r>
            <a:r>
              <a:rPr lang="en-US" sz="3400" dirty="0">
                <a:latin typeface="Arial" panose="020B0604020202020204" pitchFamily="34" charset="0"/>
                <a:cs typeface="Arial" panose="020B0604020202020204" pitchFamily="34" charset="0"/>
              </a:rPr>
              <a:t>High </a:t>
            </a:r>
            <a:r>
              <a:rPr lang="en-US" sz="3400" dirty="0" smtClean="0">
                <a:latin typeface="Arial" panose="020B0604020202020204" pitchFamily="34" charset="0"/>
                <a:cs typeface="Arial" panose="020B0604020202020204" pitchFamily="34" charset="0"/>
              </a:rPr>
              <a:t>School and the New </a:t>
            </a:r>
            <a:r>
              <a:rPr lang="en-US" sz="3400" dirty="0">
                <a:latin typeface="Arial" panose="020B0604020202020204" pitchFamily="34" charset="0"/>
                <a:cs typeface="Arial" panose="020B0604020202020204" pitchFamily="34" charset="0"/>
              </a:rPr>
              <a:t>School for the Arts and </a:t>
            </a:r>
            <a:r>
              <a:rPr lang="en-US" sz="3400" dirty="0" smtClean="0">
                <a:latin typeface="Arial" panose="020B0604020202020204" pitchFamily="34" charset="0"/>
                <a:cs typeface="Arial" panose="020B0604020202020204" pitchFamily="34" charset="0"/>
              </a:rPr>
              <a:t>Academics.</a:t>
            </a:r>
            <a:endParaRPr lang="en-US" sz="3400" dirty="0">
              <a:latin typeface="Arial" panose="020B0604020202020204" pitchFamily="34" charset="0"/>
              <a:cs typeface="Arial" panose="020B0604020202020204" pitchFamily="34" charset="0"/>
            </a:endParaRPr>
          </a:p>
          <a:p>
            <a:pPr marL="118872" indent="0">
              <a:buNone/>
            </a:pPr>
            <a:endParaRPr lang="en-US" dirty="0">
              <a:solidFill>
                <a:schemeClr val="accent1"/>
              </a:solidFill>
            </a:endParaRPr>
          </a:p>
        </p:txBody>
      </p:sp>
    </p:spTree>
    <p:extLst>
      <p:ext uri="{BB962C8B-B14F-4D97-AF65-F5344CB8AC3E}">
        <p14:creationId xmlns:p14="http://schemas.microsoft.com/office/powerpoint/2010/main" val="285912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3429000" cy="1143000"/>
          </a:xfrm>
        </p:spPr>
        <p:txBody>
          <a:bodyPr>
            <a:normAutofit/>
          </a:bodyPr>
          <a:lstStyle/>
          <a:p>
            <a:pPr algn="l"/>
            <a:r>
              <a:rPr lang="en-US" sz="2400" dirty="0">
                <a:latin typeface="Arial" panose="020B0604020202020204" pitchFamily="34" charset="0"/>
                <a:cs typeface="Arial" panose="020B0604020202020204" pitchFamily="34" charset="0"/>
              </a:rPr>
              <a:t>Jake </a:t>
            </a:r>
            <a:r>
              <a:rPr lang="en-US" sz="2400" dirty="0" smtClean="0">
                <a:latin typeface="Arial" panose="020B0604020202020204" pitchFamily="34" charset="0"/>
                <a:cs typeface="Arial" panose="020B0604020202020204" pitchFamily="34" charset="0"/>
              </a:rPr>
              <a:t>Early, Tempe</a:t>
            </a:r>
            <a:endParaRPr lang="en-US" sz="24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1867" y="685800"/>
            <a:ext cx="2582333" cy="2582333"/>
          </a:xfrm>
        </p:spPr>
      </p:pic>
      <p:sp>
        <p:nvSpPr>
          <p:cNvPr id="7" name="TextBox 6"/>
          <p:cNvSpPr txBox="1"/>
          <p:nvPr/>
        </p:nvSpPr>
        <p:spPr>
          <a:xfrm>
            <a:off x="541867" y="3200400"/>
            <a:ext cx="2568630" cy="461665"/>
          </a:xfrm>
          <a:prstGeom prst="rect">
            <a:avLst/>
          </a:prstGeom>
          <a:noFill/>
        </p:spPr>
        <p:txBody>
          <a:bodyPr wrap="square" rtlCol="0">
            <a:spAutoFit/>
          </a:bodyPr>
          <a:lstStyle/>
          <a:p>
            <a:r>
              <a:rPr lang="en-US" sz="1200" i="1" dirty="0" smtClean="0">
                <a:latin typeface="Arial" panose="020B0604020202020204" pitchFamily="34" charset="0"/>
                <a:cs typeface="Arial" panose="020B0604020202020204" pitchFamily="34" charset="0"/>
              </a:rPr>
              <a:t>Vermillion Flycatcher</a:t>
            </a:r>
          </a:p>
          <a:p>
            <a:r>
              <a:rPr lang="en-US" sz="1200" dirty="0">
                <a:latin typeface="Arial" panose="020B0604020202020204" pitchFamily="34" charset="0"/>
                <a:cs typeface="Arial" panose="020B0604020202020204" pitchFamily="34" charset="0"/>
              </a:rPr>
              <a:t>s</a:t>
            </a:r>
            <a:r>
              <a:rPr lang="en-US" sz="1200" dirty="0" smtClean="0">
                <a:latin typeface="Arial" panose="020B0604020202020204" pitchFamily="34" charset="0"/>
                <a:cs typeface="Arial" panose="020B0604020202020204" pitchFamily="34" charset="0"/>
              </a:rPr>
              <a:t>erigraph print</a:t>
            </a:r>
            <a:endParaRPr lang="en-US" sz="1200" dirty="0">
              <a:latin typeface="Arial" panose="020B0604020202020204" pitchFamily="34" charset="0"/>
              <a:cs typeface="Arial" panose="020B0604020202020204" pitchFamily="34" charset="0"/>
            </a:endParaRPr>
          </a:p>
        </p:txBody>
      </p:sp>
      <p:sp>
        <p:nvSpPr>
          <p:cNvPr id="4" name="Rectangle 3"/>
          <p:cNvSpPr/>
          <p:nvPr/>
        </p:nvSpPr>
        <p:spPr>
          <a:xfrm>
            <a:off x="3429000" y="609600"/>
            <a:ext cx="5449711" cy="5963171"/>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Early </a:t>
            </a:r>
            <a:r>
              <a:rPr lang="en-US" sz="2000" dirty="0">
                <a:latin typeface="Arial" panose="020B0604020202020204" pitchFamily="34" charset="0"/>
                <a:cs typeface="Arial" panose="020B0604020202020204" pitchFamily="34" charset="0"/>
              </a:rPr>
              <a:t>is originally from Chico, CA. </a:t>
            </a: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has been a working artist, illustrator, graphic designer and printmaker for the past 22 years. </a:t>
            </a:r>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the </a:t>
            </a:r>
            <a:r>
              <a:rPr lang="en-US" sz="2000" dirty="0" smtClean="0">
                <a:latin typeface="Arial" panose="020B0604020202020204" pitchFamily="34" charset="0"/>
                <a:cs typeface="Arial" panose="020B0604020202020204" pitchFamily="34" charset="0"/>
              </a:rPr>
              <a:t>300+ serigraph </a:t>
            </a:r>
            <a:r>
              <a:rPr lang="en-US" sz="2000" dirty="0">
                <a:latin typeface="Arial" panose="020B0604020202020204" pitchFamily="34" charset="0"/>
                <a:cs typeface="Arial" panose="020B0604020202020204" pitchFamily="34" charset="0"/>
              </a:rPr>
              <a:t>prints in </a:t>
            </a:r>
            <a:r>
              <a:rPr lang="en-US" sz="2000" dirty="0" err="1">
                <a:latin typeface="Arial" panose="020B0604020202020204" pitchFamily="34" charset="0"/>
                <a:cs typeface="Arial" panose="020B0604020202020204" pitchFamily="34" charset="0"/>
              </a:rPr>
              <a:t>Early’s</a:t>
            </a:r>
            <a:r>
              <a:rPr lang="en-US" sz="2000" dirty="0">
                <a:latin typeface="Arial" panose="020B0604020202020204" pitchFamily="34" charset="0"/>
                <a:cs typeface="Arial" panose="020B0604020202020204" pitchFamily="34" charset="0"/>
              </a:rPr>
              <a:t> installation at the Tempe Center for the Arts </a:t>
            </a:r>
            <a:r>
              <a:rPr lang="en-US" sz="2000" dirty="0" smtClean="0">
                <a:latin typeface="Arial" panose="020B0604020202020204" pitchFamily="34" charset="0"/>
                <a:cs typeface="Arial" panose="020B0604020202020204" pitchFamily="34" charset="0"/>
              </a:rPr>
              <a:t>was </a:t>
            </a:r>
            <a:r>
              <a:rPr lang="en-US" sz="2000" dirty="0">
                <a:latin typeface="Arial" panose="020B0604020202020204" pitchFamily="34" charset="0"/>
                <a:cs typeface="Arial" panose="020B0604020202020204" pitchFamily="34" charset="0"/>
              </a:rPr>
              <a:t>created by hand on a printing press he designed and built himself. He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TCA staff spent two days installing </a:t>
            </a:r>
            <a:r>
              <a:rPr lang="en-US" sz="2000" dirty="0" smtClean="0">
                <a:latin typeface="Arial" panose="020B0604020202020204" pitchFamily="34" charset="0"/>
                <a:cs typeface="Arial" panose="020B0604020202020204" pitchFamily="34" charset="0"/>
              </a:rPr>
              <a:t>the wall piece which includes 15 different bird species.</a:t>
            </a:r>
            <a:br>
              <a:rPr lang="en-US" sz="2000" dirty="0" smtClean="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A constant theme in my work is a strong sense of </a:t>
            </a:r>
            <a:r>
              <a:rPr lang="en-US" sz="2000" i="1" dirty="0" smtClean="0">
                <a:latin typeface="Arial" panose="020B0604020202020204" pitchFamily="34" charset="0"/>
                <a:cs typeface="Arial" panose="020B0604020202020204" pitchFamily="34" charset="0"/>
              </a:rPr>
              <a:t>place. I </a:t>
            </a:r>
            <a:r>
              <a:rPr lang="en-US" sz="2000" i="1" dirty="0">
                <a:latin typeface="Arial" panose="020B0604020202020204" pitchFamily="34" charset="0"/>
                <a:cs typeface="Arial" panose="020B0604020202020204" pitchFamily="34" charset="0"/>
              </a:rPr>
              <a:t>believe strongly in art and its ability to communicate ideas, transform public spaces and celebrate what is unique about local places and people. </a:t>
            </a:r>
            <a:r>
              <a:rPr lang="en-US" sz="2000" i="1" dirty="0" smtClean="0">
                <a:latin typeface="Arial" panose="020B0604020202020204" pitchFamily="34" charset="0"/>
                <a:cs typeface="Arial" panose="020B0604020202020204" pitchFamily="34" charset="0"/>
              </a:rPr>
              <a:t>My </a:t>
            </a:r>
            <a:r>
              <a:rPr lang="en-US" sz="2000" i="1" dirty="0">
                <a:latin typeface="Arial" panose="020B0604020202020204" pitchFamily="34" charset="0"/>
                <a:cs typeface="Arial" panose="020B0604020202020204" pitchFamily="34" charset="0"/>
              </a:rPr>
              <a:t>goal is to honor local community spaces, landmarks, native plant and animal life and community pastimes</a:t>
            </a:r>
            <a:r>
              <a:rPr lang="en-US" sz="2000" i="1" dirty="0" smtClean="0">
                <a:latin typeface="Arial" panose="020B0604020202020204" pitchFamily="34" charset="0"/>
                <a:cs typeface="Arial" panose="020B0604020202020204" pitchFamily="34" charset="0"/>
              </a:rPr>
              <a:t>.” </a:t>
            </a:r>
            <a:br>
              <a:rPr lang="en-US" sz="2000" i="1" dirty="0" smtClean="0">
                <a:latin typeface="Arial" panose="020B0604020202020204" pitchFamily="34" charset="0"/>
                <a:cs typeface="Arial" panose="020B0604020202020204" pitchFamily="34" charset="0"/>
              </a:rPr>
            </a:br>
            <a:r>
              <a:rPr lang="en-US" sz="1100" i="1" dirty="0" smtClean="0">
                <a:latin typeface="Arial" panose="020B0604020202020204" pitchFamily="34" charset="0"/>
                <a:cs typeface="Arial" panose="020B0604020202020204" pitchFamily="34" charset="0"/>
              </a:rPr>
              <a:t/>
            </a:r>
            <a:br>
              <a:rPr lang="en-US" sz="1100" i="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www.jakeearlyart.com</a:t>
            </a:r>
            <a:endParaRPr lang="en-US"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72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592259" y="3733800"/>
            <a:ext cx="2531941" cy="260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3914" y="6338136"/>
            <a:ext cx="2568630" cy="276999"/>
          </a:xfrm>
          <a:prstGeom prst="rect">
            <a:avLst/>
          </a:prstGeom>
          <a:noFill/>
        </p:spPr>
        <p:txBody>
          <a:bodyPr wrap="square" rtlCol="0">
            <a:spAutoFit/>
          </a:bodyPr>
          <a:lstStyle/>
          <a:p>
            <a:r>
              <a:rPr lang="en-US" sz="1200" i="1" dirty="0" smtClean="0">
                <a:latin typeface="Arial" panose="020B0604020202020204" pitchFamily="34" charset="0"/>
                <a:cs typeface="Arial" panose="020B0604020202020204" pitchFamily="34" charset="0"/>
              </a:rPr>
              <a:t>Installation at TCA</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698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657600" cy="1143000"/>
          </a:xfrm>
        </p:spPr>
        <p:txBody>
          <a:bodyPr>
            <a:normAutofit fontScale="90000"/>
          </a:bodyPr>
          <a:lstStyle/>
          <a:p>
            <a:pPr algn="l"/>
            <a:r>
              <a:rPr lang="en-US" sz="2700" dirty="0" smtClean="0">
                <a:latin typeface="Arial" panose="020B0604020202020204" pitchFamily="34" charset="0"/>
                <a:cs typeface="Arial" panose="020B0604020202020204" pitchFamily="34" charset="0"/>
              </a:rPr>
              <a:t>Vern E. </a:t>
            </a:r>
            <a:r>
              <a:rPr lang="en-US" sz="2700" dirty="0" err="1" smtClean="0">
                <a:latin typeface="Arial" panose="020B0604020202020204" pitchFamily="34" charset="0"/>
                <a:cs typeface="Arial" panose="020B0604020202020204" pitchFamily="34" charset="0"/>
              </a:rPr>
              <a:t>Fetz</a:t>
            </a:r>
            <a:r>
              <a:rPr lang="en-US" sz="2700" dirty="0" smtClean="0">
                <a:latin typeface="Arial" panose="020B0604020202020204" pitchFamily="34" charset="0"/>
                <a:cs typeface="Arial" panose="020B0604020202020204" pitchFamily="34" charset="0"/>
              </a:rPr>
              <a:t>, Phoenix</a:t>
            </a:r>
            <a:br>
              <a:rPr lang="en-US" sz="27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1926-2004)</a:t>
            </a:r>
            <a:r>
              <a:rPr lang="en-US" sz="2400" dirty="0"/>
              <a:t/>
            </a:r>
            <a:br>
              <a:rPr lang="en-US" sz="2400" dirty="0"/>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675922" y="5731975"/>
            <a:ext cx="3162300"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Heron Bird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black walnut wood carving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23" y="1447800"/>
            <a:ext cx="2916876" cy="4149256"/>
          </a:xfrm>
          <a:prstGeom prst="rect">
            <a:avLst/>
          </a:prstGeom>
        </p:spPr>
      </p:pic>
      <p:sp>
        <p:nvSpPr>
          <p:cNvPr id="9" name="Rectangle 8"/>
          <p:cNvSpPr/>
          <p:nvPr/>
        </p:nvSpPr>
        <p:spPr>
          <a:xfrm>
            <a:off x="4114800" y="745995"/>
            <a:ext cx="4572000" cy="5632311"/>
          </a:xfrm>
          <a:prstGeom prst="rect">
            <a:avLst/>
          </a:prstGeom>
        </p:spPr>
        <p:txBody>
          <a:bodyPr>
            <a:spAutoFit/>
          </a:bodyPr>
          <a:lstStyle/>
          <a:p>
            <a:r>
              <a:rPr lang="en-US" sz="2000" dirty="0" err="1">
                <a:latin typeface="Arial" panose="020B0604020202020204" pitchFamily="34" charset="0"/>
                <a:cs typeface="Arial" panose="020B0604020202020204" pitchFamily="34" charset="0"/>
              </a:rPr>
              <a:t>Fetz</a:t>
            </a:r>
            <a:r>
              <a:rPr lang="en-US" sz="2000" dirty="0">
                <a:latin typeface="Arial" panose="020B0604020202020204" pitchFamily="34" charset="0"/>
                <a:cs typeface="Arial" panose="020B0604020202020204" pitchFamily="34" charset="0"/>
              </a:rPr>
              <a:t> was born in Globe and later resided in Phoenix. He received a Master’s degree from Arizona State College (now ASU).  He spent much of his professional career designing and building </a:t>
            </a:r>
            <a:r>
              <a:rPr lang="en-US" sz="2000" dirty="0" smtClean="0">
                <a:latin typeface="Arial" panose="020B0604020202020204" pitchFamily="34" charset="0"/>
                <a:cs typeface="Arial" panose="020B0604020202020204" pitchFamily="34" charset="0"/>
              </a:rPr>
              <a:t>local </a:t>
            </a:r>
            <a:r>
              <a:rPr lang="en-US" sz="2000" dirty="0">
                <a:latin typeface="Arial" panose="020B0604020202020204" pitchFamily="34" charset="0"/>
                <a:cs typeface="Arial" panose="020B0604020202020204" pitchFamily="34" charset="0"/>
              </a:rPr>
              <a:t>miniature golf courses. But a life long passion was wood carving. He was a self taught artist that took up whittling when he was young and liked carving airplanes from </a:t>
            </a:r>
            <a:r>
              <a:rPr lang="en-US" sz="2000" dirty="0" smtClean="0">
                <a:latin typeface="Arial" panose="020B0604020202020204" pitchFamily="34" charset="0"/>
                <a:cs typeface="Arial" panose="020B0604020202020204" pitchFamily="34" charset="0"/>
              </a:rPr>
              <a:t>blocks </a:t>
            </a:r>
            <a:r>
              <a:rPr lang="en-US" sz="2000" dirty="0">
                <a:latin typeface="Arial" panose="020B0604020202020204" pitchFamily="34" charset="0"/>
                <a:cs typeface="Arial" panose="020B0604020202020204" pitchFamily="34" charset="0"/>
              </a:rPr>
              <a:t>of balsa wood. After retiring, </a:t>
            </a:r>
            <a:r>
              <a:rPr lang="en-US" sz="2000" dirty="0" err="1">
                <a:latin typeface="Arial" panose="020B0604020202020204" pitchFamily="34" charset="0"/>
                <a:cs typeface="Arial" panose="020B0604020202020204" pitchFamily="34" charset="0"/>
              </a:rPr>
              <a:t>Fetz</a:t>
            </a:r>
            <a:r>
              <a:rPr lang="en-US" sz="2000" dirty="0">
                <a:latin typeface="Arial" panose="020B0604020202020204" pitchFamily="34" charset="0"/>
                <a:cs typeface="Arial" panose="020B0604020202020204" pitchFamily="34" charset="0"/>
              </a:rPr>
              <a:t> enjoyed </a:t>
            </a:r>
            <a:r>
              <a:rPr lang="en-US" sz="2000" dirty="0" smtClean="0">
                <a:latin typeface="Arial" panose="020B0604020202020204" pitchFamily="34" charset="0"/>
                <a:cs typeface="Arial" panose="020B0604020202020204" pitchFamily="34" charset="0"/>
              </a:rPr>
              <a:t>creating </a:t>
            </a:r>
            <a:r>
              <a:rPr lang="en-US" sz="2000" dirty="0">
                <a:latin typeface="Arial" panose="020B0604020202020204" pitchFamily="34" charset="0"/>
                <a:cs typeface="Arial" panose="020B0604020202020204" pitchFamily="34" charset="0"/>
              </a:rPr>
              <a:t>wood sculptures and making the rounds </a:t>
            </a:r>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various arts </a:t>
            </a:r>
            <a:r>
              <a:rPr lang="en-US" sz="2000" dirty="0" smtClean="0">
                <a:latin typeface="Arial" panose="020B0604020202020204" pitchFamily="34" charset="0"/>
                <a:cs typeface="Arial" panose="020B0604020202020204" pitchFamily="34" charset="0"/>
              </a:rPr>
              <a:t>festivals </a:t>
            </a:r>
            <a:r>
              <a:rPr lang="en-US" sz="2000" dirty="0">
                <a:latin typeface="Arial" panose="020B0604020202020204" pitchFamily="34" charset="0"/>
                <a:cs typeface="Arial" panose="020B0604020202020204" pitchFamily="34" charset="0"/>
              </a:rPr>
              <a:t>selling his works. According to his wife, TCA docent </a:t>
            </a:r>
            <a:r>
              <a:rPr lang="en-US" sz="2000" dirty="0" smtClean="0">
                <a:latin typeface="Arial" panose="020B0604020202020204" pitchFamily="34" charset="0"/>
                <a:cs typeface="Arial" panose="020B0604020202020204" pitchFamily="34" charset="0"/>
              </a:rPr>
              <a:t>Lenore </a:t>
            </a:r>
            <a:r>
              <a:rPr lang="en-US" sz="2000" dirty="0" err="1">
                <a:latin typeface="Arial" panose="020B0604020202020204" pitchFamily="34" charset="0"/>
                <a:cs typeface="Arial" panose="020B0604020202020204" pitchFamily="34" charset="0"/>
              </a:rPr>
              <a:t>Fetz</a:t>
            </a:r>
            <a:r>
              <a:rPr lang="en-US" sz="2000" dirty="0">
                <a:latin typeface="Arial" panose="020B0604020202020204" pitchFamily="34" charset="0"/>
                <a:cs typeface="Arial" panose="020B0604020202020204" pitchFamily="34" charset="0"/>
              </a:rPr>
              <a:t>, he was  especially known for  making angels, </a:t>
            </a:r>
            <a:r>
              <a:rPr lang="en-US" sz="2000" dirty="0" smtClean="0">
                <a:latin typeface="Arial" panose="020B0604020202020204" pitchFamily="34" charset="0"/>
                <a:cs typeface="Arial" panose="020B0604020202020204" pitchFamily="34" charset="0"/>
              </a:rPr>
              <a:t>dragons </a:t>
            </a:r>
            <a:r>
              <a:rPr lang="en-US" sz="2000" dirty="0">
                <a:latin typeface="Arial" panose="020B0604020202020204" pitchFamily="34" charset="0"/>
                <a:cs typeface="Arial" panose="020B0604020202020204" pitchFamily="34" charset="0"/>
              </a:rPr>
              <a:t>and birds. </a:t>
            </a:r>
          </a:p>
          <a:p>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09787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3886200" cy="1143000"/>
          </a:xfrm>
        </p:spPr>
        <p:txBody>
          <a:bodyPr>
            <a:normAutofit/>
          </a:bodyPr>
          <a:lstStyle/>
          <a:p>
            <a:pPr algn="l"/>
            <a:r>
              <a:rPr lang="en-US" sz="2400" dirty="0">
                <a:latin typeface="Arial" panose="020B0604020202020204" pitchFamily="34" charset="0"/>
                <a:cs typeface="Arial" panose="020B0604020202020204" pitchFamily="34" charset="0"/>
              </a:rPr>
              <a:t>Edward </a:t>
            </a:r>
            <a:r>
              <a:rPr lang="en-US" sz="2400" dirty="0" err="1" smtClean="0">
                <a:latin typeface="Arial" panose="020B0604020202020204" pitchFamily="34" charset="0"/>
                <a:cs typeface="Arial" panose="020B0604020202020204" pitchFamily="34" charset="0"/>
              </a:rPr>
              <a:t>Kennefick</a:t>
            </a:r>
            <a:r>
              <a:rPr lang="en-US" sz="2400" dirty="0" smtClean="0">
                <a:latin typeface="Arial" panose="020B0604020202020204" pitchFamily="34" charset="0"/>
                <a:cs typeface="Arial" panose="020B0604020202020204" pitchFamily="34" charset="0"/>
              </a:rPr>
              <a:t>, Phoenix</a:t>
            </a:r>
            <a:endParaRPr lang="en-US" sz="24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5809" y="1752600"/>
            <a:ext cx="3884181" cy="2743200"/>
          </a:xfrm>
        </p:spPr>
      </p:pic>
      <p:sp>
        <p:nvSpPr>
          <p:cNvPr id="9" name="TextBox 8"/>
          <p:cNvSpPr txBox="1"/>
          <p:nvPr/>
        </p:nvSpPr>
        <p:spPr>
          <a:xfrm>
            <a:off x="304800" y="4791670"/>
            <a:ext cx="3581400" cy="923330"/>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Collective Memory: Studio 124</a:t>
            </a:r>
          </a:p>
          <a:p>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il painting with &amp; cast ceramics on wood panel</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4419600" y="609600"/>
            <a:ext cx="4495800" cy="5486117"/>
          </a:xfrm>
          <a:prstGeom prst="rect">
            <a:avLst/>
          </a:prstGeom>
        </p:spPr>
        <p:txBody>
          <a:bodyPr wrap="square">
            <a:spAutoFit/>
          </a:bodyPr>
          <a:lstStyle/>
          <a:p>
            <a:r>
              <a:rPr lang="en-US" sz="2000" dirty="0" err="1" smtClean="0">
                <a:latin typeface="Arial" panose="020B0604020202020204" pitchFamily="34" charset="0"/>
                <a:cs typeface="Arial" panose="020B0604020202020204" pitchFamily="34" charset="0"/>
              </a:rPr>
              <a:t>Kennefick</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was born in Gloucester, MA but moved with his parents to Arizona in 1969.  He showed an interest in art and drawing from a young age.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These pieces are a departure from my usual two-dimensional </a:t>
            </a:r>
            <a:r>
              <a:rPr lang="en-US" sz="2000" i="1" dirty="0" smtClean="0">
                <a:latin typeface="Arial" panose="020B0604020202020204" pitchFamily="34" charset="0"/>
                <a:cs typeface="Arial" panose="020B0604020202020204" pitchFamily="34" charset="0"/>
              </a:rPr>
              <a:t>work. The unglazed ceramic birds (handmade) are attached </a:t>
            </a:r>
            <a:r>
              <a:rPr lang="en-US" sz="2000" i="1" dirty="0">
                <a:latin typeface="Arial" panose="020B0604020202020204" pitchFamily="34" charset="0"/>
                <a:cs typeface="Arial" panose="020B0604020202020204" pitchFamily="34" charset="0"/>
              </a:rPr>
              <a:t>to the panels prior to painting. </a:t>
            </a:r>
            <a:r>
              <a:rPr lang="en-US" sz="2000" i="1" dirty="0" smtClean="0">
                <a:latin typeface="Arial" panose="020B0604020202020204" pitchFamily="34" charset="0"/>
                <a:cs typeface="Arial" panose="020B0604020202020204" pitchFamily="34" charset="0"/>
              </a:rPr>
              <a:t>This </a:t>
            </a:r>
            <a:r>
              <a:rPr lang="en-US" sz="2000" i="1" dirty="0">
                <a:latin typeface="Arial" panose="020B0604020202020204" pitchFamily="34" charset="0"/>
                <a:cs typeface="Arial" panose="020B0604020202020204" pitchFamily="34" charset="0"/>
              </a:rPr>
              <a:t>small body of work explored themes of memory and </a:t>
            </a:r>
            <a:r>
              <a:rPr lang="en-US" sz="2000" i="1" dirty="0" smtClean="0">
                <a:latin typeface="Arial" panose="020B0604020202020204" pitchFamily="34" charset="0"/>
                <a:cs typeface="Arial" panose="020B0604020202020204" pitchFamily="34" charset="0"/>
              </a:rPr>
              <a:t>nostalgia…within </a:t>
            </a:r>
            <a:r>
              <a:rPr lang="en-US" sz="2000" i="1" dirty="0">
                <a:latin typeface="Arial" panose="020B0604020202020204" pitchFamily="34" charset="0"/>
                <a:cs typeface="Arial" panose="020B0604020202020204" pitchFamily="34" charset="0"/>
              </a:rPr>
              <a:t>the context of my family’s story.  </a:t>
            </a:r>
            <a:r>
              <a:rPr lang="en-US" sz="2000" i="1" dirty="0" smtClean="0">
                <a:latin typeface="Arial" panose="020B0604020202020204" pitchFamily="34" charset="0"/>
                <a:cs typeface="Arial" panose="020B0604020202020204" pitchFamily="34" charset="0"/>
              </a:rPr>
              <a:t>The </a:t>
            </a:r>
            <a:r>
              <a:rPr lang="en-US" sz="2000" i="1" dirty="0">
                <a:latin typeface="Arial" panose="020B0604020202020204" pitchFamily="34" charset="0"/>
                <a:cs typeface="Arial" panose="020B0604020202020204" pitchFamily="34" charset="0"/>
              </a:rPr>
              <a:t>sparrow, emerged as a symbol of vulnerability, memory and </a:t>
            </a:r>
            <a:r>
              <a:rPr lang="en-US" sz="2000" i="1" dirty="0" smtClean="0">
                <a:latin typeface="Arial" panose="020B0604020202020204" pitchFamily="34" charset="0"/>
                <a:cs typeface="Arial" panose="020B0604020202020204" pitchFamily="34" charset="0"/>
              </a:rPr>
              <a:t>change </a:t>
            </a:r>
            <a:r>
              <a:rPr lang="en-US" sz="2000" i="1" dirty="0">
                <a:latin typeface="Arial" panose="020B0604020202020204" pitchFamily="34" charset="0"/>
                <a:cs typeface="Arial" panose="020B0604020202020204" pitchFamily="34" charset="0"/>
              </a:rPr>
              <a:t>and were part of a larger personal narrative exploring intergenerational dynamics in the face of aging </a:t>
            </a:r>
            <a:r>
              <a:rPr lang="en-US" sz="2000" i="1" dirty="0" smtClean="0">
                <a:latin typeface="Arial" panose="020B0604020202020204" pitchFamily="34" charset="0"/>
                <a:cs typeface="Arial" panose="020B0604020202020204" pitchFamily="34" charset="0"/>
              </a:rPr>
              <a:t>and </a:t>
            </a:r>
            <a:r>
              <a:rPr lang="en-US" sz="2000" i="1" dirty="0">
                <a:latin typeface="Arial" panose="020B0604020202020204" pitchFamily="34" charset="0"/>
                <a:cs typeface="Arial" panose="020B0604020202020204" pitchFamily="34" charset="0"/>
              </a:rPr>
              <a:t>mortality</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5233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304800"/>
            <a:ext cx="3581400" cy="1143000"/>
          </a:xfrm>
        </p:spPr>
        <p:txBody>
          <a:bodyPr>
            <a:normAutofit/>
          </a:bodyPr>
          <a:lstStyle/>
          <a:p>
            <a:pPr algn="l"/>
            <a:r>
              <a:rPr lang="en-US" sz="2400" dirty="0">
                <a:latin typeface="Arial" panose="020B0604020202020204" pitchFamily="34" charset="0"/>
                <a:cs typeface="Arial" panose="020B0604020202020204" pitchFamily="34" charset="0"/>
              </a:rPr>
              <a:t>Phil </a:t>
            </a:r>
            <a:r>
              <a:rPr lang="en-US" sz="2400" dirty="0" err="1" smtClean="0">
                <a:latin typeface="Arial" panose="020B0604020202020204" pitchFamily="34" charset="0"/>
                <a:cs typeface="Arial" panose="020B0604020202020204" pitchFamily="34" charset="0"/>
              </a:rPr>
              <a:t>Lichtenhan</a:t>
            </a:r>
            <a:r>
              <a:rPr lang="en-US" sz="2400" dirty="0" smtClean="0">
                <a:latin typeface="Arial" panose="020B0604020202020204" pitchFamily="34" charset="0"/>
                <a:cs typeface="Arial" panose="020B0604020202020204" pitchFamily="34" charset="0"/>
              </a:rPr>
              <a:t>, Tucson</a:t>
            </a:r>
            <a:endParaRPr lang="en-US" sz="2400" dirty="0">
              <a:latin typeface="Arial" panose="020B0604020202020204" pitchFamily="34" charset="0"/>
              <a:cs typeface="Arial" panose="020B0604020202020204" pitchFamily="34" charset="0"/>
            </a:endParaRPr>
          </a:p>
        </p:txBody>
      </p:sp>
      <p:sp>
        <p:nvSpPr>
          <p:cNvPr id="8" name="Rectangle 7"/>
          <p:cNvSpPr/>
          <p:nvPr/>
        </p:nvSpPr>
        <p:spPr>
          <a:xfrm>
            <a:off x="3886200" y="530706"/>
            <a:ext cx="4953000" cy="5793894"/>
          </a:xfrm>
          <a:prstGeom prst="rect">
            <a:avLst/>
          </a:prstGeom>
        </p:spPr>
        <p:txBody>
          <a:bodyPr wrap="square">
            <a:spAutoFit/>
          </a:bodyPr>
          <a:lstStyle/>
          <a:p>
            <a:r>
              <a:rPr lang="en-US" sz="2000" dirty="0" err="1" smtClean="0">
                <a:latin typeface="Arial" panose="020B0604020202020204" pitchFamily="34" charset="0"/>
                <a:cs typeface="Arial" panose="020B0604020202020204" pitchFamily="34" charset="0"/>
              </a:rPr>
              <a:t>Lichtenhan</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was born  in Tucson  in </a:t>
            </a:r>
            <a:r>
              <a:rPr lang="en-US" sz="2000" dirty="0" smtClean="0">
                <a:latin typeface="Arial" panose="020B0604020202020204" pitchFamily="34" charset="0"/>
                <a:cs typeface="Arial" panose="020B0604020202020204" pitchFamily="34" charset="0"/>
              </a:rPr>
              <a:t>1952.  He worked </a:t>
            </a:r>
            <a:r>
              <a:rPr lang="en-US" sz="2000" dirty="0">
                <a:latin typeface="Arial" panose="020B0604020202020204" pitchFamily="34" charset="0"/>
                <a:cs typeface="Arial" panose="020B0604020202020204" pitchFamily="34" charset="0"/>
              </a:rPr>
              <a:t>as a high school teacher for both public and private schools. He left teaching in 2001 to pursue his art career full time. </a:t>
            </a:r>
            <a:r>
              <a:rPr lang="en-US" sz="2000" dirty="0" err="1" smtClean="0">
                <a:latin typeface="Arial" panose="020B0604020202020204" pitchFamily="34" charset="0"/>
                <a:cs typeface="Arial" panose="020B0604020202020204" pitchFamily="34" charset="0"/>
              </a:rPr>
              <a:t>Lichtenhan’s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work </a:t>
            </a:r>
            <a:r>
              <a:rPr lang="en-US" sz="2000" dirty="0" smtClean="0">
                <a:latin typeface="Arial" panose="020B0604020202020204" pitchFamily="34" charset="0"/>
                <a:cs typeface="Arial" panose="020B0604020202020204" pitchFamily="34" charset="0"/>
              </a:rPr>
              <a:t>features </a:t>
            </a:r>
            <a:r>
              <a:rPr lang="en-US" sz="2000" dirty="0">
                <a:latin typeface="Arial" panose="020B0604020202020204" pitchFamily="34" charset="0"/>
                <a:cs typeface="Arial" panose="020B0604020202020204" pitchFamily="34" charset="0"/>
              </a:rPr>
              <a:t>metal bird nests, constructed from items such as old fencing, barbed wire, metal mesh and handmade ceramic eggs. </a:t>
            </a:r>
            <a:r>
              <a:rPr lang="en-US" sz="2000"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As birds will use a variety of materials to construct their nests, I have collected man made discards to weave my nests. </a:t>
            </a:r>
            <a:r>
              <a:rPr lang="en-US" sz="2000" i="1" dirty="0" smtClean="0">
                <a:latin typeface="Arial" panose="020B0604020202020204" pitchFamily="34" charset="0"/>
                <a:cs typeface="Arial" panose="020B0604020202020204" pitchFamily="34" charset="0"/>
              </a:rPr>
              <a:t>I </a:t>
            </a:r>
            <a:r>
              <a:rPr lang="en-US" sz="2000" i="1" dirty="0">
                <a:latin typeface="Arial" panose="020B0604020202020204" pitchFamily="34" charset="0"/>
                <a:cs typeface="Arial" panose="020B0604020202020204" pitchFamily="34" charset="0"/>
              </a:rPr>
              <a:t>find my materials everywhere including along the roadside and alleyways, inside the city or out in the desert. </a:t>
            </a:r>
            <a:r>
              <a:rPr lang="en-US" sz="2000" i="1" dirty="0" smtClean="0">
                <a:latin typeface="Arial" panose="020B0604020202020204" pitchFamily="34" charset="0"/>
                <a:cs typeface="Arial" panose="020B0604020202020204" pitchFamily="34" charset="0"/>
              </a:rPr>
              <a:t>The </a:t>
            </a:r>
            <a:r>
              <a:rPr lang="en-US" sz="2000" i="1" dirty="0">
                <a:latin typeface="Arial" panose="020B0604020202020204" pitchFamily="34" charset="0"/>
                <a:cs typeface="Arial" panose="020B0604020202020204" pitchFamily="34" charset="0"/>
              </a:rPr>
              <a:t>hand fashioned high-fired clay eggs are glazed in a variety of ways producing natural and unnatural finishes and colors</a:t>
            </a:r>
            <a:r>
              <a:rPr lang="en-US" sz="2000" i="1" dirty="0" smtClean="0">
                <a:latin typeface="Arial" panose="020B0604020202020204" pitchFamily="34" charset="0"/>
                <a:cs typeface="Arial" panose="020B0604020202020204" pitchFamily="34" charset="0"/>
              </a:rPr>
              <a:t>.” </a:t>
            </a:r>
            <a:br>
              <a:rPr lang="en-US" sz="2000" i="1" dirty="0" smtClean="0">
                <a:latin typeface="Arial" panose="020B0604020202020204" pitchFamily="34" charset="0"/>
                <a:cs typeface="Arial" panose="020B0604020202020204" pitchFamily="34" charset="0"/>
              </a:rPr>
            </a:br>
            <a:endParaRPr lang="en-US" sz="1050" i="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www.phillichtenhan.com</a:t>
            </a:r>
            <a:endParaRPr lang="en-US"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1295400"/>
            <a:ext cx="3257550" cy="4343400"/>
          </a:xfrm>
          <a:prstGeom prst="rect">
            <a:avLst/>
          </a:prstGeom>
        </p:spPr>
      </p:pic>
      <p:sp>
        <p:nvSpPr>
          <p:cNvPr id="10" name="TextBox 9"/>
          <p:cNvSpPr txBox="1"/>
          <p:nvPr/>
        </p:nvSpPr>
        <p:spPr>
          <a:xfrm>
            <a:off x="381000" y="5715000"/>
            <a:ext cx="2743200" cy="646331"/>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Nest, #1151</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mixed media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33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3886200" cy="1143000"/>
          </a:xfrm>
        </p:spPr>
        <p:txBody>
          <a:bodyPr>
            <a:normAutofit/>
          </a:bodyPr>
          <a:lstStyle/>
          <a:p>
            <a:pPr algn="l"/>
            <a:r>
              <a:rPr lang="en-US" sz="2400" dirty="0" err="1">
                <a:latin typeface="Arial" panose="020B0604020202020204" pitchFamily="34" charset="0"/>
                <a:cs typeface="Arial" panose="020B0604020202020204" pitchFamily="34" charset="0"/>
              </a:rPr>
              <a:t>Farraday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Newsome, Mesa</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685800" y="5575473"/>
            <a:ext cx="2895600" cy="830997"/>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Genetic Drift, </a:t>
            </a:r>
            <a:br>
              <a:rPr lang="en-US" sz="1600" i="1" dirty="0" smtClean="0">
                <a:latin typeface="Arial" panose="020B0604020202020204" pitchFamily="34" charset="0"/>
                <a:cs typeface="Arial" panose="020B0604020202020204" pitchFamily="34" charset="0"/>
              </a:rPr>
            </a:br>
            <a:r>
              <a:rPr lang="en-US" sz="1600" i="1" dirty="0" smtClean="0">
                <a:latin typeface="Arial" panose="020B0604020202020204" pitchFamily="34" charset="0"/>
                <a:cs typeface="Arial" panose="020B0604020202020204" pitchFamily="34" charset="0"/>
              </a:rPr>
              <a:t>Unseen Drift Series </a:t>
            </a:r>
            <a:br>
              <a:rPr lang="en-US" sz="1600" i="1"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glazed </a:t>
            </a:r>
            <a:r>
              <a:rPr lang="en-US" sz="1600" dirty="0">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erracotta</a:t>
            </a:r>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1143000"/>
            <a:ext cx="2895600" cy="4343400"/>
          </a:xfrm>
          <a:prstGeom prst="rect">
            <a:avLst/>
          </a:prstGeom>
        </p:spPr>
      </p:pic>
      <p:sp>
        <p:nvSpPr>
          <p:cNvPr id="9" name="Rectangle 8"/>
          <p:cNvSpPr/>
          <p:nvPr/>
        </p:nvSpPr>
        <p:spPr>
          <a:xfrm>
            <a:off x="4267200" y="304800"/>
            <a:ext cx="4572000" cy="6101670"/>
          </a:xfrm>
          <a:prstGeom prst="rect">
            <a:avLst/>
          </a:prstGeom>
        </p:spPr>
        <p:txBody>
          <a:bodyPr>
            <a:spAutoFit/>
          </a:bodyPr>
          <a:lstStyle/>
          <a:p>
            <a:r>
              <a:rPr lang="en-US" sz="2000" dirty="0" smtClean="0">
                <a:latin typeface="Arial" panose="020B0604020202020204" pitchFamily="34" charset="0"/>
                <a:cs typeface="Arial" panose="020B0604020202020204" pitchFamily="34" charset="0"/>
              </a:rPr>
              <a:t>Newsome </a:t>
            </a:r>
            <a:r>
              <a:rPr lang="en-US" sz="2000" dirty="0">
                <a:latin typeface="Arial" panose="020B0604020202020204" pitchFamily="34" charset="0"/>
                <a:cs typeface="Arial" panose="020B0604020202020204" pitchFamily="34" charset="0"/>
              </a:rPr>
              <a:t>grew up in California. </a:t>
            </a:r>
            <a:r>
              <a:rPr lang="en-US" sz="2000" dirty="0" smtClean="0">
                <a:latin typeface="Arial" panose="020B0604020202020204" pitchFamily="34" charset="0"/>
                <a:cs typeface="Arial" panose="020B0604020202020204" pitchFamily="34" charset="0"/>
              </a:rPr>
              <a:t>She </a:t>
            </a:r>
            <a:r>
              <a:rPr lang="en-US" sz="2000" dirty="0">
                <a:latin typeface="Arial" panose="020B0604020202020204" pitchFamily="34" charset="0"/>
                <a:cs typeface="Arial" panose="020B0604020202020204" pitchFamily="34" charset="0"/>
              </a:rPr>
              <a:t>currently lives in Arizona with fellow potter and husband Jeff Reich. Together they run Indigo Street Pottery in </a:t>
            </a:r>
            <a:r>
              <a:rPr lang="en-US" sz="2000" dirty="0" smtClean="0">
                <a:latin typeface="Arial" panose="020B0604020202020204" pitchFamily="34" charset="0"/>
                <a:cs typeface="Arial" panose="020B0604020202020204" pitchFamily="34" charset="0"/>
              </a:rPr>
              <a:t>Mesa. </a:t>
            </a:r>
            <a:br>
              <a:rPr lang="en-US" sz="200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I have worked within the format of the ceramic vessel for thirty years, usually finding inspiration from nature. </a:t>
            </a:r>
            <a:r>
              <a:rPr lang="en-US" sz="2000" i="1" dirty="0" smtClean="0">
                <a:latin typeface="Arial" panose="020B0604020202020204" pitchFamily="34" charset="0"/>
                <a:cs typeface="Arial" panose="020B0604020202020204" pitchFamily="34" charset="0"/>
              </a:rPr>
              <a:t>These </a:t>
            </a:r>
            <a:r>
              <a:rPr lang="en-US" sz="2000" i="1" dirty="0">
                <a:latin typeface="Arial" panose="020B0604020202020204" pitchFamily="34" charset="0"/>
                <a:cs typeface="Arial" panose="020B0604020202020204" pitchFamily="34" charset="0"/>
              </a:rPr>
              <a:t>large, glazed red terra cotta bird sculptures gaze upwards towards the sky in a passive and reflective state.  </a:t>
            </a:r>
            <a:r>
              <a:rPr lang="en-US" sz="2000" i="1" dirty="0" smtClean="0">
                <a:latin typeface="Arial" panose="020B0604020202020204" pitchFamily="34" charset="0"/>
                <a:cs typeface="Arial" panose="020B0604020202020204" pitchFamily="34" charset="0"/>
              </a:rPr>
              <a:t>Images such the </a:t>
            </a:r>
            <a:r>
              <a:rPr lang="en-US" sz="2000" i="1" dirty="0">
                <a:latin typeface="Arial" panose="020B0604020202020204" pitchFamily="34" charset="0"/>
                <a:cs typeface="Arial" panose="020B0604020202020204" pitchFamily="34" charset="0"/>
              </a:rPr>
              <a:t>eggs, watch, pelvis and shells represent biological time and fertility. </a:t>
            </a:r>
            <a:r>
              <a:rPr lang="en-US" sz="2000" i="1" dirty="0" smtClean="0">
                <a:latin typeface="Arial" panose="020B0604020202020204" pitchFamily="34" charset="0"/>
                <a:cs typeface="Arial" panose="020B0604020202020204" pitchFamily="34" charset="0"/>
              </a:rPr>
              <a:t>The </a:t>
            </a:r>
            <a:r>
              <a:rPr lang="en-US" sz="2000" i="1" dirty="0">
                <a:latin typeface="Arial" panose="020B0604020202020204" pitchFamily="34" charset="0"/>
                <a:cs typeface="Arial" panose="020B0604020202020204" pitchFamily="34" charset="0"/>
              </a:rPr>
              <a:t>dice and cards suggest chance. </a:t>
            </a:r>
            <a:r>
              <a:rPr lang="en-US" sz="2000" i="1" dirty="0" smtClean="0">
                <a:latin typeface="Arial" panose="020B0604020202020204" pitchFamily="34" charset="0"/>
                <a:cs typeface="Arial" panose="020B0604020202020204" pitchFamily="34" charset="0"/>
              </a:rPr>
              <a:t>The </a:t>
            </a:r>
            <a:r>
              <a:rPr lang="en-US" sz="2000" i="1" dirty="0">
                <a:latin typeface="Arial" panose="020B0604020202020204" pitchFamily="34" charset="0"/>
                <a:cs typeface="Arial" panose="020B0604020202020204" pitchFamily="34" charset="0"/>
              </a:rPr>
              <a:t>shark teeth, spiny agaves and poisonous </a:t>
            </a:r>
            <a:r>
              <a:rPr lang="en-US" sz="2000" i="1" dirty="0" err="1">
                <a:latin typeface="Arial" panose="020B0604020202020204" pitchFamily="34" charset="0"/>
                <a:cs typeface="Arial" panose="020B0604020202020204" pitchFamily="34" charset="0"/>
              </a:rPr>
              <a:t>datura</a:t>
            </a:r>
            <a:r>
              <a:rPr lang="en-US" sz="2000" i="1" dirty="0">
                <a:latin typeface="Arial" panose="020B0604020202020204" pitchFamily="34" charset="0"/>
                <a:cs typeface="Arial" panose="020B0604020202020204" pitchFamily="34" charset="0"/>
              </a:rPr>
              <a:t> seed represent danger</a:t>
            </a:r>
            <a:r>
              <a:rPr lang="en-US" sz="2000" i="1" dirty="0" smtClean="0">
                <a:latin typeface="Arial" panose="020B0604020202020204" pitchFamily="34" charset="0"/>
                <a:cs typeface="Arial" panose="020B0604020202020204" pitchFamily="34" charset="0"/>
              </a:rPr>
              <a:t>.”</a:t>
            </a:r>
            <a:br>
              <a:rPr lang="en-US" sz="2000" i="1" dirty="0" smtClean="0">
                <a:latin typeface="Arial" panose="020B0604020202020204" pitchFamily="34" charset="0"/>
                <a:cs typeface="Arial" panose="020B0604020202020204" pitchFamily="34" charset="0"/>
              </a:rPr>
            </a:br>
            <a:endParaRPr lang="en-US" sz="2000" i="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www.indigostreetpottery.com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85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143000"/>
          </a:xfrm>
        </p:spPr>
        <p:txBody>
          <a:bodyPr>
            <a:normAutofit/>
          </a:bodyPr>
          <a:lstStyle/>
          <a:p>
            <a:pPr algn="l"/>
            <a:r>
              <a:rPr lang="en-US" sz="2400" dirty="0">
                <a:latin typeface="Arial" panose="020B0604020202020204" pitchFamily="34" charset="0"/>
                <a:cs typeface="Arial" panose="020B0604020202020204" pitchFamily="34" charset="0"/>
              </a:rPr>
              <a:t>Anne </a:t>
            </a:r>
            <a:r>
              <a:rPr lang="en-US" sz="2400" dirty="0" smtClean="0">
                <a:latin typeface="Arial" panose="020B0604020202020204" pitchFamily="34" charset="0"/>
                <a:cs typeface="Arial" panose="020B0604020202020204" pitchFamily="34" charset="0"/>
              </a:rPr>
              <a:t>Peyton, Phoenix</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1682044"/>
            <a:ext cx="3588152" cy="2362200"/>
          </a:xfrm>
        </p:spPr>
      </p:pic>
      <p:sp>
        <p:nvSpPr>
          <p:cNvPr id="6" name="TextBox 5"/>
          <p:cNvSpPr txBox="1"/>
          <p:nvPr/>
        </p:nvSpPr>
        <p:spPr>
          <a:xfrm>
            <a:off x="457200" y="4924567"/>
            <a:ext cx="3581400" cy="923330"/>
          </a:xfrm>
          <a:prstGeom prst="rect">
            <a:avLst/>
          </a:prstGeom>
          <a:noFill/>
        </p:spPr>
        <p:txBody>
          <a:bodyPr wrap="square" rtlCol="0">
            <a:spAutoFit/>
          </a:bodyPr>
          <a:lstStyle/>
          <a:p>
            <a:r>
              <a:rPr lang="en-US" i="1" dirty="0" smtClean="0">
                <a:latin typeface="Arial" panose="020B0604020202020204" pitchFamily="34" charset="0"/>
                <a:cs typeface="Arial" panose="020B0604020202020204" pitchFamily="34" charset="0"/>
              </a:rPr>
              <a:t>Big Blue </a:t>
            </a:r>
            <a:br>
              <a:rPr lang="en-US" i="1"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crylic</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(Bird: Great Blue Heron)</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4301067" y="228600"/>
            <a:ext cx="4572000" cy="6263253"/>
          </a:xfrm>
          <a:prstGeom prst="rect">
            <a:avLst/>
          </a:prstGeom>
        </p:spPr>
        <p:txBody>
          <a:bodyPr>
            <a:spAutoFit/>
          </a:bodyPr>
          <a:lstStyle/>
          <a:p>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more than twenty years, Peyton was </a:t>
            </a:r>
            <a:r>
              <a:rPr lang="en-US" sz="2000" dirty="0" smtClean="0">
                <a:latin typeface="Arial" panose="020B0604020202020204" pitchFamily="34" charset="0"/>
                <a:cs typeface="Arial" panose="020B0604020202020204" pitchFamily="34" charset="0"/>
              </a:rPr>
              <a:t>a successful motorsports artist.  </a:t>
            </a:r>
            <a:r>
              <a:rPr lang="en-US" sz="2000" dirty="0">
                <a:latin typeface="Arial" panose="020B0604020202020204" pitchFamily="34" charset="0"/>
                <a:cs typeface="Arial" panose="020B0604020202020204" pitchFamily="34" charset="0"/>
              </a:rPr>
              <a:t>But later, her lifelong love of nature brought her back to </a:t>
            </a:r>
            <a:r>
              <a:rPr lang="en-US" sz="2000" dirty="0" smtClean="0">
                <a:latin typeface="Arial" panose="020B0604020202020204" pitchFamily="34" charset="0"/>
                <a:cs typeface="Arial" panose="020B0604020202020204" pitchFamily="34" charset="0"/>
              </a:rPr>
              <a:t>painting birds</a:t>
            </a:r>
            <a:r>
              <a:rPr lang="en-US" sz="2000" dirty="0">
                <a:latin typeface="Arial" panose="020B0604020202020204" pitchFamily="34" charset="0"/>
                <a:cs typeface="Arial" panose="020B0604020202020204" pitchFamily="34" charset="0"/>
              </a:rPr>
              <a:t>. Today, she and her husband spend countless hours viewing birds around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Southwest. </a:t>
            </a:r>
            <a:r>
              <a:rPr lang="en-US" sz="2000" dirty="0" smtClean="0">
                <a:latin typeface="Arial" panose="020B0604020202020204" pitchFamily="34" charset="0"/>
                <a:cs typeface="Arial" panose="020B0604020202020204" pitchFamily="34" charset="0"/>
              </a:rPr>
              <a:t>She also volunteers at  </a:t>
            </a:r>
            <a:r>
              <a:rPr lang="en-US" sz="2000" dirty="0">
                <a:latin typeface="Arial" panose="020B0604020202020204" pitchFamily="34" charset="0"/>
                <a:cs typeface="Arial" panose="020B0604020202020204" pitchFamily="34" charset="0"/>
              </a:rPr>
              <a:t>Liberty Wildlife, </a:t>
            </a:r>
            <a:r>
              <a:rPr lang="en-US" sz="2000" dirty="0" smtClean="0">
                <a:latin typeface="Arial" panose="020B0604020202020204" pitchFamily="34" charset="0"/>
                <a:cs typeface="Arial" panose="020B0604020202020204" pitchFamily="34" charset="0"/>
              </a:rPr>
              <a:t>an organization </a:t>
            </a:r>
            <a:r>
              <a:rPr lang="en-US" sz="2000" dirty="0">
                <a:latin typeface="Arial" panose="020B0604020202020204" pitchFamily="34" charset="0"/>
                <a:cs typeface="Arial" panose="020B0604020202020204" pitchFamily="34" charset="0"/>
              </a:rPr>
              <a:t>that treats injured animals. Her specialty is assisting hawks and owls to become accustomed to people for educational and group settings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endParaRPr lang="en-US" sz="105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Observing </a:t>
            </a:r>
            <a:r>
              <a:rPr lang="en-US" sz="2000" i="1" dirty="0">
                <a:latin typeface="Arial" panose="020B0604020202020204" pitchFamily="34" charset="0"/>
                <a:cs typeface="Arial" panose="020B0604020202020204" pitchFamily="34" charset="0"/>
              </a:rPr>
              <a:t>birds and their habits is a way to discover more about their nature.  Each of </a:t>
            </a:r>
            <a:r>
              <a:rPr lang="en-US" sz="2000" i="1" dirty="0" smtClean="0">
                <a:latin typeface="Arial" panose="020B0604020202020204" pitchFamily="34" charset="0"/>
                <a:cs typeface="Arial" panose="020B0604020202020204" pitchFamily="34" charset="0"/>
              </a:rPr>
              <a:t>their </a:t>
            </a:r>
            <a:r>
              <a:rPr lang="en-US" sz="2000" i="1" dirty="0">
                <a:latin typeface="Arial" panose="020B0604020202020204" pitchFamily="34" charset="0"/>
                <a:cs typeface="Arial" panose="020B0604020202020204" pitchFamily="34" charset="0"/>
              </a:rPr>
              <a:t>actions means something for the bird and it is these actions and their meanings that I want to convey to the viewer</a:t>
            </a:r>
            <a:r>
              <a:rPr lang="en-US" sz="2000" i="1" dirty="0" smtClean="0">
                <a:latin typeface="Arial" panose="020B0604020202020204" pitchFamily="34" charset="0"/>
                <a:cs typeface="Arial" panose="020B0604020202020204" pitchFamily="34" charset="0"/>
              </a:rPr>
              <a:t>.”</a:t>
            </a:r>
            <a:br>
              <a:rPr lang="en-US" sz="2000" i="1" dirty="0" smtClean="0">
                <a:latin typeface="Arial" panose="020B0604020202020204" pitchFamily="34" charset="0"/>
                <a:cs typeface="Arial" panose="020B0604020202020204" pitchFamily="34" charset="0"/>
              </a:rPr>
            </a:br>
            <a:endParaRPr lang="en-US" sz="1050" i="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www.annepeytonart.com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329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TotalTime>
  <Words>866</Words>
  <Application>Microsoft Office PowerPoint</Application>
  <PresentationFormat>On-screen Show (4:3)</PresentationFormat>
  <Paragraphs>68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Exhibition  Preview</vt:lpstr>
      <vt:lpstr>Birds of a Feather</vt:lpstr>
      <vt:lpstr>Artists</vt:lpstr>
      <vt:lpstr>Jake Early, Tempe</vt:lpstr>
      <vt:lpstr>Vern E. Fetz, Phoenix (1926-2004)   </vt:lpstr>
      <vt:lpstr>Edward Kennefick, Phoenix</vt:lpstr>
      <vt:lpstr>Phil Lichtenhan, Tucson</vt:lpstr>
      <vt:lpstr>Farraday Newsome, Mesa</vt:lpstr>
      <vt:lpstr>Anne Peyton, Phoenix</vt:lpstr>
      <vt:lpstr>Barbara Rudolph, Phoenix </vt:lpstr>
      <vt:lpstr>Beth Shook, Gilbert</vt:lpstr>
      <vt:lpstr>Nathaniel Smalley, Phoenix </vt:lpstr>
      <vt:lpstr>Jack DeLap, Seattle, WA </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Exhibition Preview</dc:title>
  <dc:creator>Holm, Melanie</dc:creator>
  <cp:lastModifiedBy>Dock, Michelle</cp:lastModifiedBy>
  <cp:revision>43</cp:revision>
  <dcterms:created xsi:type="dcterms:W3CDTF">2015-06-15T17:10:34Z</dcterms:created>
  <dcterms:modified xsi:type="dcterms:W3CDTF">2015-07-29T19:12:27Z</dcterms:modified>
</cp:coreProperties>
</file>